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tmp" ContentType="image/png"/>
  <Default Extension="vml" ContentType="application/vnd.openxmlformats-officedocument.vmlDrawing"/>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12" r:id="rId1"/>
  </p:sldMasterIdLst>
  <p:notesMasterIdLst>
    <p:notesMasterId r:id="rId125"/>
  </p:notesMasterIdLst>
  <p:sldIdLst>
    <p:sldId id="323" r:id="rId2"/>
    <p:sldId id="324" r:id="rId3"/>
    <p:sldId id="325" r:id="rId4"/>
    <p:sldId id="326" r:id="rId5"/>
    <p:sldId id="327" r:id="rId6"/>
    <p:sldId id="328" r:id="rId7"/>
    <p:sldId id="329" r:id="rId8"/>
    <p:sldId id="330" r:id="rId9"/>
    <p:sldId id="331" r:id="rId10"/>
    <p:sldId id="332" r:id="rId11"/>
    <p:sldId id="499" r:id="rId12"/>
    <p:sldId id="333" r:id="rId13"/>
    <p:sldId id="334" r:id="rId14"/>
    <p:sldId id="335" r:id="rId15"/>
    <p:sldId id="393" r:id="rId16"/>
    <p:sldId id="394" r:id="rId17"/>
    <p:sldId id="417" r:id="rId18"/>
    <p:sldId id="482" r:id="rId19"/>
    <p:sldId id="483" r:id="rId20"/>
    <p:sldId id="484" r:id="rId21"/>
    <p:sldId id="418" r:id="rId22"/>
    <p:sldId id="409" r:id="rId23"/>
    <p:sldId id="419" r:id="rId24"/>
    <p:sldId id="420" r:id="rId25"/>
    <p:sldId id="411" r:id="rId26"/>
    <p:sldId id="412" r:id="rId27"/>
    <p:sldId id="413" r:id="rId28"/>
    <p:sldId id="415" r:id="rId29"/>
    <p:sldId id="416" r:id="rId30"/>
    <p:sldId id="396" r:id="rId31"/>
    <p:sldId id="397" r:id="rId32"/>
    <p:sldId id="398" r:id="rId33"/>
    <p:sldId id="399" r:id="rId34"/>
    <p:sldId id="400" r:id="rId35"/>
    <p:sldId id="501" r:id="rId36"/>
    <p:sldId id="423" r:id="rId37"/>
    <p:sldId id="424" r:id="rId38"/>
    <p:sldId id="401" r:id="rId39"/>
    <p:sldId id="502" r:id="rId40"/>
    <p:sldId id="481" r:id="rId41"/>
    <p:sldId id="503" r:id="rId42"/>
    <p:sldId id="433" r:id="rId43"/>
    <p:sldId id="507" r:id="rId44"/>
    <p:sldId id="506" r:id="rId45"/>
    <p:sldId id="431" r:id="rId46"/>
    <p:sldId id="426" r:id="rId47"/>
    <p:sldId id="505" r:id="rId48"/>
    <p:sldId id="504" r:id="rId49"/>
    <p:sldId id="425" r:id="rId50"/>
    <p:sldId id="434" r:id="rId51"/>
    <p:sldId id="435" r:id="rId52"/>
    <p:sldId id="437" r:id="rId53"/>
    <p:sldId id="508" r:id="rId54"/>
    <p:sldId id="345" r:id="rId55"/>
    <p:sldId id="346" r:id="rId56"/>
    <p:sldId id="347" r:id="rId57"/>
    <p:sldId id="438" r:id="rId58"/>
    <p:sldId id="509" r:id="rId59"/>
    <p:sldId id="439" r:id="rId60"/>
    <p:sldId id="510" r:id="rId61"/>
    <p:sldId id="511" r:id="rId62"/>
    <p:sldId id="513" r:id="rId63"/>
    <p:sldId id="514" r:id="rId64"/>
    <p:sldId id="515" r:id="rId65"/>
    <p:sldId id="512" r:id="rId66"/>
    <p:sldId id="516" r:id="rId67"/>
    <p:sldId id="451" r:id="rId68"/>
    <p:sldId id="354" r:id="rId69"/>
    <p:sldId id="355" r:id="rId70"/>
    <p:sldId id="517" r:id="rId71"/>
    <p:sldId id="452" r:id="rId72"/>
    <p:sldId id="453" r:id="rId73"/>
    <p:sldId id="356" r:id="rId74"/>
    <p:sldId id="357" r:id="rId75"/>
    <p:sldId id="358" r:id="rId76"/>
    <p:sldId id="359" r:id="rId77"/>
    <p:sldId id="518" r:id="rId78"/>
    <p:sldId id="519" r:id="rId79"/>
    <p:sldId id="520" r:id="rId80"/>
    <p:sldId id="455" r:id="rId81"/>
    <p:sldId id="456" r:id="rId82"/>
    <p:sldId id="457" r:id="rId83"/>
    <p:sldId id="458" r:id="rId84"/>
    <p:sldId id="491" r:id="rId85"/>
    <p:sldId id="493" r:id="rId86"/>
    <p:sldId id="494" r:id="rId87"/>
    <p:sldId id="522" r:id="rId88"/>
    <p:sldId id="521" r:id="rId89"/>
    <p:sldId id="459" r:id="rId90"/>
    <p:sldId id="362" r:id="rId91"/>
    <p:sldId id="495" r:id="rId92"/>
    <p:sldId id="496" r:id="rId93"/>
    <p:sldId id="460" r:id="rId94"/>
    <p:sldId id="374" r:id="rId95"/>
    <p:sldId id="375" r:id="rId96"/>
    <p:sldId id="376" r:id="rId97"/>
    <p:sldId id="523" r:id="rId98"/>
    <p:sldId id="377" r:id="rId99"/>
    <p:sldId id="461" r:id="rId100"/>
    <p:sldId id="462" r:id="rId101"/>
    <p:sldId id="463" r:id="rId102"/>
    <p:sldId id="464" r:id="rId103"/>
    <p:sldId id="378" r:id="rId104"/>
    <p:sldId id="465" r:id="rId105"/>
    <p:sldId id="379" r:id="rId106"/>
    <p:sldId id="466" r:id="rId107"/>
    <p:sldId id="467" r:id="rId108"/>
    <p:sldId id="500" r:id="rId109"/>
    <p:sldId id="384" r:id="rId110"/>
    <p:sldId id="939" r:id="rId111"/>
    <p:sldId id="940" r:id="rId112"/>
    <p:sldId id="941" r:id="rId113"/>
    <p:sldId id="942" r:id="rId114"/>
    <p:sldId id="943" r:id="rId115"/>
    <p:sldId id="944" r:id="rId116"/>
    <p:sldId id="945" r:id="rId117"/>
    <p:sldId id="946" r:id="rId118"/>
    <p:sldId id="468" r:id="rId119"/>
    <p:sldId id="498" r:id="rId120"/>
    <p:sldId id="524" r:id="rId121"/>
    <p:sldId id="526" r:id="rId122"/>
    <p:sldId id="525" r:id="rId123"/>
    <p:sldId id="392" r:id="rId124"/>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6600"/>
    <a:srgbClr val="13548C"/>
    <a:srgbClr val="FF9900"/>
    <a:srgbClr val="FF6700"/>
    <a:srgbClr val="5B9BD5"/>
    <a:srgbClr val="70AD47"/>
    <a:srgbClr val="4674CA"/>
    <a:srgbClr val="D9D9D9"/>
    <a:srgbClr val="FFCC66"/>
    <a:srgbClr val="FFFF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554" autoAdjust="0"/>
    <p:restoredTop sz="93362" autoAdjust="0"/>
  </p:normalViewPr>
  <p:slideViewPr>
    <p:cSldViewPr>
      <p:cViewPr varScale="1">
        <p:scale>
          <a:sx n="85" d="100"/>
          <a:sy n="85" d="100"/>
        </p:scale>
        <p:origin x="1104" y="56"/>
      </p:cViewPr>
      <p:guideLst>
        <p:guide orient="horz" pos="2160"/>
        <p:guide pos="2880"/>
      </p:guideLst>
    </p:cSldViewPr>
  </p:slideViewPr>
  <p:notesTextViewPr>
    <p:cViewPr>
      <p:scale>
        <a:sx n="3" d="2"/>
        <a:sy n="3" d="2"/>
      </p:scale>
      <p:origin x="0" y="0"/>
    </p:cViewPr>
  </p:notesTextViewPr>
  <p:sorterViewPr>
    <p:cViewPr>
      <p:scale>
        <a:sx n="100" d="100"/>
        <a:sy n="100" d="100"/>
      </p:scale>
      <p:origin x="0" y="0"/>
    </p:cViewPr>
  </p:sorterViewPr>
  <p:notesViewPr>
    <p:cSldViewPr>
      <p:cViewPr>
        <p:scale>
          <a:sx n="150" d="100"/>
          <a:sy n="150" d="100"/>
        </p:scale>
        <p:origin x="2472" y="126"/>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theme" Target="theme/theme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tableStyles" Target="tableStyle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image" Target="../media/image26.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27.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27.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27.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27.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34.w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36.w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41.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4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7.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7.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7.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8.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image" Target="../media/image26.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7.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27.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27.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F3721A0-1885-4C27-A77D-D0F848549FC0}" type="datetimeFigureOut">
              <a:rPr lang="zh-CN" altLang="en-US" smtClean="0"/>
              <a:t>2022/2/22</a:t>
            </a:fld>
            <a:endParaRPr lang="zh-CN" altLang="en-US"/>
          </a:p>
        </p:txBody>
      </p:sp>
      <p:sp>
        <p:nvSpPr>
          <p:cNvPr id="4" name="幻灯片图像占位符 3"/>
          <p:cNvSpPr>
            <a:spLocks noGrp="1" noRot="1" noChangeAspect="1"/>
          </p:cNvSpPr>
          <p:nvPr>
            <p:ph type="sldImg" idx="2"/>
          </p:nvPr>
        </p:nvSpPr>
        <p:spPr>
          <a:xfrm>
            <a:off x="1052736" y="684213"/>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4D62BF8-D29B-4EDA-8B2A-F5CB3CB8F5E0}" type="slidenum">
              <a:rPr lang="zh-CN" altLang="en-US" smtClean="0"/>
              <a:t>‹#›</a:t>
            </a:fld>
            <a:endParaRPr lang="zh-CN" altLang="en-US"/>
          </a:p>
        </p:txBody>
      </p:sp>
    </p:spTree>
    <p:extLst>
      <p:ext uri="{BB962C8B-B14F-4D97-AF65-F5344CB8AC3E}">
        <p14:creationId xmlns:p14="http://schemas.microsoft.com/office/powerpoint/2010/main" val="17218989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052513" y="684213"/>
            <a:ext cx="4572000" cy="34290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a:t>最大化类内相似性、最小化类间相似性</a:t>
            </a:r>
          </a:p>
        </p:txBody>
      </p:sp>
      <p:sp>
        <p:nvSpPr>
          <p:cNvPr id="4" name="灯片编号占位符 3"/>
          <p:cNvSpPr>
            <a:spLocks noGrp="1"/>
          </p:cNvSpPr>
          <p:nvPr>
            <p:ph type="sldNum" sz="quarter" idx="10"/>
          </p:nvPr>
        </p:nvSpPr>
        <p:spPr/>
        <p:txBody>
          <a:bodyPr/>
          <a:lstStyle/>
          <a:p>
            <a:fld id="{0D6FF9E8-9ADA-424C-9D0F-A9B399972D04}" type="slidenum">
              <a:rPr lang="zh-CN" altLang="en-US" smtClean="0"/>
              <a:t>6</a:t>
            </a:fld>
            <a:endParaRPr lang="zh-CN" altLang="en-US"/>
          </a:p>
        </p:txBody>
      </p:sp>
    </p:spTree>
    <p:extLst>
      <p:ext uri="{BB962C8B-B14F-4D97-AF65-F5344CB8AC3E}">
        <p14:creationId xmlns:p14="http://schemas.microsoft.com/office/powerpoint/2010/main" val="12126143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052513" y="684213"/>
            <a:ext cx="4572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4D62BF8-D29B-4EDA-8B2A-F5CB3CB8F5E0}" type="slidenum">
              <a:rPr lang="zh-CN" altLang="en-US" smtClean="0">
                <a:solidFill>
                  <a:prstClr val="black"/>
                </a:solidFill>
              </a:rPr>
              <a:pPr/>
              <a:t>111</a:t>
            </a:fld>
            <a:endParaRPr lang="zh-CN" altLang="en-US">
              <a:solidFill>
                <a:prstClr val="black"/>
              </a:solidFill>
            </a:endParaRPr>
          </a:p>
        </p:txBody>
      </p:sp>
    </p:spTree>
    <p:extLst>
      <p:ext uri="{BB962C8B-B14F-4D97-AF65-F5344CB8AC3E}">
        <p14:creationId xmlns:p14="http://schemas.microsoft.com/office/powerpoint/2010/main" val="358314067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E4575498-5B68-4A76-96EE-4323497992F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9144000" cy="4038600"/>
          </a:xfrm>
          <a:prstGeom prst="rect">
            <a:avLst/>
          </a:prstGeom>
        </p:spPr>
      </p:pic>
      <p:sp>
        <p:nvSpPr>
          <p:cNvPr id="4" name="矩形 4">
            <a:extLst>
              <a:ext uri="{FF2B5EF4-FFF2-40B4-BE49-F238E27FC236}">
                <a16:creationId xmlns:a16="http://schemas.microsoft.com/office/drawing/2014/main" id="{924BD621-5C8E-46C9-B00B-820B3C5F4330}"/>
              </a:ext>
            </a:extLst>
          </p:cNvPr>
          <p:cNvSpPr/>
          <p:nvPr userDrawn="1"/>
        </p:nvSpPr>
        <p:spPr>
          <a:xfrm flipH="1">
            <a:off x="0" y="3329513"/>
            <a:ext cx="9144000" cy="2025594"/>
          </a:xfrm>
          <a:custGeom>
            <a:avLst/>
            <a:gdLst>
              <a:gd name="connsiteX0" fmla="*/ 0 w 9144010"/>
              <a:gd name="connsiteY0" fmla="*/ 0 h 2964150"/>
              <a:gd name="connsiteX1" fmla="*/ 9144010 w 9144010"/>
              <a:gd name="connsiteY1" fmla="*/ 0 h 2964150"/>
              <a:gd name="connsiteX2" fmla="*/ 9144010 w 9144010"/>
              <a:gd name="connsiteY2" fmla="*/ 2964150 h 2964150"/>
              <a:gd name="connsiteX3" fmla="*/ 0 w 9144010"/>
              <a:gd name="connsiteY3" fmla="*/ 2964150 h 2964150"/>
              <a:gd name="connsiteX4" fmla="*/ 0 w 9144010"/>
              <a:gd name="connsiteY4" fmla="*/ 0 h 2964150"/>
              <a:gd name="connsiteX0-1" fmla="*/ 0 w 9144010"/>
              <a:gd name="connsiteY0-2" fmla="*/ 0 h 2964150"/>
              <a:gd name="connsiteX1-3" fmla="*/ 9144010 w 9144010"/>
              <a:gd name="connsiteY1-4" fmla="*/ 0 h 2964150"/>
              <a:gd name="connsiteX2-5" fmla="*/ 9144010 w 9144010"/>
              <a:gd name="connsiteY2-6" fmla="*/ 2964150 h 2964150"/>
              <a:gd name="connsiteX3-7" fmla="*/ 0 w 9144010"/>
              <a:gd name="connsiteY3-8" fmla="*/ 2964150 h 2964150"/>
              <a:gd name="connsiteX4-9" fmla="*/ 0 w 9144010"/>
              <a:gd name="connsiteY4-10" fmla="*/ 0 h 2964150"/>
              <a:gd name="connsiteX0-11" fmla="*/ 0 w 9144010"/>
              <a:gd name="connsiteY0-12" fmla="*/ 0 h 2964150"/>
              <a:gd name="connsiteX1-13" fmla="*/ 9144010 w 9144010"/>
              <a:gd name="connsiteY1-14" fmla="*/ 0 h 2964150"/>
              <a:gd name="connsiteX2-15" fmla="*/ 9144010 w 9144010"/>
              <a:gd name="connsiteY2-16" fmla="*/ 2964150 h 2964150"/>
              <a:gd name="connsiteX3-17" fmla="*/ 0 w 9144010"/>
              <a:gd name="connsiteY3-18" fmla="*/ 2964150 h 2964150"/>
              <a:gd name="connsiteX4-19" fmla="*/ 0 w 9144010"/>
              <a:gd name="connsiteY4-20" fmla="*/ 0 h 2964150"/>
              <a:gd name="connsiteX0-21" fmla="*/ 0 w 9144010"/>
              <a:gd name="connsiteY0-22" fmla="*/ 0 h 2964150"/>
              <a:gd name="connsiteX1-23" fmla="*/ 9144010 w 9144010"/>
              <a:gd name="connsiteY1-24" fmla="*/ 0 h 2964150"/>
              <a:gd name="connsiteX2-25" fmla="*/ 9144010 w 9144010"/>
              <a:gd name="connsiteY2-26" fmla="*/ 2964150 h 2964150"/>
              <a:gd name="connsiteX3-27" fmla="*/ 0 w 9144010"/>
              <a:gd name="connsiteY3-28" fmla="*/ 2964150 h 2964150"/>
              <a:gd name="connsiteX4-29" fmla="*/ 0 w 9144010"/>
              <a:gd name="connsiteY4-30" fmla="*/ 0 h 2964150"/>
              <a:gd name="connsiteX0-31" fmla="*/ 0 w 9144010"/>
              <a:gd name="connsiteY0-32" fmla="*/ 0 h 2964150"/>
              <a:gd name="connsiteX1-33" fmla="*/ 9144010 w 9144010"/>
              <a:gd name="connsiteY1-34" fmla="*/ 0 h 2964150"/>
              <a:gd name="connsiteX2-35" fmla="*/ 9144010 w 9144010"/>
              <a:gd name="connsiteY2-36" fmla="*/ 2964150 h 2964150"/>
              <a:gd name="connsiteX3-37" fmla="*/ 0 w 9144010"/>
              <a:gd name="connsiteY3-38" fmla="*/ 2964150 h 2964150"/>
              <a:gd name="connsiteX4-39" fmla="*/ 0 w 9144010"/>
              <a:gd name="connsiteY4-40" fmla="*/ 0 h 296415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144010" h="2964150">
                <a:moveTo>
                  <a:pt x="0" y="0"/>
                </a:moveTo>
                <a:cubicBezTo>
                  <a:pt x="2346039" y="216256"/>
                  <a:pt x="5809680" y="2235659"/>
                  <a:pt x="9144010" y="0"/>
                </a:cubicBezTo>
                <a:lnTo>
                  <a:pt x="9144010" y="2964150"/>
                </a:lnTo>
                <a:lnTo>
                  <a:pt x="0" y="2964150"/>
                </a:lnTo>
                <a:lnTo>
                  <a:pt x="0" y="0"/>
                </a:lnTo>
                <a:close/>
              </a:path>
            </a:pathLst>
          </a:custGeom>
          <a:gradFill>
            <a:gsLst>
              <a:gs pos="0">
                <a:srgbClr val="FF6600"/>
              </a:gs>
              <a:gs pos="100000">
                <a:srgbClr val="FF99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0" fontAlgn="base" latinLnBrk="0" hangingPunct="0">
              <a:lnSpc>
                <a:spcPct val="100000"/>
              </a:lnSpc>
              <a:spcBef>
                <a:spcPct val="0"/>
              </a:spcBef>
              <a:spcAft>
                <a:spcPct val="0"/>
              </a:spcAft>
              <a:buClrTx/>
              <a:buSzTx/>
              <a:buFontTx/>
              <a:buNone/>
              <a:tabLst/>
              <a:defRPr/>
            </a:pPr>
            <a:endParaRPr kumimoji="1" lang="zh-CN" altLang="en-US" sz="135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5" name="任意多边形: 形状 4">
            <a:extLst>
              <a:ext uri="{FF2B5EF4-FFF2-40B4-BE49-F238E27FC236}">
                <a16:creationId xmlns:a16="http://schemas.microsoft.com/office/drawing/2014/main" id="{4F4A0A4B-8327-4A2B-A10E-6DB97B6D05B1}"/>
              </a:ext>
            </a:extLst>
          </p:cNvPr>
          <p:cNvSpPr/>
          <p:nvPr userDrawn="1"/>
        </p:nvSpPr>
        <p:spPr>
          <a:xfrm flipH="1">
            <a:off x="0" y="3560897"/>
            <a:ext cx="9144000" cy="3297103"/>
          </a:xfrm>
          <a:custGeom>
            <a:avLst/>
            <a:gdLst>
              <a:gd name="connsiteX0" fmla="*/ 9144000 w 9144000"/>
              <a:gd name="connsiteY0" fmla="*/ 0 h 3297103"/>
              <a:gd name="connsiteX1" fmla="*/ 0 w 9144000"/>
              <a:gd name="connsiteY1" fmla="*/ 0 h 3297103"/>
              <a:gd name="connsiteX2" fmla="*/ 0 w 9144000"/>
              <a:gd name="connsiteY2" fmla="*/ 1855879 h 3297103"/>
              <a:gd name="connsiteX3" fmla="*/ 0 w 9144000"/>
              <a:gd name="connsiteY3" fmla="*/ 3297103 h 3297103"/>
              <a:gd name="connsiteX4" fmla="*/ 9144000 w 9144000"/>
              <a:gd name="connsiteY4" fmla="*/ 3297103 h 3297103"/>
              <a:gd name="connsiteX5" fmla="*/ 9144000 w 9144000"/>
              <a:gd name="connsiteY5" fmla="*/ 1855879 h 3297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44000" h="3297103">
                <a:moveTo>
                  <a:pt x="9144000" y="0"/>
                </a:moveTo>
                <a:cubicBezTo>
                  <a:pt x="5994400" y="1526702"/>
                  <a:pt x="3048000" y="0"/>
                  <a:pt x="0" y="0"/>
                </a:cubicBezTo>
                <a:lnTo>
                  <a:pt x="0" y="1855879"/>
                </a:lnTo>
                <a:lnTo>
                  <a:pt x="0" y="3297103"/>
                </a:lnTo>
                <a:lnTo>
                  <a:pt x="9144000" y="3297103"/>
                </a:lnTo>
                <a:lnTo>
                  <a:pt x="9144000" y="1855879"/>
                </a:lnTo>
                <a:close/>
              </a:path>
            </a:pathLst>
          </a:custGeom>
          <a:solidFill>
            <a:srgbClr val="13548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685783" rtl="0" eaLnBrk="0" fontAlgn="base" latinLnBrk="0" hangingPunct="0">
              <a:lnSpc>
                <a:spcPct val="100000"/>
              </a:lnSpc>
              <a:spcBef>
                <a:spcPct val="0"/>
              </a:spcBef>
              <a:spcAft>
                <a:spcPct val="0"/>
              </a:spcAft>
              <a:buClrTx/>
              <a:buSzTx/>
              <a:buFontTx/>
              <a:buNone/>
              <a:tabLst/>
              <a:defRPr/>
            </a:pPr>
            <a:endParaRPr kumimoji="1" lang="zh-CN" altLang="en-US" sz="135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6" name="矩形 7">
            <a:extLst>
              <a:ext uri="{FF2B5EF4-FFF2-40B4-BE49-F238E27FC236}">
                <a16:creationId xmlns:a16="http://schemas.microsoft.com/office/drawing/2014/main" id="{BC161389-8B88-46BF-AA2F-246E019403A6}"/>
              </a:ext>
            </a:extLst>
          </p:cNvPr>
          <p:cNvSpPr>
            <a:spLocks noChangeArrowheads="1"/>
          </p:cNvSpPr>
          <p:nvPr userDrawn="1"/>
        </p:nvSpPr>
        <p:spPr bwMode="auto">
          <a:xfrm>
            <a:off x="2711028" y="5568412"/>
            <a:ext cx="372194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ctr" defTabSz="685783" rtl="0" eaLnBrk="0" fontAlgn="base" latinLnBrk="0" hangingPunct="0">
              <a:lnSpc>
                <a:spcPct val="100000"/>
              </a:lnSpc>
              <a:spcBef>
                <a:spcPct val="0"/>
              </a:spcBef>
              <a:spcAft>
                <a:spcPct val="0"/>
              </a:spcAft>
              <a:buClrTx/>
              <a:buSzTx/>
              <a:buFontTx/>
              <a:buNone/>
              <a:tabLst/>
              <a:defRPr/>
            </a:pPr>
            <a:r>
              <a:rPr kumimoji="1" lang="zh-CN" altLang="en-US" sz="2400" b="0" i="0" u="none" strike="noStrike" kern="1200" cap="none" spc="75"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主讲人：丁兆云</a:t>
            </a:r>
          </a:p>
        </p:txBody>
      </p:sp>
      <p:cxnSp>
        <p:nvCxnSpPr>
          <p:cNvPr id="7" name="直接连接符 6">
            <a:extLst>
              <a:ext uri="{FF2B5EF4-FFF2-40B4-BE49-F238E27FC236}">
                <a16:creationId xmlns:a16="http://schemas.microsoft.com/office/drawing/2014/main" id="{51FDC179-14B0-4BD2-990A-C7C6C80AC28D}"/>
              </a:ext>
            </a:extLst>
          </p:cNvPr>
          <p:cNvCxnSpPr>
            <a:cxnSpLocks/>
          </p:cNvCxnSpPr>
          <p:nvPr userDrawn="1"/>
        </p:nvCxnSpPr>
        <p:spPr>
          <a:xfrm>
            <a:off x="1642717" y="5463114"/>
            <a:ext cx="5858567" cy="0"/>
          </a:xfrm>
          <a:prstGeom prst="line">
            <a:avLst/>
          </a:prstGeom>
          <a:ln>
            <a:solidFill>
              <a:srgbClr val="FFFFFF"/>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0" name="矩形 9">
            <a:extLst>
              <a:ext uri="{FF2B5EF4-FFF2-40B4-BE49-F238E27FC236}">
                <a16:creationId xmlns:a16="http://schemas.microsoft.com/office/drawing/2014/main" id="{53E6369A-7D52-43ED-9952-4CF062B81771}"/>
              </a:ext>
            </a:extLst>
          </p:cNvPr>
          <p:cNvSpPr/>
          <p:nvPr userDrawn="1"/>
        </p:nvSpPr>
        <p:spPr>
          <a:xfrm>
            <a:off x="2358894" y="4651214"/>
            <a:ext cx="4426212" cy="707886"/>
          </a:xfrm>
          <a:prstGeom prst="rect">
            <a:avLst/>
          </a:prstGeom>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zh-CN" altLang="en-US" sz="4000" b="1" i="0" u="none" strike="noStrike" kern="1200" cap="none" spc="300" normalizeH="0" baseline="0" noProof="0">
                <a:ln>
                  <a:noFill/>
                </a:ln>
                <a:solidFill>
                  <a:prstClr val="white"/>
                </a:solidFill>
                <a:effectLst/>
                <a:uLnTx/>
                <a:uFillTx/>
                <a:latin typeface="微软雅黑"/>
                <a:ea typeface="微软雅黑"/>
                <a:cs typeface="+mn-cs"/>
                <a:sym typeface="+mn-ea"/>
              </a:rPr>
              <a:t>第四</a:t>
            </a:r>
            <a:r>
              <a:rPr kumimoji="1" lang="zh-CN" altLang="en-US" sz="4000" b="1" i="0" u="none" strike="noStrike" kern="1200" cap="none" spc="300" normalizeH="0" baseline="0" noProof="0">
                <a:ln>
                  <a:noFill/>
                </a:ln>
                <a:solidFill>
                  <a:prstClr val="white"/>
                </a:solidFill>
                <a:effectLst/>
                <a:uLnTx/>
                <a:uFillTx/>
                <a:latin typeface="微软雅黑"/>
                <a:ea typeface="+mn-ea"/>
                <a:cs typeface="+mn-cs"/>
                <a:sym typeface="+mn-ea"/>
              </a:rPr>
              <a:t>课  聚类分析</a:t>
            </a:r>
            <a:endParaRPr kumimoji="1" lang="zh-CN" altLang="en-US" sz="4000" b="1" i="0" u="none" strike="noStrike" kern="1200" cap="none" spc="300" normalizeH="0" baseline="0" noProof="0">
              <a:ln>
                <a:noFill/>
              </a:ln>
              <a:solidFill>
                <a:prstClr val="white"/>
              </a:solidFill>
              <a:effectLst/>
              <a:uLnTx/>
              <a:uFillTx/>
              <a:latin typeface="微软雅黑"/>
              <a:ea typeface="微软雅黑"/>
              <a:cs typeface="+mn-cs"/>
              <a:sym typeface="+mn-ea"/>
            </a:endParaRPr>
          </a:p>
        </p:txBody>
      </p:sp>
      <p:grpSp>
        <p:nvGrpSpPr>
          <p:cNvPr id="2" name="组合 1">
            <a:extLst>
              <a:ext uri="{FF2B5EF4-FFF2-40B4-BE49-F238E27FC236}">
                <a16:creationId xmlns:a16="http://schemas.microsoft.com/office/drawing/2014/main" id="{CA2347EF-6C6F-4291-8AD4-146DC49F034C}"/>
              </a:ext>
            </a:extLst>
          </p:cNvPr>
          <p:cNvGrpSpPr/>
          <p:nvPr userDrawn="1"/>
        </p:nvGrpSpPr>
        <p:grpSpPr>
          <a:xfrm>
            <a:off x="377337" y="6382297"/>
            <a:ext cx="8717822" cy="323165"/>
            <a:chOff x="305329" y="6382297"/>
            <a:chExt cx="8717822" cy="323165"/>
          </a:xfrm>
        </p:grpSpPr>
        <p:sp>
          <p:nvSpPr>
            <p:cNvPr id="11" name="矩形 7">
              <a:extLst>
                <a:ext uri="{FF2B5EF4-FFF2-40B4-BE49-F238E27FC236}">
                  <a16:creationId xmlns:a16="http://schemas.microsoft.com/office/drawing/2014/main" id="{F71F9F14-8D10-4307-8455-ABE4CC991DF2}"/>
                </a:ext>
              </a:extLst>
            </p:cNvPr>
            <p:cNvSpPr>
              <a:spLocks noChangeArrowheads="1"/>
            </p:cNvSpPr>
            <p:nvPr userDrawn="1"/>
          </p:nvSpPr>
          <p:spPr bwMode="auto">
            <a:xfrm>
              <a:off x="504472" y="6382297"/>
              <a:ext cx="8518679"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l" defTabSz="685783" rtl="0" eaLnBrk="0" fontAlgn="base" latinLnBrk="0" hangingPunct="0">
                <a:lnSpc>
                  <a:spcPct val="100000"/>
                </a:lnSpc>
                <a:spcBef>
                  <a:spcPct val="0"/>
                </a:spcBef>
                <a:spcAft>
                  <a:spcPct val="0"/>
                </a:spcAft>
                <a:buClrTx/>
                <a:buSzTx/>
                <a:buFontTx/>
                <a:buNone/>
                <a:tabLst/>
                <a:defRPr/>
              </a:pPr>
              <a:r>
                <a:rPr kumimoji="1" lang="en-US" altLang="zh-CN" sz="1500" b="0" i="0" u="none" strike="noStrike" kern="1200" cap="none" spc="0" normalizeH="0" baseline="0" noProof="0">
                  <a:ln>
                    <a:noFill/>
                  </a:ln>
                  <a:solidFill>
                    <a:prstClr val="white"/>
                  </a:solidFill>
                  <a:effectLst/>
                  <a:uLnTx/>
                  <a:uFillTx/>
                  <a:latin typeface="微软雅黑 Light" panose="020B0502040204020203" pitchFamily="34" charset="-122"/>
                  <a:ea typeface="微软雅黑 Light" panose="020B0502040204020203" pitchFamily="34" charset="-122"/>
                  <a:cs typeface="+mn-cs"/>
                </a:rPr>
                <a:t>dingzhaoyun1983@163.com        17607310865        https</a:t>
              </a:r>
              <a:r>
                <a:rPr kumimoji="1" lang="zh-CN" altLang="en-US" sz="1500" b="0" i="0" u="none" strike="noStrike" kern="1200" cap="none" spc="0" normalizeH="0" baseline="0" noProof="0">
                  <a:ln>
                    <a:noFill/>
                  </a:ln>
                  <a:solidFill>
                    <a:prstClr val="white"/>
                  </a:solidFill>
                  <a:effectLst/>
                  <a:uLnTx/>
                  <a:uFillTx/>
                  <a:latin typeface="微软雅黑 Light" panose="020B0502040204020203" pitchFamily="34" charset="-122"/>
                  <a:ea typeface="微软雅黑 Light" panose="020B0502040204020203" pitchFamily="34" charset="-122"/>
                  <a:cs typeface="+mn-cs"/>
                </a:rPr>
                <a:t>：</a:t>
              </a:r>
              <a:r>
                <a:rPr kumimoji="1" lang="en-US" altLang="zh-CN" sz="1500" b="0" i="0" u="none" strike="noStrike" kern="1200" cap="none" spc="0" normalizeH="0" baseline="0" noProof="0">
                  <a:ln>
                    <a:noFill/>
                  </a:ln>
                  <a:solidFill>
                    <a:prstClr val="white"/>
                  </a:solidFill>
                  <a:effectLst/>
                  <a:uLnTx/>
                  <a:uFillTx/>
                  <a:latin typeface="微软雅黑 Light" panose="020B0502040204020203" pitchFamily="34" charset="-122"/>
                  <a:ea typeface="微软雅黑 Light" panose="020B0502040204020203" pitchFamily="34" charset="-122"/>
                  <a:cs typeface="+mn-cs"/>
                </a:rPr>
                <a:t>//github.com/zyding1983/datamining</a:t>
              </a:r>
            </a:p>
          </p:txBody>
        </p:sp>
        <p:pic>
          <p:nvPicPr>
            <p:cNvPr id="19" name="图片 18">
              <a:extLst>
                <a:ext uri="{FF2B5EF4-FFF2-40B4-BE49-F238E27FC236}">
                  <a16:creationId xmlns:a16="http://schemas.microsoft.com/office/drawing/2014/main" id="{1C1EE3AE-6A9C-4868-9527-19EF7EB5B70D}"/>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05329" y="6422528"/>
              <a:ext cx="242702" cy="242702"/>
            </a:xfrm>
            <a:prstGeom prst="rect">
              <a:avLst/>
            </a:prstGeom>
          </p:spPr>
        </p:pic>
        <p:pic>
          <p:nvPicPr>
            <p:cNvPr id="17" name="图片 16">
              <a:extLst>
                <a:ext uri="{FF2B5EF4-FFF2-40B4-BE49-F238E27FC236}">
                  <a16:creationId xmlns:a16="http://schemas.microsoft.com/office/drawing/2014/main" id="{12B553A3-3229-4CF4-A7F1-BB831DB5EEBF}"/>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708512" y="6403941"/>
              <a:ext cx="279876" cy="279876"/>
            </a:xfrm>
            <a:prstGeom prst="rect">
              <a:avLst/>
            </a:prstGeom>
          </p:spPr>
        </p:pic>
        <p:pic>
          <p:nvPicPr>
            <p:cNvPr id="13" name="图片 12">
              <a:extLst>
                <a:ext uri="{FF2B5EF4-FFF2-40B4-BE49-F238E27FC236}">
                  <a16:creationId xmlns:a16="http://schemas.microsoft.com/office/drawing/2014/main" id="{CAEC7AD8-3298-4414-85DC-586BBE803B25}"/>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3219974" y="6435217"/>
              <a:ext cx="217324" cy="217324"/>
            </a:xfrm>
            <a:prstGeom prst="rect">
              <a:avLst/>
            </a:prstGeom>
          </p:spPr>
        </p:pic>
      </p:grpSp>
    </p:spTree>
    <p:extLst>
      <p:ext uri="{BB962C8B-B14F-4D97-AF65-F5344CB8AC3E}">
        <p14:creationId xmlns:p14="http://schemas.microsoft.com/office/powerpoint/2010/main" val="41253962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E4575498-5B68-4A76-96EE-4323497992F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9144000" cy="4038600"/>
          </a:xfrm>
          <a:prstGeom prst="rect">
            <a:avLst/>
          </a:prstGeom>
        </p:spPr>
      </p:pic>
      <p:sp>
        <p:nvSpPr>
          <p:cNvPr id="4" name="矩形 4">
            <a:extLst>
              <a:ext uri="{FF2B5EF4-FFF2-40B4-BE49-F238E27FC236}">
                <a16:creationId xmlns:a16="http://schemas.microsoft.com/office/drawing/2014/main" id="{924BD621-5C8E-46C9-B00B-820B3C5F4330}"/>
              </a:ext>
            </a:extLst>
          </p:cNvPr>
          <p:cNvSpPr/>
          <p:nvPr userDrawn="1"/>
        </p:nvSpPr>
        <p:spPr>
          <a:xfrm flipH="1">
            <a:off x="0" y="3329513"/>
            <a:ext cx="9144000" cy="2025594"/>
          </a:xfrm>
          <a:custGeom>
            <a:avLst/>
            <a:gdLst>
              <a:gd name="connsiteX0" fmla="*/ 0 w 9144010"/>
              <a:gd name="connsiteY0" fmla="*/ 0 h 2964150"/>
              <a:gd name="connsiteX1" fmla="*/ 9144010 w 9144010"/>
              <a:gd name="connsiteY1" fmla="*/ 0 h 2964150"/>
              <a:gd name="connsiteX2" fmla="*/ 9144010 w 9144010"/>
              <a:gd name="connsiteY2" fmla="*/ 2964150 h 2964150"/>
              <a:gd name="connsiteX3" fmla="*/ 0 w 9144010"/>
              <a:gd name="connsiteY3" fmla="*/ 2964150 h 2964150"/>
              <a:gd name="connsiteX4" fmla="*/ 0 w 9144010"/>
              <a:gd name="connsiteY4" fmla="*/ 0 h 2964150"/>
              <a:gd name="connsiteX0-1" fmla="*/ 0 w 9144010"/>
              <a:gd name="connsiteY0-2" fmla="*/ 0 h 2964150"/>
              <a:gd name="connsiteX1-3" fmla="*/ 9144010 w 9144010"/>
              <a:gd name="connsiteY1-4" fmla="*/ 0 h 2964150"/>
              <a:gd name="connsiteX2-5" fmla="*/ 9144010 w 9144010"/>
              <a:gd name="connsiteY2-6" fmla="*/ 2964150 h 2964150"/>
              <a:gd name="connsiteX3-7" fmla="*/ 0 w 9144010"/>
              <a:gd name="connsiteY3-8" fmla="*/ 2964150 h 2964150"/>
              <a:gd name="connsiteX4-9" fmla="*/ 0 w 9144010"/>
              <a:gd name="connsiteY4-10" fmla="*/ 0 h 2964150"/>
              <a:gd name="connsiteX0-11" fmla="*/ 0 w 9144010"/>
              <a:gd name="connsiteY0-12" fmla="*/ 0 h 2964150"/>
              <a:gd name="connsiteX1-13" fmla="*/ 9144010 w 9144010"/>
              <a:gd name="connsiteY1-14" fmla="*/ 0 h 2964150"/>
              <a:gd name="connsiteX2-15" fmla="*/ 9144010 w 9144010"/>
              <a:gd name="connsiteY2-16" fmla="*/ 2964150 h 2964150"/>
              <a:gd name="connsiteX3-17" fmla="*/ 0 w 9144010"/>
              <a:gd name="connsiteY3-18" fmla="*/ 2964150 h 2964150"/>
              <a:gd name="connsiteX4-19" fmla="*/ 0 w 9144010"/>
              <a:gd name="connsiteY4-20" fmla="*/ 0 h 2964150"/>
              <a:gd name="connsiteX0-21" fmla="*/ 0 w 9144010"/>
              <a:gd name="connsiteY0-22" fmla="*/ 0 h 2964150"/>
              <a:gd name="connsiteX1-23" fmla="*/ 9144010 w 9144010"/>
              <a:gd name="connsiteY1-24" fmla="*/ 0 h 2964150"/>
              <a:gd name="connsiteX2-25" fmla="*/ 9144010 w 9144010"/>
              <a:gd name="connsiteY2-26" fmla="*/ 2964150 h 2964150"/>
              <a:gd name="connsiteX3-27" fmla="*/ 0 w 9144010"/>
              <a:gd name="connsiteY3-28" fmla="*/ 2964150 h 2964150"/>
              <a:gd name="connsiteX4-29" fmla="*/ 0 w 9144010"/>
              <a:gd name="connsiteY4-30" fmla="*/ 0 h 2964150"/>
              <a:gd name="connsiteX0-31" fmla="*/ 0 w 9144010"/>
              <a:gd name="connsiteY0-32" fmla="*/ 0 h 2964150"/>
              <a:gd name="connsiteX1-33" fmla="*/ 9144010 w 9144010"/>
              <a:gd name="connsiteY1-34" fmla="*/ 0 h 2964150"/>
              <a:gd name="connsiteX2-35" fmla="*/ 9144010 w 9144010"/>
              <a:gd name="connsiteY2-36" fmla="*/ 2964150 h 2964150"/>
              <a:gd name="connsiteX3-37" fmla="*/ 0 w 9144010"/>
              <a:gd name="connsiteY3-38" fmla="*/ 2964150 h 2964150"/>
              <a:gd name="connsiteX4-39" fmla="*/ 0 w 9144010"/>
              <a:gd name="connsiteY4-40" fmla="*/ 0 h 296415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144010" h="2964150">
                <a:moveTo>
                  <a:pt x="0" y="0"/>
                </a:moveTo>
                <a:cubicBezTo>
                  <a:pt x="2346039" y="216256"/>
                  <a:pt x="5809680" y="2235659"/>
                  <a:pt x="9144010" y="0"/>
                </a:cubicBezTo>
                <a:lnTo>
                  <a:pt x="9144010" y="2964150"/>
                </a:lnTo>
                <a:lnTo>
                  <a:pt x="0" y="2964150"/>
                </a:lnTo>
                <a:lnTo>
                  <a:pt x="0" y="0"/>
                </a:lnTo>
                <a:close/>
              </a:path>
            </a:pathLst>
          </a:custGeom>
          <a:gradFill>
            <a:gsLst>
              <a:gs pos="0">
                <a:srgbClr val="FF6600"/>
              </a:gs>
              <a:gs pos="100000">
                <a:srgbClr val="FF99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0" fontAlgn="base" latinLnBrk="0" hangingPunct="0">
              <a:lnSpc>
                <a:spcPct val="100000"/>
              </a:lnSpc>
              <a:spcBef>
                <a:spcPct val="0"/>
              </a:spcBef>
              <a:spcAft>
                <a:spcPct val="0"/>
              </a:spcAft>
              <a:buClrTx/>
              <a:buSzTx/>
              <a:buFontTx/>
              <a:buNone/>
              <a:tabLst/>
              <a:defRPr/>
            </a:pPr>
            <a:endParaRPr kumimoji="1" lang="zh-CN" altLang="en-US" sz="135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5" name="任意多边形: 形状 4">
            <a:extLst>
              <a:ext uri="{FF2B5EF4-FFF2-40B4-BE49-F238E27FC236}">
                <a16:creationId xmlns:a16="http://schemas.microsoft.com/office/drawing/2014/main" id="{4F4A0A4B-8327-4A2B-A10E-6DB97B6D05B1}"/>
              </a:ext>
            </a:extLst>
          </p:cNvPr>
          <p:cNvSpPr/>
          <p:nvPr userDrawn="1"/>
        </p:nvSpPr>
        <p:spPr>
          <a:xfrm flipH="1">
            <a:off x="0" y="3560897"/>
            <a:ext cx="9144000" cy="3297103"/>
          </a:xfrm>
          <a:custGeom>
            <a:avLst/>
            <a:gdLst>
              <a:gd name="connsiteX0" fmla="*/ 9144000 w 9144000"/>
              <a:gd name="connsiteY0" fmla="*/ 0 h 3297103"/>
              <a:gd name="connsiteX1" fmla="*/ 0 w 9144000"/>
              <a:gd name="connsiteY1" fmla="*/ 0 h 3297103"/>
              <a:gd name="connsiteX2" fmla="*/ 0 w 9144000"/>
              <a:gd name="connsiteY2" fmla="*/ 1855879 h 3297103"/>
              <a:gd name="connsiteX3" fmla="*/ 0 w 9144000"/>
              <a:gd name="connsiteY3" fmla="*/ 3297103 h 3297103"/>
              <a:gd name="connsiteX4" fmla="*/ 9144000 w 9144000"/>
              <a:gd name="connsiteY4" fmla="*/ 3297103 h 3297103"/>
              <a:gd name="connsiteX5" fmla="*/ 9144000 w 9144000"/>
              <a:gd name="connsiteY5" fmla="*/ 1855879 h 3297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44000" h="3297103">
                <a:moveTo>
                  <a:pt x="9144000" y="0"/>
                </a:moveTo>
                <a:cubicBezTo>
                  <a:pt x="5994400" y="1526702"/>
                  <a:pt x="3048000" y="0"/>
                  <a:pt x="0" y="0"/>
                </a:cubicBezTo>
                <a:lnTo>
                  <a:pt x="0" y="1855879"/>
                </a:lnTo>
                <a:lnTo>
                  <a:pt x="0" y="3297103"/>
                </a:lnTo>
                <a:lnTo>
                  <a:pt x="9144000" y="3297103"/>
                </a:lnTo>
                <a:lnTo>
                  <a:pt x="9144000" y="1855879"/>
                </a:lnTo>
                <a:close/>
              </a:path>
            </a:pathLst>
          </a:custGeom>
          <a:solidFill>
            <a:srgbClr val="13548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685783" rtl="0" eaLnBrk="0" fontAlgn="base" latinLnBrk="0" hangingPunct="0">
              <a:lnSpc>
                <a:spcPct val="100000"/>
              </a:lnSpc>
              <a:spcBef>
                <a:spcPct val="0"/>
              </a:spcBef>
              <a:spcAft>
                <a:spcPct val="0"/>
              </a:spcAft>
              <a:buClrTx/>
              <a:buSzTx/>
              <a:buFontTx/>
              <a:buNone/>
              <a:tabLst/>
              <a:defRPr/>
            </a:pPr>
            <a:endParaRPr kumimoji="1" lang="zh-CN" altLang="en-US" sz="135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cxnSp>
        <p:nvCxnSpPr>
          <p:cNvPr id="7" name="直接连接符 6">
            <a:extLst>
              <a:ext uri="{FF2B5EF4-FFF2-40B4-BE49-F238E27FC236}">
                <a16:creationId xmlns:a16="http://schemas.microsoft.com/office/drawing/2014/main" id="{51FDC179-14B0-4BD2-990A-C7C6C80AC28D}"/>
              </a:ext>
            </a:extLst>
          </p:cNvPr>
          <p:cNvCxnSpPr/>
          <p:nvPr userDrawn="1"/>
        </p:nvCxnSpPr>
        <p:spPr>
          <a:xfrm>
            <a:off x="2097809" y="5463114"/>
            <a:ext cx="4948383" cy="0"/>
          </a:xfrm>
          <a:prstGeom prst="line">
            <a:avLst/>
          </a:prstGeom>
          <a:ln>
            <a:solidFill>
              <a:srgbClr val="FFFFFF"/>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0" name="矩形 9">
            <a:extLst>
              <a:ext uri="{FF2B5EF4-FFF2-40B4-BE49-F238E27FC236}">
                <a16:creationId xmlns:a16="http://schemas.microsoft.com/office/drawing/2014/main" id="{53E6369A-7D52-43ED-9952-4CF062B81771}"/>
              </a:ext>
            </a:extLst>
          </p:cNvPr>
          <p:cNvSpPr/>
          <p:nvPr userDrawn="1"/>
        </p:nvSpPr>
        <p:spPr>
          <a:xfrm>
            <a:off x="2408910" y="4444720"/>
            <a:ext cx="4445448" cy="1829860"/>
          </a:xfrm>
          <a:prstGeom prst="rect">
            <a:avLst/>
          </a:prstGeom>
        </p:spPr>
        <p:txBody>
          <a:bodyPr wrap="none">
            <a:spAutoFit/>
          </a:bodyPr>
          <a:lstStyle/>
          <a:p>
            <a:pPr marL="0" marR="0" lvl="0" indent="0" algn="ctr" defTabSz="914400" rtl="0" eaLnBrk="1" fontAlgn="base" latinLnBrk="0" hangingPunct="1">
              <a:lnSpc>
                <a:spcPct val="150000"/>
              </a:lnSpc>
              <a:spcBef>
                <a:spcPct val="0"/>
              </a:spcBef>
              <a:spcAft>
                <a:spcPct val="0"/>
              </a:spcAft>
              <a:buClrTx/>
              <a:buSzTx/>
              <a:buFontTx/>
              <a:buNone/>
              <a:tabLst/>
              <a:defRPr/>
            </a:pPr>
            <a:r>
              <a:rPr kumimoji="1" lang="en-US" altLang="zh-CN" sz="4000" b="1" i="0" u="none" strike="noStrike" kern="1200" cap="none" spc="300" normalizeH="0" baseline="0" noProof="0">
                <a:ln>
                  <a:noFill/>
                </a:ln>
                <a:solidFill>
                  <a:prstClr val="white"/>
                </a:solidFill>
                <a:effectLst/>
                <a:uLnTx/>
                <a:uFillTx/>
                <a:latin typeface="Times New Roman"/>
                <a:ea typeface="微软雅黑"/>
                <a:cs typeface="+mn-cs"/>
                <a:sym typeface="+mn-ea"/>
              </a:rPr>
              <a:t>Any Questions</a:t>
            </a:r>
            <a:r>
              <a:rPr kumimoji="1" lang="zh-CN" altLang="en-US" sz="4000" b="1" i="0" u="none" strike="noStrike" kern="1200" cap="none" spc="300" normalizeH="0" baseline="0" noProof="0">
                <a:ln>
                  <a:noFill/>
                </a:ln>
                <a:solidFill>
                  <a:prstClr val="white"/>
                </a:solidFill>
                <a:effectLst/>
                <a:uLnTx/>
                <a:uFillTx/>
                <a:latin typeface="Times New Roman"/>
                <a:ea typeface="微软雅黑"/>
                <a:cs typeface="+mn-cs"/>
                <a:sym typeface="+mn-ea"/>
              </a:rPr>
              <a:t>？</a:t>
            </a:r>
          </a:p>
          <a:p>
            <a:pPr marL="0" marR="0" lvl="0" indent="0" algn="ctr" defTabSz="914400" rtl="0" eaLnBrk="1" fontAlgn="base" latinLnBrk="0" hangingPunct="1">
              <a:lnSpc>
                <a:spcPct val="150000"/>
              </a:lnSpc>
              <a:spcBef>
                <a:spcPct val="0"/>
              </a:spcBef>
              <a:spcAft>
                <a:spcPct val="0"/>
              </a:spcAft>
              <a:buClrTx/>
              <a:buSzTx/>
              <a:buFontTx/>
              <a:buNone/>
              <a:tabLst/>
              <a:defRPr/>
            </a:pPr>
            <a:r>
              <a:rPr kumimoji="1" lang="zh-CN" altLang="en-US" sz="4000" b="1" i="0" u="none" strike="noStrike" kern="1200" cap="none" spc="300" normalizeH="0" baseline="0" noProof="0">
                <a:ln>
                  <a:noFill/>
                </a:ln>
                <a:solidFill>
                  <a:prstClr val="white"/>
                </a:solidFill>
                <a:effectLst/>
                <a:uLnTx/>
                <a:uFillTx/>
                <a:latin typeface="Times New Roman"/>
                <a:ea typeface="微软雅黑"/>
                <a:cs typeface="+mn-cs"/>
                <a:sym typeface="+mn-ea"/>
              </a:rPr>
              <a:t>谢   谢！</a:t>
            </a:r>
          </a:p>
        </p:txBody>
      </p:sp>
    </p:spTree>
    <p:extLst>
      <p:ext uri="{BB962C8B-B14F-4D97-AF65-F5344CB8AC3E}">
        <p14:creationId xmlns:p14="http://schemas.microsoft.com/office/powerpoint/2010/main" val="26080197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E4575498-5B68-4A76-96EE-4323497992F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9144000" cy="4038600"/>
          </a:xfrm>
          <a:prstGeom prst="rect">
            <a:avLst/>
          </a:prstGeom>
        </p:spPr>
      </p:pic>
      <p:sp>
        <p:nvSpPr>
          <p:cNvPr id="4" name="矩形 4">
            <a:extLst>
              <a:ext uri="{FF2B5EF4-FFF2-40B4-BE49-F238E27FC236}">
                <a16:creationId xmlns:a16="http://schemas.microsoft.com/office/drawing/2014/main" id="{924BD621-5C8E-46C9-B00B-820B3C5F4330}"/>
              </a:ext>
            </a:extLst>
          </p:cNvPr>
          <p:cNvSpPr/>
          <p:nvPr userDrawn="1"/>
        </p:nvSpPr>
        <p:spPr>
          <a:xfrm flipH="1">
            <a:off x="0" y="3329513"/>
            <a:ext cx="9144000" cy="2025594"/>
          </a:xfrm>
          <a:custGeom>
            <a:avLst/>
            <a:gdLst>
              <a:gd name="connsiteX0" fmla="*/ 0 w 9144010"/>
              <a:gd name="connsiteY0" fmla="*/ 0 h 2964150"/>
              <a:gd name="connsiteX1" fmla="*/ 9144010 w 9144010"/>
              <a:gd name="connsiteY1" fmla="*/ 0 h 2964150"/>
              <a:gd name="connsiteX2" fmla="*/ 9144010 w 9144010"/>
              <a:gd name="connsiteY2" fmla="*/ 2964150 h 2964150"/>
              <a:gd name="connsiteX3" fmla="*/ 0 w 9144010"/>
              <a:gd name="connsiteY3" fmla="*/ 2964150 h 2964150"/>
              <a:gd name="connsiteX4" fmla="*/ 0 w 9144010"/>
              <a:gd name="connsiteY4" fmla="*/ 0 h 2964150"/>
              <a:gd name="connsiteX0-1" fmla="*/ 0 w 9144010"/>
              <a:gd name="connsiteY0-2" fmla="*/ 0 h 2964150"/>
              <a:gd name="connsiteX1-3" fmla="*/ 9144010 w 9144010"/>
              <a:gd name="connsiteY1-4" fmla="*/ 0 h 2964150"/>
              <a:gd name="connsiteX2-5" fmla="*/ 9144010 w 9144010"/>
              <a:gd name="connsiteY2-6" fmla="*/ 2964150 h 2964150"/>
              <a:gd name="connsiteX3-7" fmla="*/ 0 w 9144010"/>
              <a:gd name="connsiteY3-8" fmla="*/ 2964150 h 2964150"/>
              <a:gd name="connsiteX4-9" fmla="*/ 0 w 9144010"/>
              <a:gd name="connsiteY4-10" fmla="*/ 0 h 2964150"/>
              <a:gd name="connsiteX0-11" fmla="*/ 0 w 9144010"/>
              <a:gd name="connsiteY0-12" fmla="*/ 0 h 2964150"/>
              <a:gd name="connsiteX1-13" fmla="*/ 9144010 w 9144010"/>
              <a:gd name="connsiteY1-14" fmla="*/ 0 h 2964150"/>
              <a:gd name="connsiteX2-15" fmla="*/ 9144010 w 9144010"/>
              <a:gd name="connsiteY2-16" fmla="*/ 2964150 h 2964150"/>
              <a:gd name="connsiteX3-17" fmla="*/ 0 w 9144010"/>
              <a:gd name="connsiteY3-18" fmla="*/ 2964150 h 2964150"/>
              <a:gd name="connsiteX4-19" fmla="*/ 0 w 9144010"/>
              <a:gd name="connsiteY4-20" fmla="*/ 0 h 2964150"/>
              <a:gd name="connsiteX0-21" fmla="*/ 0 w 9144010"/>
              <a:gd name="connsiteY0-22" fmla="*/ 0 h 2964150"/>
              <a:gd name="connsiteX1-23" fmla="*/ 9144010 w 9144010"/>
              <a:gd name="connsiteY1-24" fmla="*/ 0 h 2964150"/>
              <a:gd name="connsiteX2-25" fmla="*/ 9144010 w 9144010"/>
              <a:gd name="connsiteY2-26" fmla="*/ 2964150 h 2964150"/>
              <a:gd name="connsiteX3-27" fmla="*/ 0 w 9144010"/>
              <a:gd name="connsiteY3-28" fmla="*/ 2964150 h 2964150"/>
              <a:gd name="connsiteX4-29" fmla="*/ 0 w 9144010"/>
              <a:gd name="connsiteY4-30" fmla="*/ 0 h 2964150"/>
              <a:gd name="connsiteX0-31" fmla="*/ 0 w 9144010"/>
              <a:gd name="connsiteY0-32" fmla="*/ 0 h 2964150"/>
              <a:gd name="connsiteX1-33" fmla="*/ 9144010 w 9144010"/>
              <a:gd name="connsiteY1-34" fmla="*/ 0 h 2964150"/>
              <a:gd name="connsiteX2-35" fmla="*/ 9144010 w 9144010"/>
              <a:gd name="connsiteY2-36" fmla="*/ 2964150 h 2964150"/>
              <a:gd name="connsiteX3-37" fmla="*/ 0 w 9144010"/>
              <a:gd name="connsiteY3-38" fmla="*/ 2964150 h 2964150"/>
              <a:gd name="connsiteX4-39" fmla="*/ 0 w 9144010"/>
              <a:gd name="connsiteY4-40" fmla="*/ 0 h 296415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144010" h="2964150">
                <a:moveTo>
                  <a:pt x="0" y="0"/>
                </a:moveTo>
                <a:cubicBezTo>
                  <a:pt x="2346039" y="216256"/>
                  <a:pt x="5809680" y="2235659"/>
                  <a:pt x="9144010" y="0"/>
                </a:cubicBezTo>
                <a:lnTo>
                  <a:pt x="9144010" y="2964150"/>
                </a:lnTo>
                <a:lnTo>
                  <a:pt x="0" y="2964150"/>
                </a:lnTo>
                <a:lnTo>
                  <a:pt x="0" y="0"/>
                </a:lnTo>
                <a:close/>
              </a:path>
            </a:pathLst>
          </a:custGeom>
          <a:gradFill>
            <a:gsLst>
              <a:gs pos="0">
                <a:srgbClr val="FF6600"/>
              </a:gs>
              <a:gs pos="100000">
                <a:srgbClr val="FF99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0" fontAlgn="base" latinLnBrk="0" hangingPunct="0">
              <a:lnSpc>
                <a:spcPct val="100000"/>
              </a:lnSpc>
              <a:spcBef>
                <a:spcPct val="0"/>
              </a:spcBef>
              <a:spcAft>
                <a:spcPct val="0"/>
              </a:spcAft>
              <a:buClrTx/>
              <a:buSzTx/>
              <a:buFontTx/>
              <a:buNone/>
              <a:tabLst/>
              <a:defRPr/>
            </a:pPr>
            <a:endParaRPr kumimoji="1" lang="zh-CN" altLang="en-US" sz="135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5" name="任意多边形: 形状 4">
            <a:extLst>
              <a:ext uri="{FF2B5EF4-FFF2-40B4-BE49-F238E27FC236}">
                <a16:creationId xmlns:a16="http://schemas.microsoft.com/office/drawing/2014/main" id="{4F4A0A4B-8327-4A2B-A10E-6DB97B6D05B1}"/>
              </a:ext>
            </a:extLst>
          </p:cNvPr>
          <p:cNvSpPr/>
          <p:nvPr userDrawn="1"/>
        </p:nvSpPr>
        <p:spPr>
          <a:xfrm flipH="1">
            <a:off x="0" y="3560897"/>
            <a:ext cx="9144000" cy="3297103"/>
          </a:xfrm>
          <a:custGeom>
            <a:avLst/>
            <a:gdLst>
              <a:gd name="connsiteX0" fmla="*/ 9144000 w 9144000"/>
              <a:gd name="connsiteY0" fmla="*/ 0 h 3297103"/>
              <a:gd name="connsiteX1" fmla="*/ 0 w 9144000"/>
              <a:gd name="connsiteY1" fmla="*/ 0 h 3297103"/>
              <a:gd name="connsiteX2" fmla="*/ 0 w 9144000"/>
              <a:gd name="connsiteY2" fmla="*/ 1855879 h 3297103"/>
              <a:gd name="connsiteX3" fmla="*/ 0 w 9144000"/>
              <a:gd name="connsiteY3" fmla="*/ 3297103 h 3297103"/>
              <a:gd name="connsiteX4" fmla="*/ 9144000 w 9144000"/>
              <a:gd name="connsiteY4" fmla="*/ 3297103 h 3297103"/>
              <a:gd name="connsiteX5" fmla="*/ 9144000 w 9144000"/>
              <a:gd name="connsiteY5" fmla="*/ 1855879 h 3297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44000" h="3297103">
                <a:moveTo>
                  <a:pt x="9144000" y="0"/>
                </a:moveTo>
                <a:cubicBezTo>
                  <a:pt x="5994400" y="1526702"/>
                  <a:pt x="3048000" y="0"/>
                  <a:pt x="0" y="0"/>
                </a:cubicBezTo>
                <a:lnTo>
                  <a:pt x="0" y="1855879"/>
                </a:lnTo>
                <a:lnTo>
                  <a:pt x="0" y="3297103"/>
                </a:lnTo>
                <a:lnTo>
                  <a:pt x="9144000" y="3297103"/>
                </a:lnTo>
                <a:lnTo>
                  <a:pt x="9144000" y="1855879"/>
                </a:lnTo>
                <a:close/>
              </a:path>
            </a:pathLst>
          </a:custGeom>
          <a:solidFill>
            <a:srgbClr val="13548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685783" rtl="0" eaLnBrk="0" fontAlgn="base" latinLnBrk="0" hangingPunct="0">
              <a:lnSpc>
                <a:spcPct val="100000"/>
              </a:lnSpc>
              <a:spcBef>
                <a:spcPct val="0"/>
              </a:spcBef>
              <a:spcAft>
                <a:spcPct val="0"/>
              </a:spcAft>
              <a:buClrTx/>
              <a:buSzTx/>
              <a:buFontTx/>
              <a:buNone/>
              <a:tabLst/>
              <a:defRPr/>
            </a:pPr>
            <a:endParaRPr kumimoji="1" lang="zh-CN" altLang="en-US" sz="135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nvGrpSpPr>
          <p:cNvPr id="2" name="组合 1">
            <a:extLst>
              <a:ext uri="{FF2B5EF4-FFF2-40B4-BE49-F238E27FC236}">
                <a16:creationId xmlns:a16="http://schemas.microsoft.com/office/drawing/2014/main" id="{6D1BB0A9-3F86-4B62-AA40-ECAAE8F33AB9}"/>
              </a:ext>
            </a:extLst>
          </p:cNvPr>
          <p:cNvGrpSpPr/>
          <p:nvPr userDrawn="1"/>
        </p:nvGrpSpPr>
        <p:grpSpPr>
          <a:xfrm>
            <a:off x="574379" y="4701128"/>
            <a:ext cx="7989554" cy="1504743"/>
            <a:chOff x="1118962" y="4467938"/>
            <a:chExt cx="4145537" cy="2218976"/>
          </a:xfrm>
        </p:grpSpPr>
        <p:sp>
          <p:nvSpPr>
            <p:cNvPr id="12" name="矩形 11">
              <a:extLst>
                <a:ext uri="{FF2B5EF4-FFF2-40B4-BE49-F238E27FC236}">
                  <a16:creationId xmlns:a16="http://schemas.microsoft.com/office/drawing/2014/main" id="{335EADA8-EA3D-4E7C-8208-07D2FAD11A74}"/>
                </a:ext>
              </a:extLst>
            </p:cNvPr>
            <p:cNvSpPr/>
            <p:nvPr userDrawn="1"/>
          </p:nvSpPr>
          <p:spPr>
            <a:xfrm>
              <a:off x="1118962" y="4881937"/>
              <a:ext cx="1384994" cy="1804977"/>
            </a:xfrm>
            <a:prstGeom prst="rect">
              <a:avLst/>
            </a:prstGeom>
            <a:solidFill>
              <a:schemeClr val="bg1"/>
            </a:solidFill>
            <a:ln w="9525">
              <a:solidFill>
                <a:srgbClr val="1354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0" fontAlgn="base" latinLnBrk="0" hangingPunct="0">
                <a:lnSpc>
                  <a:spcPct val="100000"/>
                </a:lnSpc>
                <a:spcBef>
                  <a:spcPct val="0"/>
                </a:spcBef>
                <a:spcAft>
                  <a:spcPct val="0"/>
                </a:spcAft>
                <a:buClrTx/>
                <a:buSzTx/>
                <a:buFontTx/>
                <a:buNone/>
                <a:tabLst/>
                <a:defRPr/>
              </a:pPr>
              <a:endParaRPr kumimoji="1" lang="zh-CN" altLang="en-US" sz="1350" b="0" i="0" u="none" strike="noStrike" kern="1200" cap="none" spc="0" normalizeH="0" baseline="0" noProof="0">
                <a:ln>
                  <a:noFill/>
                </a:ln>
                <a:solidFill>
                  <a:srgbClr val="13548C"/>
                </a:solidFill>
                <a:effectLst/>
                <a:uLnTx/>
                <a:uFillTx/>
                <a:latin typeface="等线" panose="02010600030101010101" charset="-122"/>
                <a:ea typeface="等线" panose="02010600030101010101" charset="-122"/>
                <a:cs typeface="+mn-cs"/>
              </a:endParaRPr>
            </a:p>
          </p:txBody>
        </p:sp>
        <p:sp>
          <p:nvSpPr>
            <p:cNvPr id="13" name="矩形 12">
              <a:extLst>
                <a:ext uri="{FF2B5EF4-FFF2-40B4-BE49-F238E27FC236}">
                  <a16:creationId xmlns:a16="http://schemas.microsoft.com/office/drawing/2014/main" id="{93253D45-8E2D-4D7F-A511-11AC876F35C6}"/>
                </a:ext>
              </a:extLst>
            </p:cNvPr>
            <p:cNvSpPr/>
            <p:nvPr userDrawn="1"/>
          </p:nvSpPr>
          <p:spPr>
            <a:xfrm>
              <a:off x="2499232" y="4881937"/>
              <a:ext cx="1384994" cy="1804977"/>
            </a:xfrm>
            <a:prstGeom prst="rect">
              <a:avLst/>
            </a:prstGeom>
            <a:solidFill>
              <a:schemeClr val="bg1"/>
            </a:solidFill>
            <a:ln w="9525">
              <a:solidFill>
                <a:srgbClr val="1354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0" fontAlgn="base" latinLnBrk="0" hangingPunct="0">
                <a:lnSpc>
                  <a:spcPct val="100000"/>
                </a:lnSpc>
                <a:spcBef>
                  <a:spcPct val="0"/>
                </a:spcBef>
                <a:spcAft>
                  <a:spcPct val="0"/>
                </a:spcAft>
                <a:buClrTx/>
                <a:buSzTx/>
                <a:buFontTx/>
                <a:buNone/>
                <a:tabLst/>
                <a:defRPr/>
              </a:pPr>
              <a:endParaRPr kumimoji="1" lang="zh-CN" altLang="en-US" sz="1350" b="0" i="0" u="none" strike="noStrike" kern="1200" cap="none" spc="0" normalizeH="0" baseline="0" noProof="0">
                <a:ln>
                  <a:noFill/>
                </a:ln>
                <a:solidFill>
                  <a:srgbClr val="13548C"/>
                </a:solidFill>
                <a:effectLst/>
                <a:uLnTx/>
                <a:uFillTx/>
                <a:latin typeface="等线" panose="02010600030101010101" charset="-122"/>
                <a:ea typeface="等线" panose="02010600030101010101" charset="-122"/>
                <a:cs typeface="+mn-cs"/>
              </a:endParaRPr>
            </a:p>
          </p:txBody>
        </p:sp>
        <p:sp>
          <p:nvSpPr>
            <p:cNvPr id="14" name="矩形 13">
              <a:extLst>
                <a:ext uri="{FF2B5EF4-FFF2-40B4-BE49-F238E27FC236}">
                  <a16:creationId xmlns:a16="http://schemas.microsoft.com/office/drawing/2014/main" id="{63258F64-DDEC-48D8-91B4-DED7EA87C312}"/>
                </a:ext>
              </a:extLst>
            </p:cNvPr>
            <p:cNvSpPr/>
            <p:nvPr userDrawn="1"/>
          </p:nvSpPr>
          <p:spPr>
            <a:xfrm>
              <a:off x="3879505" y="4881937"/>
              <a:ext cx="1384994" cy="1804977"/>
            </a:xfrm>
            <a:prstGeom prst="rect">
              <a:avLst/>
            </a:prstGeom>
            <a:solidFill>
              <a:schemeClr val="bg1"/>
            </a:solidFill>
            <a:ln w="9525">
              <a:solidFill>
                <a:srgbClr val="1354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0" fontAlgn="base" latinLnBrk="0" hangingPunct="0">
                <a:lnSpc>
                  <a:spcPct val="100000"/>
                </a:lnSpc>
                <a:spcBef>
                  <a:spcPct val="0"/>
                </a:spcBef>
                <a:spcAft>
                  <a:spcPct val="0"/>
                </a:spcAft>
                <a:buClrTx/>
                <a:buSzTx/>
                <a:buFontTx/>
                <a:buNone/>
                <a:tabLst/>
                <a:defRPr/>
              </a:pPr>
              <a:endParaRPr kumimoji="1" lang="zh-CN" altLang="en-US" sz="1350" b="0" i="0" u="none" strike="noStrike" kern="1200" cap="none" spc="0" normalizeH="0" baseline="0" noProof="0">
                <a:ln>
                  <a:noFill/>
                </a:ln>
                <a:solidFill>
                  <a:srgbClr val="13548C"/>
                </a:solidFill>
                <a:effectLst/>
                <a:uLnTx/>
                <a:uFillTx/>
                <a:latin typeface="等线" panose="02010600030101010101" charset="-122"/>
                <a:ea typeface="等线" panose="02010600030101010101" charset="-122"/>
                <a:cs typeface="+mn-cs"/>
              </a:endParaRPr>
            </a:p>
          </p:txBody>
        </p:sp>
        <p:sp>
          <p:nvSpPr>
            <p:cNvPr id="18" name="矩形 17">
              <a:extLst>
                <a:ext uri="{FF2B5EF4-FFF2-40B4-BE49-F238E27FC236}">
                  <a16:creationId xmlns:a16="http://schemas.microsoft.com/office/drawing/2014/main" id="{5708F2DC-68A3-4F89-8E69-141DB44D2698}"/>
                </a:ext>
              </a:extLst>
            </p:cNvPr>
            <p:cNvSpPr/>
            <p:nvPr userDrawn="1"/>
          </p:nvSpPr>
          <p:spPr>
            <a:xfrm>
              <a:off x="1123683" y="5565222"/>
              <a:ext cx="1383225" cy="726183"/>
            </a:xfrm>
            <a:prstGeom prst="rect">
              <a:avLst/>
            </a:prstGeom>
          </p:spPr>
          <p:txBody>
            <a:bodyPr wrap="square" lIns="0" rIns="0">
              <a:spAutoFit/>
            </a:bodyPr>
            <a:lstStyle/>
            <a:p>
              <a:pPr marL="0" marR="0" lvl="0" indent="0" algn="ctr" defTabSz="685783" rtl="0" eaLnBrk="0" fontAlgn="base" latinLnBrk="0" hangingPunct="0">
                <a:lnSpc>
                  <a:spcPct val="100000"/>
                </a:lnSpc>
                <a:spcBef>
                  <a:spcPts val="600"/>
                </a:spcBef>
                <a:spcAft>
                  <a:spcPct val="0"/>
                </a:spcAft>
                <a:buClrTx/>
                <a:buSzTx/>
                <a:buFontTx/>
                <a:buNone/>
                <a:tabLst/>
                <a:defRPr/>
              </a:pPr>
              <a:r>
                <a:rPr kumimoji="1" lang="zh-CN" altLang="en-US" sz="2600" b="1" i="0" u="none" strike="noStrike" kern="1200" cap="none" spc="0" normalizeH="0" baseline="0" noProof="0">
                  <a:ln>
                    <a:noFill/>
                  </a:ln>
                  <a:solidFill>
                    <a:srgbClr val="13548C"/>
                  </a:solidFill>
                  <a:effectLst/>
                  <a:uLnTx/>
                  <a:uFillTx/>
                  <a:latin typeface="微软雅黑" panose="020B0503020204020204" pitchFamily="34" charset="-122"/>
                  <a:ea typeface="微软雅黑" panose="020B0503020204020204" pitchFamily="34" charset="-122"/>
                  <a:cs typeface="+mn-cs"/>
                </a:rPr>
                <a:t>聚类分析概述</a:t>
              </a:r>
            </a:p>
          </p:txBody>
        </p:sp>
        <p:sp>
          <p:nvSpPr>
            <p:cNvPr id="20" name="矩形 19">
              <a:extLst>
                <a:ext uri="{FF2B5EF4-FFF2-40B4-BE49-F238E27FC236}">
                  <a16:creationId xmlns:a16="http://schemas.microsoft.com/office/drawing/2014/main" id="{920F0DC9-8D1C-4F7D-9F3B-5D346DC5A875}"/>
                </a:ext>
              </a:extLst>
            </p:cNvPr>
            <p:cNvSpPr/>
            <p:nvPr userDrawn="1"/>
          </p:nvSpPr>
          <p:spPr>
            <a:xfrm>
              <a:off x="2503953" y="5565222"/>
              <a:ext cx="1383225" cy="726183"/>
            </a:xfrm>
            <a:prstGeom prst="rect">
              <a:avLst/>
            </a:prstGeom>
          </p:spPr>
          <p:txBody>
            <a:bodyPr wrap="square" lIns="0" rIns="0">
              <a:spAutoFit/>
            </a:bodyPr>
            <a:lstStyle/>
            <a:p>
              <a:pPr marL="0" marR="0" lvl="0" indent="0" algn="ctr" defTabSz="685783" rtl="0" eaLnBrk="0" fontAlgn="base" latinLnBrk="0" hangingPunct="0">
                <a:lnSpc>
                  <a:spcPct val="100000"/>
                </a:lnSpc>
                <a:spcBef>
                  <a:spcPts val="600"/>
                </a:spcBef>
                <a:spcAft>
                  <a:spcPct val="0"/>
                </a:spcAft>
                <a:buClrTx/>
                <a:buSzTx/>
                <a:buFontTx/>
                <a:buNone/>
                <a:tabLst/>
                <a:defRPr/>
              </a:pPr>
              <a:r>
                <a:rPr kumimoji="1" lang="zh-CN" altLang="en-US" sz="2600" b="1" i="0" u="none" strike="noStrike" kern="1200" cap="none" spc="0" normalizeH="0" baseline="0" noProof="0">
                  <a:ln>
                    <a:noFill/>
                  </a:ln>
                  <a:solidFill>
                    <a:prstClr val="white">
                      <a:lumMod val="65000"/>
                    </a:prstClr>
                  </a:solidFill>
                  <a:effectLst/>
                  <a:uLnTx/>
                  <a:uFillTx/>
                  <a:latin typeface="微软雅黑" panose="020B0503020204020204" pitchFamily="34" charset="-122"/>
                  <a:ea typeface="微软雅黑" panose="020B0503020204020204" pitchFamily="34" charset="-122"/>
                  <a:cs typeface="+mn-cs"/>
                </a:rPr>
                <a:t>基本聚类方法</a:t>
              </a:r>
            </a:p>
          </p:txBody>
        </p:sp>
        <p:sp>
          <p:nvSpPr>
            <p:cNvPr id="21" name="矩形 20">
              <a:extLst>
                <a:ext uri="{FF2B5EF4-FFF2-40B4-BE49-F238E27FC236}">
                  <a16:creationId xmlns:a16="http://schemas.microsoft.com/office/drawing/2014/main" id="{896B452C-1792-4CDF-8E3E-A02293C97908}"/>
                </a:ext>
              </a:extLst>
            </p:cNvPr>
            <p:cNvSpPr/>
            <p:nvPr userDrawn="1"/>
          </p:nvSpPr>
          <p:spPr>
            <a:xfrm>
              <a:off x="3879502" y="5565222"/>
              <a:ext cx="1383225" cy="726183"/>
            </a:xfrm>
            <a:prstGeom prst="rect">
              <a:avLst/>
            </a:prstGeom>
          </p:spPr>
          <p:txBody>
            <a:bodyPr wrap="square" lIns="0" rIns="0">
              <a:spAutoFit/>
            </a:bodyPr>
            <a:lstStyle/>
            <a:p>
              <a:pPr marL="0" marR="0" lvl="0" indent="0" algn="ctr" defTabSz="685783" rtl="0" eaLnBrk="0" fontAlgn="base" latinLnBrk="0" hangingPunct="0">
                <a:lnSpc>
                  <a:spcPct val="100000"/>
                </a:lnSpc>
                <a:spcBef>
                  <a:spcPts val="600"/>
                </a:spcBef>
                <a:spcAft>
                  <a:spcPct val="0"/>
                </a:spcAft>
                <a:buClrTx/>
                <a:buSzTx/>
                <a:buFontTx/>
                <a:buNone/>
                <a:tabLst/>
                <a:defRPr/>
              </a:pPr>
              <a:r>
                <a:rPr kumimoji="1" lang="zh-CN" altLang="en-US" sz="2600" b="1" i="0" u="none" strike="noStrike" kern="1200" cap="none" spc="0" normalizeH="0" baseline="0" noProof="0">
                  <a:ln>
                    <a:noFill/>
                  </a:ln>
                  <a:solidFill>
                    <a:prstClr val="white">
                      <a:lumMod val="65000"/>
                    </a:prstClr>
                  </a:solidFill>
                  <a:effectLst/>
                  <a:uLnTx/>
                  <a:uFillTx/>
                  <a:latin typeface="微软雅黑" panose="020B0503020204020204" pitchFamily="34" charset="-122"/>
                  <a:ea typeface="微软雅黑" panose="020B0503020204020204" pitchFamily="34" charset="-122"/>
                  <a:cs typeface="+mn-cs"/>
                </a:rPr>
                <a:t>聚类评估</a:t>
              </a:r>
            </a:p>
          </p:txBody>
        </p:sp>
        <p:sp>
          <p:nvSpPr>
            <p:cNvPr id="27" name="文本框 26">
              <a:extLst>
                <a:ext uri="{FF2B5EF4-FFF2-40B4-BE49-F238E27FC236}">
                  <a16:creationId xmlns:a16="http://schemas.microsoft.com/office/drawing/2014/main" id="{BC274980-C854-4099-B0A5-8191EC77E850}"/>
                </a:ext>
              </a:extLst>
            </p:cNvPr>
            <p:cNvSpPr txBox="1"/>
            <p:nvPr userDrawn="1"/>
          </p:nvSpPr>
          <p:spPr>
            <a:xfrm>
              <a:off x="4426303" y="4491022"/>
              <a:ext cx="291397" cy="828000"/>
            </a:xfrm>
            <a:prstGeom prst="ellipse">
              <a:avLst/>
            </a:prstGeom>
            <a:solidFill>
              <a:schemeClr val="bg1">
                <a:lumMod val="65000"/>
              </a:schemeClr>
            </a:solidFill>
            <a:ln w="38100">
              <a:solidFill>
                <a:srgbClr val="FFFFFF"/>
              </a:solidFill>
            </a:ln>
          </p:spPr>
          <p:txBody>
            <a:bodyPr wrap="square" lIns="0" tIns="0" rIns="0" bIns="0" rtlCol="0" anchor="ctr" anchorCtr="1">
              <a:noAutofit/>
            </a:bodyPr>
            <a:lstStyle/>
            <a:p>
              <a:pPr marL="0" marR="0" lvl="0" indent="0" algn="ctr" defTabSz="685783" rtl="0" eaLnBrk="0" fontAlgn="base" latinLnBrk="0" hangingPunct="0">
                <a:lnSpc>
                  <a:spcPct val="100000"/>
                </a:lnSpc>
                <a:spcBef>
                  <a:spcPct val="0"/>
                </a:spcBef>
                <a:spcAft>
                  <a:spcPct val="0"/>
                </a:spcAft>
                <a:buClrTx/>
                <a:buSzTx/>
                <a:buFontTx/>
                <a:buNone/>
                <a:tabLst/>
                <a:defRPr/>
              </a:pPr>
              <a:r>
                <a:rPr kumimoji="1" lang="en-US" altLang="zh-CN" sz="2400" b="1" i="0" u="none" strike="noStrike" kern="1200" cap="none" spc="75" normalizeH="0" baseline="0" noProof="0" dirty="0">
                  <a:ln>
                    <a:noFill/>
                  </a:ln>
                  <a:solidFill>
                    <a:prstClr val="white"/>
                  </a:solidFill>
                  <a:effectLst/>
                  <a:uLnTx/>
                  <a:uFillTx/>
                  <a:latin typeface="Times New Roman"/>
                  <a:ea typeface="等线" panose="02010600030101010101" charset="-122"/>
                  <a:cs typeface="+mn-cs"/>
                </a:rPr>
                <a:t>03</a:t>
              </a:r>
              <a:endParaRPr kumimoji="1" lang="zh-CN" altLang="en-US" sz="2400" b="1" i="0" u="none" strike="noStrike" kern="1200" cap="none" spc="75" normalizeH="0" baseline="0" noProof="0" dirty="0">
                <a:ln>
                  <a:noFill/>
                </a:ln>
                <a:solidFill>
                  <a:prstClr val="white"/>
                </a:solidFill>
                <a:effectLst/>
                <a:uLnTx/>
                <a:uFillTx/>
                <a:latin typeface="Times New Roman"/>
                <a:ea typeface="等线" panose="02010600030101010101" charset="-122"/>
                <a:cs typeface="+mn-cs"/>
              </a:endParaRPr>
            </a:p>
          </p:txBody>
        </p:sp>
        <p:sp>
          <p:nvSpPr>
            <p:cNvPr id="28" name="文本框 27">
              <a:extLst>
                <a:ext uri="{FF2B5EF4-FFF2-40B4-BE49-F238E27FC236}">
                  <a16:creationId xmlns:a16="http://schemas.microsoft.com/office/drawing/2014/main" id="{1BDD26CC-6000-4BBA-B26B-38C3826FC6AC}"/>
                </a:ext>
              </a:extLst>
            </p:cNvPr>
            <p:cNvSpPr txBox="1"/>
            <p:nvPr userDrawn="1"/>
          </p:nvSpPr>
          <p:spPr>
            <a:xfrm>
              <a:off x="3046030" y="4491022"/>
              <a:ext cx="291397" cy="828000"/>
            </a:xfrm>
            <a:prstGeom prst="ellipse">
              <a:avLst/>
            </a:prstGeom>
            <a:solidFill>
              <a:schemeClr val="bg1">
                <a:lumMod val="65000"/>
              </a:schemeClr>
            </a:solidFill>
            <a:ln w="38100">
              <a:solidFill>
                <a:srgbClr val="FFFFFF"/>
              </a:solidFill>
            </a:ln>
          </p:spPr>
          <p:txBody>
            <a:bodyPr wrap="square" lIns="0" tIns="0" rIns="0" bIns="0" rtlCol="0" anchor="ctr" anchorCtr="1">
              <a:noAutofit/>
            </a:bodyPr>
            <a:lstStyle/>
            <a:p>
              <a:pPr marL="0" marR="0" lvl="0" indent="0" algn="ctr" defTabSz="685783" rtl="0" eaLnBrk="0" fontAlgn="base" latinLnBrk="0" hangingPunct="0">
                <a:lnSpc>
                  <a:spcPct val="100000"/>
                </a:lnSpc>
                <a:spcBef>
                  <a:spcPct val="0"/>
                </a:spcBef>
                <a:spcAft>
                  <a:spcPct val="0"/>
                </a:spcAft>
                <a:buClrTx/>
                <a:buSzTx/>
                <a:buFontTx/>
                <a:buNone/>
                <a:tabLst/>
                <a:defRPr/>
              </a:pPr>
              <a:r>
                <a:rPr kumimoji="1" lang="en-US" altLang="zh-CN" sz="2400" b="1" i="0" u="none" strike="noStrike" kern="1200" cap="none" spc="75" normalizeH="0" baseline="0" noProof="0" dirty="0">
                  <a:ln>
                    <a:noFill/>
                  </a:ln>
                  <a:solidFill>
                    <a:prstClr val="white"/>
                  </a:solidFill>
                  <a:effectLst/>
                  <a:uLnTx/>
                  <a:uFillTx/>
                  <a:latin typeface="Times New Roman"/>
                  <a:ea typeface="等线" panose="02010600030101010101" charset="-122"/>
                  <a:cs typeface="+mn-cs"/>
                </a:rPr>
                <a:t>02</a:t>
              </a:r>
              <a:endParaRPr kumimoji="1" lang="zh-CN" altLang="en-US" sz="2400" b="1" i="0" u="none" strike="noStrike" kern="1200" cap="none" spc="75" normalizeH="0" baseline="0" noProof="0" dirty="0">
                <a:ln>
                  <a:noFill/>
                </a:ln>
                <a:solidFill>
                  <a:prstClr val="white"/>
                </a:solidFill>
                <a:effectLst/>
                <a:uLnTx/>
                <a:uFillTx/>
                <a:latin typeface="Times New Roman"/>
                <a:ea typeface="等线" panose="02010600030101010101" charset="-122"/>
                <a:cs typeface="+mn-cs"/>
              </a:endParaRPr>
            </a:p>
          </p:txBody>
        </p:sp>
        <p:sp>
          <p:nvSpPr>
            <p:cNvPr id="29" name="文本框 28">
              <a:extLst>
                <a:ext uri="{FF2B5EF4-FFF2-40B4-BE49-F238E27FC236}">
                  <a16:creationId xmlns:a16="http://schemas.microsoft.com/office/drawing/2014/main" id="{21F42B5A-5687-473A-BF4A-F1DC06576F65}"/>
                </a:ext>
              </a:extLst>
            </p:cNvPr>
            <p:cNvSpPr txBox="1"/>
            <p:nvPr userDrawn="1"/>
          </p:nvSpPr>
          <p:spPr>
            <a:xfrm>
              <a:off x="1665760" y="4467938"/>
              <a:ext cx="291397" cy="828000"/>
            </a:xfrm>
            <a:prstGeom prst="ellipse">
              <a:avLst/>
            </a:prstGeom>
            <a:solidFill>
              <a:srgbClr val="13548C"/>
            </a:solidFill>
            <a:ln w="38100">
              <a:solidFill>
                <a:srgbClr val="FFFFFF"/>
              </a:solidFill>
            </a:ln>
          </p:spPr>
          <p:txBody>
            <a:bodyPr wrap="square" lIns="0" tIns="0" rIns="0" bIns="0" rtlCol="0" anchor="ctr" anchorCtr="1">
              <a:noAutofit/>
            </a:bodyPr>
            <a:lstStyle/>
            <a:p>
              <a:pPr marL="0" marR="0" lvl="0" indent="0" algn="ctr" defTabSz="685783" rtl="0" eaLnBrk="0" fontAlgn="base" latinLnBrk="0" hangingPunct="0">
                <a:lnSpc>
                  <a:spcPct val="100000"/>
                </a:lnSpc>
                <a:spcBef>
                  <a:spcPct val="0"/>
                </a:spcBef>
                <a:spcAft>
                  <a:spcPct val="0"/>
                </a:spcAft>
                <a:buClrTx/>
                <a:buSzTx/>
                <a:buFontTx/>
                <a:buNone/>
                <a:tabLst/>
                <a:defRPr/>
              </a:pPr>
              <a:r>
                <a:rPr kumimoji="1" lang="en-US" altLang="zh-CN" sz="2400" b="1" i="0" u="none" strike="noStrike" kern="1200" cap="none" spc="75" normalizeH="0" baseline="0" noProof="0">
                  <a:ln>
                    <a:noFill/>
                  </a:ln>
                  <a:solidFill>
                    <a:prstClr val="white"/>
                  </a:solidFill>
                  <a:effectLst/>
                  <a:uLnTx/>
                  <a:uFillTx/>
                  <a:latin typeface="Times New Roman"/>
                  <a:ea typeface="等线" panose="02010600030101010101" charset="-122"/>
                  <a:cs typeface="+mn-cs"/>
                </a:rPr>
                <a:t>01</a:t>
              </a:r>
              <a:endParaRPr kumimoji="1" lang="zh-CN" altLang="en-US" sz="2400" b="1" i="0" u="none" strike="noStrike" kern="1200" cap="none" spc="75" normalizeH="0" baseline="0" noProof="0" dirty="0">
                <a:ln>
                  <a:noFill/>
                </a:ln>
                <a:solidFill>
                  <a:prstClr val="white"/>
                </a:solidFill>
                <a:effectLst/>
                <a:uLnTx/>
                <a:uFillTx/>
                <a:latin typeface="Times New Roman"/>
                <a:ea typeface="等线" panose="02010600030101010101" charset="-122"/>
                <a:cs typeface="+mn-cs"/>
              </a:endParaRPr>
            </a:p>
          </p:txBody>
        </p:sp>
      </p:grpSp>
    </p:spTree>
    <p:extLst>
      <p:ext uri="{BB962C8B-B14F-4D97-AF65-F5344CB8AC3E}">
        <p14:creationId xmlns:p14="http://schemas.microsoft.com/office/powerpoint/2010/main" val="4176860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5_自定义版式">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E4575498-5B68-4A76-96EE-4323497992F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9144000" cy="4038600"/>
          </a:xfrm>
          <a:prstGeom prst="rect">
            <a:avLst/>
          </a:prstGeom>
        </p:spPr>
      </p:pic>
      <p:sp>
        <p:nvSpPr>
          <p:cNvPr id="4" name="矩形 4">
            <a:extLst>
              <a:ext uri="{FF2B5EF4-FFF2-40B4-BE49-F238E27FC236}">
                <a16:creationId xmlns:a16="http://schemas.microsoft.com/office/drawing/2014/main" id="{924BD621-5C8E-46C9-B00B-820B3C5F4330}"/>
              </a:ext>
            </a:extLst>
          </p:cNvPr>
          <p:cNvSpPr/>
          <p:nvPr userDrawn="1"/>
        </p:nvSpPr>
        <p:spPr>
          <a:xfrm flipH="1">
            <a:off x="0" y="3329513"/>
            <a:ext cx="9144000" cy="2025594"/>
          </a:xfrm>
          <a:custGeom>
            <a:avLst/>
            <a:gdLst>
              <a:gd name="connsiteX0" fmla="*/ 0 w 9144010"/>
              <a:gd name="connsiteY0" fmla="*/ 0 h 2964150"/>
              <a:gd name="connsiteX1" fmla="*/ 9144010 w 9144010"/>
              <a:gd name="connsiteY1" fmla="*/ 0 h 2964150"/>
              <a:gd name="connsiteX2" fmla="*/ 9144010 w 9144010"/>
              <a:gd name="connsiteY2" fmla="*/ 2964150 h 2964150"/>
              <a:gd name="connsiteX3" fmla="*/ 0 w 9144010"/>
              <a:gd name="connsiteY3" fmla="*/ 2964150 h 2964150"/>
              <a:gd name="connsiteX4" fmla="*/ 0 w 9144010"/>
              <a:gd name="connsiteY4" fmla="*/ 0 h 2964150"/>
              <a:gd name="connsiteX0-1" fmla="*/ 0 w 9144010"/>
              <a:gd name="connsiteY0-2" fmla="*/ 0 h 2964150"/>
              <a:gd name="connsiteX1-3" fmla="*/ 9144010 w 9144010"/>
              <a:gd name="connsiteY1-4" fmla="*/ 0 h 2964150"/>
              <a:gd name="connsiteX2-5" fmla="*/ 9144010 w 9144010"/>
              <a:gd name="connsiteY2-6" fmla="*/ 2964150 h 2964150"/>
              <a:gd name="connsiteX3-7" fmla="*/ 0 w 9144010"/>
              <a:gd name="connsiteY3-8" fmla="*/ 2964150 h 2964150"/>
              <a:gd name="connsiteX4-9" fmla="*/ 0 w 9144010"/>
              <a:gd name="connsiteY4-10" fmla="*/ 0 h 2964150"/>
              <a:gd name="connsiteX0-11" fmla="*/ 0 w 9144010"/>
              <a:gd name="connsiteY0-12" fmla="*/ 0 h 2964150"/>
              <a:gd name="connsiteX1-13" fmla="*/ 9144010 w 9144010"/>
              <a:gd name="connsiteY1-14" fmla="*/ 0 h 2964150"/>
              <a:gd name="connsiteX2-15" fmla="*/ 9144010 w 9144010"/>
              <a:gd name="connsiteY2-16" fmla="*/ 2964150 h 2964150"/>
              <a:gd name="connsiteX3-17" fmla="*/ 0 w 9144010"/>
              <a:gd name="connsiteY3-18" fmla="*/ 2964150 h 2964150"/>
              <a:gd name="connsiteX4-19" fmla="*/ 0 w 9144010"/>
              <a:gd name="connsiteY4-20" fmla="*/ 0 h 2964150"/>
              <a:gd name="connsiteX0-21" fmla="*/ 0 w 9144010"/>
              <a:gd name="connsiteY0-22" fmla="*/ 0 h 2964150"/>
              <a:gd name="connsiteX1-23" fmla="*/ 9144010 w 9144010"/>
              <a:gd name="connsiteY1-24" fmla="*/ 0 h 2964150"/>
              <a:gd name="connsiteX2-25" fmla="*/ 9144010 w 9144010"/>
              <a:gd name="connsiteY2-26" fmla="*/ 2964150 h 2964150"/>
              <a:gd name="connsiteX3-27" fmla="*/ 0 w 9144010"/>
              <a:gd name="connsiteY3-28" fmla="*/ 2964150 h 2964150"/>
              <a:gd name="connsiteX4-29" fmla="*/ 0 w 9144010"/>
              <a:gd name="connsiteY4-30" fmla="*/ 0 h 2964150"/>
              <a:gd name="connsiteX0-31" fmla="*/ 0 w 9144010"/>
              <a:gd name="connsiteY0-32" fmla="*/ 0 h 2964150"/>
              <a:gd name="connsiteX1-33" fmla="*/ 9144010 w 9144010"/>
              <a:gd name="connsiteY1-34" fmla="*/ 0 h 2964150"/>
              <a:gd name="connsiteX2-35" fmla="*/ 9144010 w 9144010"/>
              <a:gd name="connsiteY2-36" fmla="*/ 2964150 h 2964150"/>
              <a:gd name="connsiteX3-37" fmla="*/ 0 w 9144010"/>
              <a:gd name="connsiteY3-38" fmla="*/ 2964150 h 2964150"/>
              <a:gd name="connsiteX4-39" fmla="*/ 0 w 9144010"/>
              <a:gd name="connsiteY4-40" fmla="*/ 0 h 296415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144010" h="2964150">
                <a:moveTo>
                  <a:pt x="0" y="0"/>
                </a:moveTo>
                <a:cubicBezTo>
                  <a:pt x="2346039" y="216256"/>
                  <a:pt x="5809680" y="2235659"/>
                  <a:pt x="9144010" y="0"/>
                </a:cubicBezTo>
                <a:lnTo>
                  <a:pt x="9144010" y="2964150"/>
                </a:lnTo>
                <a:lnTo>
                  <a:pt x="0" y="2964150"/>
                </a:lnTo>
                <a:lnTo>
                  <a:pt x="0" y="0"/>
                </a:lnTo>
                <a:close/>
              </a:path>
            </a:pathLst>
          </a:custGeom>
          <a:gradFill>
            <a:gsLst>
              <a:gs pos="0">
                <a:srgbClr val="FF6600"/>
              </a:gs>
              <a:gs pos="100000">
                <a:srgbClr val="FF99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0" fontAlgn="base" latinLnBrk="0" hangingPunct="0">
              <a:lnSpc>
                <a:spcPct val="100000"/>
              </a:lnSpc>
              <a:spcBef>
                <a:spcPct val="0"/>
              </a:spcBef>
              <a:spcAft>
                <a:spcPct val="0"/>
              </a:spcAft>
              <a:buClrTx/>
              <a:buSzTx/>
              <a:buFontTx/>
              <a:buNone/>
              <a:tabLst/>
              <a:defRPr/>
            </a:pPr>
            <a:endParaRPr kumimoji="1" lang="zh-CN" altLang="en-US" sz="135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5" name="任意多边形: 形状 4">
            <a:extLst>
              <a:ext uri="{FF2B5EF4-FFF2-40B4-BE49-F238E27FC236}">
                <a16:creationId xmlns:a16="http://schemas.microsoft.com/office/drawing/2014/main" id="{4F4A0A4B-8327-4A2B-A10E-6DB97B6D05B1}"/>
              </a:ext>
            </a:extLst>
          </p:cNvPr>
          <p:cNvSpPr/>
          <p:nvPr userDrawn="1"/>
        </p:nvSpPr>
        <p:spPr>
          <a:xfrm flipH="1">
            <a:off x="0" y="3560897"/>
            <a:ext cx="9144000" cy="3297103"/>
          </a:xfrm>
          <a:custGeom>
            <a:avLst/>
            <a:gdLst>
              <a:gd name="connsiteX0" fmla="*/ 9144000 w 9144000"/>
              <a:gd name="connsiteY0" fmla="*/ 0 h 3297103"/>
              <a:gd name="connsiteX1" fmla="*/ 0 w 9144000"/>
              <a:gd name="connsiteY1" fmla="*/ 0 h 3297103"/>
              <a:gd name="connsiteX2" fmla="*/ 0 w 9144000"/>
              <a:gd name="connsiteY2" fmla="*/ 1855879 h 3297103"/>
              <a:gd name="connsiteX3" fmla="*/ 0 w 9144000"/>
              <a:gd name="connsiteY3" fmla="*/ 3297103 h 3297103"/>
              <a:gd name="connsiteX4" fmla="*/ 9144000 w 9144000"/>
              <a:gd name="connsiteY4" fmla="*/ 3297103 h 3297103"/>
              <a:gd name="connsiteX5" fmla="*/ 9144000 w 9144000"/>
              <a:gd name="connsiteY5" fmla="*/ 1855879 h 3297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44000" h="3297103">
                <a:moveTo>
                  <a:pt x="9144000" y="0"/>
                </a:moveTo>
                <a:cubicBezTo>
                  <a:pt x="5994400" y="1526702"/>
                  <a:pt x="3048000" y="0"/>
                  <a:pt x="0" y="0"/>
                </a:cubicBezTo>
                <a:lnTo>
                  <a:pt x="0" y="1855879"/>
                </a:lnTo>
                <a:lnTo>
                  <a:pt x="0" y="3297103"/>
                </a:lnTo>
                <a:lnTo>
                  <a:pt x="9144000" y="3297103"/>
                </a:lnTo>
                <a:lnTo>
                  <a:pt x="9144000" y="1855879"/>
                </a:lnTo>
                <a:close/>
              </a:path>
            </a:pathLst>
          </a:custGeom>
          <a:solidFill>
            <a:srgbClr val="13548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685783" rtl="0" eaLnBrk="0" fontAlgn="base" latinLnBrk="0" hangingPunct="0">
              <a:lnSpc>
                <a:spcPct val="100000"/>
              </a:lnSpc>
              <a:spcBef>
                <a:spcPct val="0"/>
              </a:spcBef>
              <a:spcAft>
                <a:spcPct val="0"/>
              </a:spcAft>
              <a:buClrTx/>
              <a:buSzTx/>
              <a:buFontTx/>
              <a:buNone/>
              <a:tabLst/>
              <a:defRPr/>
            </a:pPr>
            <a:endParaRPr kumimoji="1" lang="zh-CN" altLang="en-US" sz="135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nvGrpSpPr>
          <p:cNvPr id="2" name="组合 1">
            <a:extLst>
              <a:ext uri="{FF2B5EF4-FFF2-40B4-BE49-F238E27FC236}">
                <a16:creationId xmlns:a16="http://schemas.microsoft.com/office/drawing/2014/main" id="{6D1BB0A9-3F86-4B62-AA40-ECAAE8F33AB9}"/>
              </a:ext>
            </a:extLst>
          </p:cNvPr>
          <p:cNvGrpSpPr/>
          <p:nvPr userDrawn="1"/>
        </p:nvGrpSpPr>
        <p:grpSpPr>
          <a:xfrm>
            <a:off x="574379" y="4701128"/>
            <a:ext cx="7989554" cy="1504743"/>
            <a:chOff x="1118962" y="4467938"/>
            <a:chExt cx="4145537" cy="2218976"/>
          </a:xfrm>
        </p:grpSpPr>
        <p:sp>
          <p:nvSpPr>
            <p:cNvPr id="12" name="矩形 11">
              <a:extLst>
                <a:ext uri="{FF2B5EF4-FFF2-40B4-BE49-F238E27FC236}">
                  <a16:creationId xmlns:a16="http://schemas.microsoft.com/office/drawing/2014/main" id="{335EADA8-EA3D-4E7C-8208-07D2FAD11A74}"/>
                </a:ext>
              </a:extLst>
            </p:cNvPr>
            <p:cNvSpPr/>
            <p:nvPr userDrawn="1"/>
          </p:nvSpPr>
          <p:spPr>
            <a:xfrm>
              <a:off x="1118962" y="4881937"/>
              <a:ext cx="1384994" cy="1804977"/>
            </a:xfrm>
            <a:prstGeom prst="rect">
              <a:avLst/>
            </a:prstGeom>
            <a:solidFill>
              <a:schemeClr val="bg1"/>
            </a:solidFill>
            <a:ln w="9525">
              <a:solidFill>
                <a:srgbClr val="1354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0" fontAlgn="base" latinLnBrk="0" hangingPunct="0">
                <a:lnSpc>
                  <a:spcPct val="100000"/>
                </a:lnSpc>
                <a:spcBef>
                  <a:spcPct val="0"/>
                </a:spcBef>
                <a:spcAft>
                  <a:spcPct val="0"/>
                </a:spcAft>
                <a:buClrTx/>
                <a:buSzTx/>
                <a:buFontTx/>
                <a:buNone/>
                <a:tabLst/>
                <a:defRPr/>
              </a:pPr>
              <a:endParaRPr kumimoji="1" lang="zh-CN" altLang="en-US" sz="1350" b="0" i="0" u="none" strike="noStrike" kern="1200" cap="none" spc="0" normalizeH="0" baseline="0" noProof="0">
                <a:ln>
                  <a:noFill/>
                </a:ln>
                <a:solidFill>
                  <a:srgbClr val="13548C"/>
                </a:solidFill>
                <a:effectLst/>
                <a:uLnTx/>
                <a:uFillTx/>
                <a:latin typeface="等线" panose="02010600030101010101" charset="-122"/>
                <a:ea typeface="等线" panose="02010600030101010101" charset="-122"/>
                <a:cs typeface="+mn-cs"/>
              </a:endParaRPr>
            </a:p>
          </p:txBody>
        </p:sp>
        <p:sp>
          <p:nvSpPr>
            <p:cNvPr id="13" name="矩形 12">
              <a:extLst>
                <a:ext uri="{FF2B5EF4-FFF2-40B4-BE49-F238E27FC236}">
                  <a16:creationId xmlns:a16="http://schemas.microsoft.com/office/drawing/2014/main" id="{93253D45-8E2D-4D7F-A511-11AC876F35C6}"/>
                </a:ext>
              </a:extLst>
            </p:cNvPr>
            <p:cNvSpPr/>
            <p:nvPr userDrawn="1"/>
          </p:nvSpPr>
          <p:spPr>
            <a:xfrm>
              <a:off x="2499232" y="4881937"/>
              <a:ext cx="1384994" cy="1804977"/>
            </a:xfrm>
            <a:prstGeom prst="rect">
              <a:avLst/>
            </a:prstGeom>
            <a:solidFill>
              <a:schemeClr val="bg1"/>
            </a:solidFill>
            <a:ln w="9525">
              <a:solidFill>
                <a:srgbClr val="1354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0" fontAlgn="base" latinLnBrk="0" hangingPunct="0">
                <a:lnSpc>
                  <a:spcPct val="100000"/>
                </a:lnSpc>
                <a:spcBef>
                  <a:spcPct val="0"/>
                </a:spcBef>
                <a:spcAft>
                  <a:spcPct val="0"/>
                </a:spcAft>
                <a:buClrTx/>
                <a:buSzTx/>
                <a:buFontTx/>
                <a:buNone/>
                <a:tabLst/>
                <a:defRPr/>
              </a:pPr>
              <a:endParaRPr kumimoji="1" lang="zh-CN" altLang="en-US" sz="1350" b="0" i="0" u="none" strike="noStrike" kern="1200" cap="none" spc="0" normalizeH="0" baseline="0" noProof="0">
                <a:ln>
                  <a:noFill/>
                </a:ln>
                <a:solidFill>
                  <a:srgbClr val="13548C"/>
                </a:solidFill>
                <a:effectLst/>
                <a:uLnTx/>
                <a:uFillTx/>
                <a:latin typeface="等线" panose="02010600030101010101" charset="-122"/>
                <a:ea typeface="等线" panose="02010600030101010101" charset="-122"/>
                <a:cs typeface="+mn-cs"/>
              </a:endParaRPr>
            </a:p>
          </p:txBody>
        </p:sp>
        <p:sp>
          <p:nvSpPr>
            <p:cNvPr id="14" name="矩形 13">
              <a:extLst>
                <a:ext uri="{FF2B5EF4-FFF2-40B4-BE49-F238E27FC236}">
                  <a16:creationId xmlns:a16="http://schemas.microsoft.com/office/drawing/2014/main" id="{63258F64-DDEC-48D8-91B4-DED7EA87C312}"/>
                </a:ext>
              </a:extLst>
            </p:cNvPr>
            <p:cNvSpPr/>
            <p:nvPr userDrawn="1"/>
          </p:nvSpPr>
          <p:spPr>
            <a:xfrm>
              <a:off x="3879505" y="4881937"/>
              <a:ext cx="1384994" cy="1804977"/>
            </a:xfrm>
            <a:prstGeom prst="rect">
              <a:avLst/>
            </a:prstGeom>
            <a:solidFill>
              <a:schemeClr val="bg1"/>
            </a:solidFill>
            <a:ln w="9525">
              <a:solidFill>
                <a:srgbClr val="1354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0" fontAlgn="base" latinLnBrk="0" hangingPunct="0">
                <a:lnSpc>
                  <a:spcPct val="100000"/>
                </a:lnSpc>
                <a:spcBef>
                  <a:spcPct val="0"/>
                </a:spcBef>
                <a:spcAft>
                  <a:spcPct val="0"/>
                </a:spcAft>
                <a:buClrTx/>
                <a:buSzTx/>
                <a:buFontTx/>
                <a:buNone/>
                <a:tabLst/>
                <a:defRPr/>
              </a:pPr>
              <a:endParaRPr kumimoji="1" lang="zh-CN" altLang="en-US" sz="1350" b="0" i="0" u="none" strike="noStrike" kern="1200" cap="none" spc="0" normalizeH="0" baseline="0" noProof="0">
                <a:ln>
                  <a:noFill/>
                </a:ln>
                <a:solidFill>
                  <a:srgbClr val="13548C"/>
                </a:solidFill>
                <a:effectLst/>
                <a:uLnTx/>
                <a:uFillTx/>
                <a:latin typeface="等线" panose="02010600030101010101" charset="-122"/>
                <a:ea typeface="等线" panose="02010600030101010101" charset="-122"/>
                <a:cs typeface="+mn-cs"/>
              </a:endParaRPr>
            </a:p>
          </p:txBody>
        </p:sp>
        <p:sp>
          <p:nvSpPr>
            <p:cNvPr id="18" name="矩形 17">
              <a:extLst>
                <a:ext uri="{FF2B5EF4-FFF2-40B4-BE49-F238E27FC236}">
                  <a16:creationId xmlns:a16="http://schemas.microsoft.com/office/drawing/2014/main" id="{5708F2DC-68A3-4F89-8E69-141DB44D2698}"/>
                </a:ext>
              </a:extLst>
            </p:cNvPr>
            <p:cNvSpPr/>
            <p:nvPr userDrawn="1"/>
          </p:nvSpPr>
          <p:spPr>
            <a:xfrm>
              <a:off x="1123683" y="5565222"/>
              <a:ext cx="1383225" cy="726183"/>
            </a:xfrm>
            <a:prstGeom prst="rect">
              <a:avLst/>
            </a:prstGeom>
          </p:spPr>
          <p:txBody>
            <a:bodyPr wrap="square" lIns="0" rIns="0">
              <a:spAutoFit/>
            </a:bodyPr>
            <a:lstStyle/>
            <a:p>
              <a:pPr marL="0" marR="0" lvl="0" indent="0" algn="ctr" defTabSz="685783" rtl="0" eaLnBrk="0" fontAlgn="base" latinLnBrk="0" hangingPunct="0">
                <a:lnSpc>
                  <a:spcPct val="100000"/>
                </a:lnSpc>
                <a:spcBef>
                  <a:spcPts val="600"/>
                </a:spcBef>
                <a:spcAft>
                  <a:spcPct val="0"/>
                </a:spcAft>
                <a:buClrTx/>
                <a:buSzTx/>
                <a:buFontTx/>
                <a:buNone/>
                <a:tabLst/>
                <a:defRPr/>
              </a:pPr>
              <a:r>
                <a:rPr kumimoji="1" lang="zh-CN" altLang="en-US" sz="2600" b="1" i="0" u="none" strike="noStrike" kern="1200" cap="none" spc="0" normalizeH="0" baseline="0" noProof="0">
                  <a:ln>
                    <a:noFill/>
                  </a:ln>
                  <a:solidFill>
                    <a:prstClr val="white">
                      <a:lumMod val="65000"/>
                    </a:prstClr>
                  </a:solidFill>
                  <a:effectLst/>
                  <a:uLnTx/>
                  <a:uFillTx/>
                  <a:latin typeface="微软雅黑" panose="020B0503020204020204" pitchFamily="34" charset="-122"/>
                  <a:ea typeface="微软雅黑" panose="020B0503020204020204" pitchFamily="34" charset="-122"/>
                  <a:cs typeface="+mn-cs"/>
                </a:rPr>
                <a:t>聚类分析概述</a:t>
              </a:r>
            </a:p>
          </p:txBody>
        </p:sp>
        <p:sp>
          <p:nvSpPr>
            <p:cNvPr id="20" name="矩形 19">
              <a:extLst>
                <a:ext uri="{FF2B5EF4-FFF2-40B4-BE49-F238E27FC236}">
                  <a16:creationId xmlns:a16="http://schemas.microsoft.com/office/drawing/2014/main" id="{920F0DC9-8D1C-4F7D-9F3B-5D346DC5A875}"/>
                </a:ext>
              </a:extLst>
            </p:cNvPr>
            <p:cNvSpPr/>
            <p:nvPr userDrawn="1"/>
          </p:nvSpPr>
          <p:spPr>
            <a:xfrm>
              <a:off x="2503953" y="5565222"/>
              <a:ext cx="1383225" cy="726183"/>
            </a:xfrm>
            <a:prstGeom prst="rect">
              <a:avLst/>
            </a:prstGeom>
          </p:spPr>
          <p:txBody>
            <a:bodyPr wrap="square" lIns="0" rIns="0">
              <a:spAutoFit/>
            </a:bodyPr>
            <a:lstStyle/>
            <a:p>
              <a:pPr marL="0" marR="0" lvl="0" indent="0" algn="ctr" defTabSz="685783" rtl="0" eaLnBrk="0" fontAlgn="base" latinLnBrk="0" hangingPunct="0">
                <a:lnSpc>
                  <a:spcPct val="100000"/>
                </a:lnSpc>
                <a:spcBef>
                  <a:spcPts val="600"/>
                </a:spcBef>
                <a:spcAft>
                  <a:spcPct val="0"/>
                </a:spcAft>
                <a:buClrTx/>
                <a:buSzTx/>
                <a:buFontTx/>
                <a:buNone/>
                <a:tabLst/>
                <a:defRPr/>
              </a:pPr>
              <a:r>
                <a:rPr kumimoji="1" lang="zh-CN" altLang="en-US" sz="2600" b="1" i="0" u="none" strike="noStrike" kern="1200" cap="none" spc="0" normalizeH="0" baseline="0" noProof="0">
                  <a:ln>
                    <a:noFill/>
                  </a:ln>
                  <a:solidFill>
                    <a:srgbClr val="13548C"/>
                  </a:solidFill>
                  <a:effectLst/>
                  <a:uLnTx/>
                  <a:uFillTx/>
                  <a:latin typeface="微软雅黑" panose="020B0503020204020204" pitchFamily="34" charset="-122"/>
                  <a:ea typeface="微软雅黑" panose="020B0503020204020204" pitchFamily="34" charset="-122"/>
                  <a:cs typeface="+mn-cs"/>
                </a:rPr>
                <a:t>基本聚类方法</a:t>
              </a:r>
            </a:p>
          </p:txBody>
        </p:sp>
        <p:sp>
          <p:nvSpPr>
            <p:cNvPr id="21" name="矩形 20">
              <a:extLst>
                <a:ext uri="{FF2B5EF4-FFF2-40B4-BE49-F238E27FC236}">
                  <a16:creationId xmlns:a16="http://schemas.microsoft.com/office/drawing/2014/main" id="{896B452C-1792-4CDF-8E3E-A02293C97908}"/>
                </a:ext>
              </a:extLst>
            </p:cNvPr>
            <p:cNvSpPr/>
            <p:nvPr userDrawn="1"/>
          </p:nvSpPr>
          <p:spPr>
            <a:xfrm>
              <a:off x="3879502" y="5565222"/>
              <a:ext cx="1383225" cy="726183"/>
            </a:xfrm>
            <a:prstGeom prst="rect">
              <a:avLst/>
            </a:prstGeom>
          </p:spPr>
          <p:txBody>
            <a:bodyPr wrap="square" lIns="0" rIns="0">
              <a:spAutoFit/>
            </a:bodyPr>
            <a:lstStyle/>
            <a:p>
              <a:pPr marL="0" marR="0" lvl="0" indent="0" algn="ctr" defTabSz="685783" rtl="0" eaLnBrk="0" fontAlgn="base" latinLnBrk="0" hangingPunct="0">
                <a:lnSpc>
                  <a:spcPct val="100000"/>
                </a:lnSpc>
                <a:spcBef>
                  <a:spcPts val="600"/>
                </a:spcBef>
                <a:spcAft>
                  <a:spcPct val="0"/>
                </a:spcAft>
                <a:buClrTx/>
                <a:buSzTx/>
                <a:buFontTx/>
                <a:buNone/>
                <a:tabLst/>
                <a:defRPr/>
              </a:pPr>
              <a:r>
                <a:rPr kumimoji="1" lang="zh-CN" altLang="en-US" sz="2600" b="1" i="0" u="none" strike="noStrike" kern="1200" cap="none" spc="0" normalizeH="0" baseline="0" noProof="0">
                  <a:ln>
                    <a:noFill/>
                  </a:ln>
                  <a:solidFill>
                    <a:prstClr val="white">
                      <a:lumMod val="65000"/>
                    </a:prstClr>
                  </a:solidFill>
                  <a:effectLst/>
                  <a:uLnTx/>
                  <a:uFillTx/>
                  <a:latin typeface="微软雅黑" panose="020B0503020204020204" pitchFamily="34" charset="-122"/>
                  <a:ea typeface="微软雅黑" panose="020B0503020204020204" pitchFamily="34" charset="-122"/>
                  <a:cs typeface="+mn-cs"/>
                </a:rPr>
                <a:t>聚类评估</a:t>
              </a:r>
            </a:p>
          </p:txBody>
        </p:sp>
        <p:sp>
          <p:nvSpPr>
            <p:cNvPr id="27" name="文本框 26">
              <a:extLst>
                <a:ext uri="{FF2B5EF4-FFF2-40B4-BE49-F238E27FC236}">
                  <a16:creationId xmlns:a16="http://schemas.microsoft.com/office/drawing/2014/main" id="{BC274980-C854-4099-B0A5-8191EC77E850}"/>
                </a:ext>
              </a:extLst>
            </p:cNvPr>
            <p:cNvSpPr txBox="1"/>
            <p:nvPr userDrawn="1"/>
          </p:nvSpPr>
          <p:spPr>
            <a:xfrm>
              <a:off x="4426303" y="4491022"/>
              <a:ext cx="291397" cy="828000"/>
            </a:xfrm>
            <a:prstGeom prst="ellipse">
              <a:avLst/>
            </a:prstGeom>
            <a:solidFill>
              <a:schemeClr val="bg1">
                <a:lumMod val="65000"/>
              </a:schemeClr>
            </a:solidFill>
            <a:ln w="38100">
              <a:solidFill>
                <a:srgbClr val="FFFFFF"/>
              </a:solidFill>
            </a:ln>
          </p:spPr>
          <p:txBody>
            <a:bodyPr wrap="square" lIns="0" tIns="0" rIns="0" bIns="0" rtlCol="0" anchor="ctr" anchorCtr="1">
              <a:noAutofit/>
            </a:bodyPr>
            <a:lstStyle/>
            <a:p>
              <a:pPr marL="0" marR="0" lvl="0" indent="0" algn="ctr" defTabSz="685783" rtl="0" eaLnBrk="0" fontAlgn="base" latinLnBrk="0" hangingPunct="0">
                <a:lnSpc>
                  <a:spcPct val="100000"/>
                </a:lnSpc>
                <a:spcBef>
                  <a:spcPct val="0"/>
                </a:spcBef>
                <a:spcAft>
                  <a:spcPct val="0"/>
                </a:spcAft>
                <a:buClrTx/>
                <a:buSzTx/>
                <a:buFontTx/>
                <a:buNone/>
                <a:tabLst/>
                <a:defRPr/>
              </a:pPr>
              <a:r>
                <a:rPr kumimoji="1" lang="en-US" altLang="zh-CN" sz="2400" b="1" i="0" u="none" strike="noStrike" kern="1200" cap="none" spc="75" normalizeH="0" baseline="0" noProof="0" dirty="0">
                  <a:ln>
                    <a:noFill/>
                  </a:ln>
                  <a:solidFill>
                    <a:prstClr val="white"/>
                  </a:solidFill>
                  <a:effectLst/>
                  <a:uLnTx/>
                  <a:uFillTx/>
                  <a:latin typeface="Times New Roman"/>
                  <a:ea typeface="等线" panose="02010600030101010101" charset="-122"/>
                  <a:cs typeface="+mn-cs"/>
                </a:rPr>
                <a:t>03</a:t>
              </a:r>
              <a:endParaRPr kumimoji="1" lang="zh-CN" altLang="en-US" sz="2400" b="1" i="0" u="none" strike="noStrike" kern="1200" cap="none" spc="75" normalizeH="0" baseline="0" noProof="0" dirty="0">
                <a:ln>
                  <a:noFill/>
                </a:ln>
                <a:solidFill>
                  <a:prstClr val="white"/>
                </a:solidFill>
                <a:effectLst/>
                <a:uLnTx/>
                <a:uFillTx/>
                <a:latin typeface="Times New Roman"/>
                <a:ea typeface="等线" panose="02010600030101010101" charset="-122"/>
                <a:cs typeface="+mn-cs"/>
              </a:endParaRPr>
            </a:p>
          </p:txBody>
        </p:sp>
        <p:sp>
          <p:nvSpPr>
            <p:cNvPr id="28" name="文本框 27">
              <a:extLst>
                <a:ext uri="{FF2B5EF4-FFF2-40B4-BE49-F238E27FC236}">
                  <a16:creationId xmlns:a16="http://schemas.microsoft.com/office/drawing/2014/main" id="{1BDD26CC-6000-4BBA-B26B-38C3826FC6AC}"/>
                </a:ext>
              </a:extLst>
            </p:cNvPr>
            <p:cNvSpPr txBox="1"/>
            <p:nvPr userDrawn="1"/>
          </p:nvSpPr>
          <p:spPr>
            <a:xfrm>
              <a:off x="3046030" y="4491022"/>
              <a:ext cx="291397" cy="828000"/>
            </a:xfrm>
            <a:prstGeom prst="ellipse">
              <a:avLst/>
            </a:prstGeom>
            <a:solidFill>
              <a:srgbClr val="13548C"/>
            </a:solidFill>
            <a:ln w="38100">
              <a:solidFill>
                <a:srgbClr val="FFFFFF"/>
              </a:solidFill>
            </a:ln>
          </p:spPr>
          <p:txBody>
            <a:bodyPr wrap="square" lIns="0" tIns="0" rIns="0" bIns="0" rtlCol="0" anchor="ctr" anchorCtr="1">
              <a:noAutofit/>
            </a:bodyPr>
            <a:lstStyle/>
            <a:p>
              <a:pPr marL="0" marR="0" lvl="0" indent="0" algn="ctr" defTabSz="685783" rtl="0" eaLnBrk="0" fontAlgn="base" latinLnBrk="0" hangingPunct="0">
                <a:lnSpc>
                  <a:spcPct val="100000"/>
                </a:lnSpc>
                <a:spcBef>
                  <a:spcPct val="0"/>
                </a:spcBef>
                <a:spcAft>
                  <a:spcPct val="0"/>
                </a:spcAft>
                <a:buClrTx/>
                <a:buSzTx/>
                <a:buFontTx/>
                <a:buNone/>
                <a:tabLst/>
                <a:defRPr/>
              </a:pPr>
              <a:r>
                <a:rPr kumimoji="1" lang="en-US" altLang="zh-CN" sz="2400" b="1" i="0" u="none" strike="noStrike" kern="1200" cap="none" spc="75" normalizeH="0" baseline="0" noProof="0" dirty="0">
                  <a:ln>
                    <a:noFill/>
                  </a:ln>
                  <a:solidFill>
                    <a:prstClr val="white"/>
                  </a:solidFill>
                  <a:effectLst/>
                  <a:uLnTx/>
                  <a:uFillTx/>
                  <a:latin typeface="Times New Roman"/>
                  <a:ea typeface="等线" panose="02010600030101010101" charset="-122"/>
                  <a:cs typeface="+mn-cs"/>
                </a:rPr>
                <a:t>02</a:t>
              </a:r>
              <a:endParaRPr kumimoji="1" lang="zh-CN" altLang="en-US" sz="2400" b="1" i="0" u="none" strike="noStrike" kern="1200" cap="none" spc="75" normalizeH="0" baseline="0" noProof="0" dirty="0">
                <a:ln>
                  <a:noFill/>
                </a:ln>
                <a:solidFill>
                  <a:prstClr val="white"/>
                </a:solidFill>
                <a:effectLst/>
                <a:uLnTx/>
                <a:uFillTx/>
                <a:latin typeface="Times New Roman"/>
                <a:ea typeface="等线" panose="02010600030101010101" charset="-122"/>
                <a:cs typeface="+mn-cs"/>
              </a:endParaRPr>
            </a:p>
          </p:txBody>
        </p:sp>
        <p:sp>
          <p:nvSpPr>
            <p:cNvPr id="29" name="文本框 28">
              <a:extLst>
                <a:ext uri="{FF2B5EF4-FFF2-40B4-BE49-F238E27FC236}">
                  <a16:creationId xmlns:a16="http://schemas.microsoft.com/office/drawing/2014/main" id="{21F42B5A-5687-473A-BF4A-F1DC06576F65}"/>
                </a:ext>
              </a:extLst>
            </p:cNvPr>
            <p:cNvSpPr txBox="1"/>
            <p:nvPr userDrawn="1"/>
          </p:nvSpPr>
          <p:spPr>
            <a:xfrm>
              <a:off x="1665760" y="4467938"/>
              <a:ext cx="291397" cy="828000"/>
            </a:xfrm>
            <a:prstGeom prst="ellipse">
              <a:avLst/>
            </a:prstGeom>
            <a:solidFill>
              <a:schemeClr val="bg1">
                <a:lumMod val="65000"/>
              </a:schemeClr>
            </a:solidFill>
            <a:ln w="38100">
              <a:solidFill>
                <a:srgbClr val="FFFFFF"/>
              </a:solidFill>
            </a:ln>
          </p:spPr>
          <p:txBody>
            <a:bodyPr wrap="square" lIns="0" tIns="0" rIns="0" bIns="0" rtlCol="0" anchor="ctr" anchorCtr="1">
              <a:noAutofit/>
            </a:bodyPr>
            <a:lstStyle/>
            <a:p>
              <a:pPr marL="0" marR="0" lvl="0" indent="0" algn="ctr" defTabSz="685783" rtl="0" eaLnBrk="0" fontAlgn="base" latinLnBrk="0" hangingPunct="0">
                <a:lnSpc>
                  <a:spcPct val="100000"/>
                </a:lnSpc>
                <a:spcBef>
                  <a:spcPct val="0"/>
                </a:spcBef>
                <a:spcAft>
                  <a:spcPct val="0"/>
                </a:spcAft>
                <a:buClrTx/>
                <a:buSzTx/>
                <a:buFontTx/>
                <a:buNone/>
                <a:tabLst/>
                <a:defRPr/>
              </a:pPr>
              <a:r>
                <a:rPr kumimoji="1" lang="en-US" altLang="zh-CN" sz="2400" b="1" i="0" u="none" strike="noStrike" kern="1200" cap="none" spc="75" normalizeH="0" baseline="0" noProof="0">
                  <a:ln>
                    <a:noFill/>
                  </a:ln>
                  <a:solidFill>
                    <a:prstClr val="white"/>
                  </a:solidFill>
                  <a:effectLst/>
                  <a:uLnTx/>
                  <a:uFillTx/>
                  <a:latin typeface="Times New Roman"/>
                  <a:ea typeface="等线" panose="02010600030101010101" charset="-122"/>
                  <a:cs typeface="+mn-cs"/>
                </a:rPr>
                <a:t>01</a:t>
              </a:r>
              <a:endParaRPr kumimoji="1" lang="zh-CN" altLang="en-US" sz="2400" b="1" i="0" u="none" strike="noStrike" kern="1200" cap="none" spc="75" normalizeH="0" baseline="0" noProof="0" dirty="0">
                <a:ln>
                  <a:noFill/>
                </a:ln>
                <a:solidFill>
                  <a:prstClr val="white"/>
                </a:solidFill>
                <a:effectLst/>
                <a:uLnTx/>
                <a:uFillTx/>
                <a:latin typeface="Times New Roman"/>
                <a:ea typeface="等线" panose="02010600030101010101" charset="-122"/>
                <a:cs typeface="+mn-cs"/>
              </a:endParaRPr>
            </a:p>
          </p:txBody>
        </p:sp>
      </p:grpSp>
    </p:spTree>
    <p:extLst>
      <p:ext uri="{BB962C8B-B14F-4D97-AF65-F5344CB8AC3E}">
        <p14:creationId xmlns:p14="http://schemas.microsoft.com/office/powerpoint/2010/main" val="37333810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6_自定义版式">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E4575498-5B68-4A76-96EE-4323497992F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9144000" cy="4038600"/>
          </a:xfrm>
          <a:prstGeom prst="rect">
            <a:avLst/>
          </a:prstGeom>
        </p:spPr>
      </p:pic>
      <p:sp>
        <p:nvSpPr>
          <p:cNvPr id="4" name="矩形 4">
            <a:extLst>
              <a:ext uri="{FF2B5EF4-FFF2-40B4-BE49-F238E27FC236}">
                <a16:creationId xmlns:a16="http://schemas.microsoft.com/office/drawing/2014/main" id="{924BD621-5C8E-46C9-B00B-820B3C5F4330}"/>
              </a:ext>
            </a:extLst>
          </p:cNvPr>
          <p:cNvSpPr/>
          <p:nvPr userDrawn="1"/>
        </p:nvSpPr>
        <p:spPr>
          <a:xfrm flipH="1">
            <a:off x="0" y="3329513"/>
            <a:ext cx="9144000" cy="2025594"/>
          </a:xfrm>
          <a:custGeom>
            <a:avLst/>
            <a:gdLst>
              <a:gd name="connsiteX0" fmla="*/ 0 w 9144010"/>
              <a:gd name="connsiteY0" fmla="*/ 0 h 2964150"/>
              <a:gd name="connsiteX1" fmla="*/ 9144010 w 9144010"/>
              <a:gd name="connsiteY1" fmla="*/ 0 h 2964150"/>
              <a:gd name="connsiteX2" fmla="*/ 9144010 w 9144010"/>
              <a:gd name="connsiteY2" fmla="*/ 2964150 h 2964150"/>
              <a:gd name="connsiteX3" fmla="*/ 0 w 9144010"/>
              <a:gd name="connsiteY3" fmla="*/ 2964150 h 2964150"/>
              <a:gd name="connsiteX4" fmla="*/ 0 w 9144010"/>
              <a:gd name="connsiteY4" fmla="*/ 0 h 2964150"/>
              <a:gd name="connsiteX0-1" fmla="*/ 0 w 9144010"/>
              <a:gd name="connsiteY0-2" fmla="*/ 0 h 2964150"/>
              <a:gd name="connsiteX1-3" fmla="*/ 9144010 w 9144010"/>
              <a:gd name="connsiteY1-4" fmla="*/ 0 h 2964150"/>
              <a:gd name="connsiteX2-5" fmla="*/ 9144010 w 9144010"/>
              <a:gd name="connsiteY2-6" fmla="*/ 2964150 h 2964150"/>
              <a:gd name="connsiteX3-7" fmla="*/ 0 w 9144010"/>
              <a:gd name="connsiteY3-8" fmla="*/ 2964150 h 2964150"/>
              <a:gd name="connsiteX4-9" fmla="*/ 0 w 9144010"/>
              <a:gd name="connsiteY4-10" fmla="*/ 0 h 2964150"/>
              <a:gd name="connsiteX0-11" fmla="*/ 0 w 9144010"/>
              <a:gd name="connsiteY0-12" fmla="*/ 0 h 2964150"/>
              <a:gd name="connsiteX1-13" fmla="*/ 9144010 w 9144010"/>
              <a:gd name="connsiteY1-14" fmla="*/ 0 h 2964150"/>
              <a:gd name="connsiteX2-15" fmla="*/ 9144010 w 9144010"/>
              <a:gd name="connsiteY2-16" fmla="*/ 2964150 h 2964150"/>
              <a:gd name="connsiteX3-17" fmla="*/ 0 w 9144010"/>
              <a:gd name="connsiteY3-18" fmla="*/ 2964150 h 2964150"/>
              <a:gd name="connsiteX4-19" fmla="*/ 0 w 9144010"/>
              <a:gd name="connsiteY4-20" fmla="*/ 0 h 2964150"/>
              <a:gd name="connsiteX0-21" fmla="*/ 0 w 9144010"/>
              <a:gd name="connsiteY0-22" fmla="*/ 0 h 2964150"/>
              <a:gd name="connsiteX1-23" fmla="*/ 9144010 w 9144010"/>
              <a:gd name="connsiteY1-24" fmla="*/ 0 h 2964150"/>
              <a:gd name="connsiteX2-25" fmla="*/ 9144010 w 9144010"/>
              <a:gd name="connsiteY2-26" fmla="*/ 2964150 h 2964150"/>
              <a:gd name="connsiteX3-27" fmla="*/ 0 w 9144010"/>
              <a:gd name="connsiteY3-28" fmla="*/ 2964150 h 2964150"/>
              <a:gd name="connsiteX4-29" fmla="*/ 0 w 9144010"/>
              <a:gd name="connsiteY4-30" fmla="*/ 0 h 2964150"/>
              <a:gd name="connsiteX0-31" fmla="*/ 0 w 9144010"/>
              <a:gd name="connsiteY0-32" fmla="*/ 0 h 2964150"/>
              <a:gd name="connsiteX1-33" fmla="*/ 9144010 w 9144010"/>
              <a:gd name="connsiteY1-34" fmla="*/ 0 h 2964150"/>
              <a:gd name="connsiteX2-35" fmla="*/ 9144010 w 9144010"/>
              <a:gd name="connsiteY2-36" fmla="*/ 2964150 h 2964150"/>
              <a:gd name="connsiteX3-37" fmla="*/ 0 w 9144010"/>
              <a:gd name="connsiteY3-38" fmla="*/ 2964150 h 2964150"/>
              <a:gd name="connsiteX4-39" fmla="*/ 0 w 9144010"/>
              <a:gd name="connsiteY4-40" fmla="*/ 0 h 296415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144010" h="2964150">
                <a:moveTo>
                  <a:pt x="0" y="0"/>
                </a:moveTo>
                <a:cubicBezTo>
                  <a:pt x="2346039" y="216256"/>
                  <a:pt x="5809680" y="2235659"/>
                  <a:pt x="9144010" y="0"/>
                </a:cubicBezTo>
                <a:lnTo>
                  <a:pt x="9144010" y="2964150"/>
                </a:lnTo>
                <a:lnTo>
                  <a:pt x="0" y="2964150"/>
                </a:lnTo>
                <a:lnTo>
                  <a:pt x="0" y="0"/>
                </a:lnTo>
                <a:close/>
              </a:path>
            </a:pathLst>
          </a:custGeom>
          <a:gradFill>
            <a:gsLst>
              <a:gs pos="0">
                <a:srgbClr val="FF6600"/>
              </a:gs>
              <a:gs pos="100000">
                <a:srgbClr val="FF99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0" fontAlgn="base" latinLnBrk="0" hangingPunct="0">
              <a:lnSpc>
                <a:spcPct val="100000"/>
              </a:lnSpc>
              <a:spcBef>
                <a:spcPct val="0"/>
              </a:spcBef>
              <a:spcAft>
                <a:spcPct val="0"/>
              </a:spcAft>
              <a:buClrTx/>
              <a:buSzTx/>
              <a:buFontTx/>
              <a:buNone/>
              <a:tabLst/>
              <a:defRPr/>
            </a:pPr>
            <a:endParaRPr kumimoji="1" lang="zh-CN" altLang="en-US" sz="135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5" name="任意多边形: 形状 4">
            <a:extLst>
              <a:ext uri="{FF2B5EF4-FFF2-40B4-BE49-F238E27FC236}">
                <a16:creationId xmlns:a16="http://schemas.microsoft.com/office/drawing/2014/main" id="{4F4A0A4B-8327-4A2B-A10E-6DB97B6D05B1}"/>
              </a:ext>
            </a:extLst>
          </p:cNvPr>
          <p:cNvSpPr/>
          <p:nvPr userDrawn="1"/>
        </p:nvSpPr>
        <p:spPr>
          <a:xfrm flipH="1">
            <a:off x="0" y="3560897"/>
            <a:ext cx="9144000" cy="3297103"/>
          </a:xfrm>
          <a:custGeom>
            <a:avLst/>
            <a:gdLst>
              <a:gd name="connsiteX0" fmla="*/ 9144000 w 9144000"/>
              <a:gd name="connsiteY0" fmla="*/ 0 h 3297103"/>
              <a:gd name="connsiteX1" fmla="*/ 0 w 9144000"/>
              <a:gd name="connsiteY1" fmla="*/ 0 h 3297103"/>
              <a:gd name="connsiteX2" fmla="*/ 0 w 9144000"/>
              <a:gd name="connsiteY2" fmla="*/ 1855879 h 3297103"/>
              <a:gd name="connsiteX3" fmla="*/ 0 w 9144000"/>
              <a:gd name="connsiteY3" fmla="*/ 3297103 h 3297103"/>
              <a:gd name="connsiteX4" fmla="*/ 9144000 w 9144000"/>
              <a:gd name="connsiteY4" fmla="*/ 3297103 h 3297103"/>
              <a:gd name="connsiteX5" fmla="*/ 9144000 w 9144000"/>
              <a:gd name="connsiteY5" fmla="*/ 1855879 h 3297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44000" h="3297103">
                <a:moveTo>
                  <a:pt x="9144000" y="0"/>
                </a:moveTo>
                <a:cubicBezTo>
                  <a:pt x="5994400" y="1526702"/>
                  <a:pt x="3048000" y="0"/>
                  <a:pt x="0" y="0"/>
                </a:cubicBezTo>
                <a:lnTo>
                  <a:pt x="0" y="1855879"/>
                </a:lnTo>
                <a:lnTo>
                  <a:pt x="0" y="3297103"/>
                </a:lnTo>
                <a:lnTo>
                  <a:pt x="9144000" y="3297103"/>
                </a:lnTo>
                <a:lnTo>
                  <a:pt x="9144000" y="1855879"/>
                </a:lnTo>
                <a:close/>
              </a:path>
            </a:pathLst>
          </a:custGeom>
          <a:solidFill>
            <a:srgbClr val="13548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685783" rtl="0" eaLnBrk="0" fontAlgn="base" latinLnBrk="0" hangingPunct="0">
              <a:lnSpc>
                <a:spcPct val="100000"/>
              </a:lnSpc>
              <a:spcBef>
                <a:spcPct val="0"/>
              </a:spcBef>
              <a:spcAft>
                <a:spcPct val="0"/>
              </a:spcAft>
              <a:buClrTx/>
              <a:buSzTx/>
              <a:buFontTx/>
              <a:buNone/>
              <a:tabLst/>
              <a:defRPr/>
            </a:pPr>
            <a:endParaRPr kumimoji="1" lang="zh-CN" altLang="en-US" sz="135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nvGrpSpPr>
          <p:cNvPr id="2" name="组合 1">
            <a:extLst>
              <a:ext uri="{FF2B5EF4-FFF2-40B4-BE49-F238E27FC236}">
                <a16:creationId xmlns:a16="http://schemas.microsoft.com/office/drawing/2014/main" id="{6D1BB0A9-3F86-4B62-AA40-ECAAE8F33AB9}"/>
              </a:ext>
            </a:extLst>
          </p:cNvPr>
          <p:cNvGrpSpPr/>
          <p:nvPr userDrawn="1"/>
        </p:nvGrpSpPr>
        <p:grpSpPr>
          <a:xfrm>
            <a:off x="574379" y="4701128"/>
            <a:ext cx="7989554" cy="1504743"/>
            <a:chOff x="1118962" y="4467938"/>
            <a:chExt cx="4145537" cy="2218976"/>
          </a:xfrm>
        </p:grpSpPr>
        <p:sp>
          <p:nvSpPr>
            <p:cNvPr id="12" name="矩形 11">
              <a:extLst>
                <a:ext uri="{FF2B5EF4-FFF2-40B4-BE49-F238E27FC236}">
                  <a16:creationId xmlns:a16="http://schemas.microsoft.com/office/drawing/2014/main" id="{335EADA8-EA3D-4E7C-8208-07D2FAD11A74}"/>
                </a:ext>
              </a:extLst>
            </p:cNvPr>
            <p:cNvSpPr/>
            <p:nvPr userDrawn="1"/>
          </p:nvSpPr>
          <p:spPr>
            <a:xfrm>
              <a:off x="1118962" y="4881937"/>
              <a:ext cx="1384994" cy="1804977"/>
            </a:xfrm>
            <a:prstGeom prst="rect">
              <a:avLst/>
            </a:prstGeom>
            <a:solidFill>
              <a:schemeClr val="bg1"/>
            </a:solidFill>
            <a:ln w="9525">
              <a:solidFill>
                <a:srgbClr val="1354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0" fontAlgn="base" latinLnBrk="0" hangingPunct="0">
                <a:lnSpc>
                  <a:spcPct val="100000"/>
                </a:lnSpc>
                <a:spcBef>
                  <a:spcPct val="0"/>
                </a:spcBef>
                <a:spcAft>
                  <a:spcPct val="0"/>
                </a:spcAft>
                <a:buClrTx/>
                <a:buSzTx/>
                <a:buFontTx/>
                <a:buNone/>
                <a:tabLst/>
                <a:defRPr/>
              </a:pPr>
              <a:endParaRPr kumimoji="1" lang="zh-CN" altLang="en-US" sz="1350" b="0" i="0" u="none" strike="noStrike" kern="1200" cap="none" spc="0" normalizeH="0" baseline="0" noProof="0">
                <a:ln>
                  <a:noFill/>
                </a:ln>
                <a:solidFill>
                  <a:srgbClr val="13548C"/>
                </a:solidFill>
                <a:effectLst/>
                <a:uLnTx/>
                <a:uFillTx/>
                <a:latin typeface="等线" panose="02010600030101010101" charset="-122"/>
                <a:ea typeface="等线" panose="02010600030101010101" charset="-122"/>
                <a:cs typeface="+mn-cs"/>
              </a:endParaRPr>
            </a:p>
          </p:txBody>
        </p:sp>
        <p:sp>
          <p:nvSpPr>
            <p:cNvPr id="13" name="矩形 12">
              <a:extLst>
                <a:ext uri="{FF2B5EF4-FFF2-40B4-BE49-F238E27FC236}">
                  <a16:creationId xmlns:a16="http://schemas.microsoft.com/office/drawing/2014/main" id="{93253D45-8E2D-4D7F-A511-11AC876F35C6}"/>
                </a:ext>
              </a:extLst>
            </p:cNvPr>
            <p:cNvSpPr/>
            <p:nvPr userDrawn="1"/>
          </p:nvSpPr>
          <p:spPr>
            <a:xfrm>
              <a:off x="2499232" y="4881937"/>
              <a:ext cx="1384994" cy="1804977"/>
            </a:xfrm>
            <a:prstGeom prst="rect">
              <a:avLst/>
            </a:prstGeom>
            <a:solidFill>
              <a:schemeClr val="bg1"/>
            </a:solidFill>
            <a:ln w="9525">
              <a:solidFill>
                <a:srgbClr val="1354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0" fontAlgn="base" latinLnBrk="0" hangingPunct="0">
                <a:lnSpc>
                  <a:spcPct val="100000"/>
                </a:lnSpc>
                <a:spcBef>
                  <a:spcPct val="0"/>
                </a:spcBef>
                <a:spcAft>
                  <a:spcPct val="0"/>
                </a:spcAft>
                <a:buClrTx/>
                <a:buSzTx/>
                <a:buFontTx/>
                <a:buNone/>
                <a:tabLst/>
                <a:defRPr/>
              </a:pPr>
              <a:endParaRPr kumimoji="1" lang="zh-CN" altLang="en-US" sz="1350" b="0" i="0" u="none" strike="noStrike" kern="1200" cap="none" spc="0" normalizeH="0" baseline="0" noProof="0">
                <a:ln>
                  <a:noFill/>
                </a:ln>
                <a:solidFill>
                  <a:srgbClr val="13548C"/>
                </a:solidFill>
                <a:effectLst/>
                <a:uLnTx/>
                <a:uFillTx/>
                <a:latin typeface="等线" panose="02010600030101010101" charset="-122"/>
                <a:ea typeface="等线" panose="02010600030101010101" charset="-122"/>
                <a:cs typeface="+mn-cs"/>
              </a:endParaRPr>
            </a:p>
          </p:txBody>
        </p:sp>
        <p:sp>
          <p:nvSpPr>
            <p:cNvPr id="14" name="矩形 13">
              <a:extLst>
                <a:ext uri="{FF2B5EF4-FFF2-40B4-BE49-F238E27FC236}">
                  <a16:creationId xmlns:a16="http://schemas.microsoft.com/office/drawing/2014/main" id="{63258F64-DDEC-48D8-91B4-DED7EA87C312}"/>
                </a:ext>
              </a:extLst>
            </p:cNvPr>
            <p:cNvSpPr/>
            <p:nvPr userDrawn="1"/>
          </p:nvSpPr>
          <p:spPr>
            <a:xfrm>
              <a:off x="3879505" y="4881937"/>
              <a:ext cx="1384994" cy="1804977"/>
            </a:xfrm>
            <a:prstGeom prst="rect">
              <a:avLst/>
            </a:prstGeom>
            <a:solidFill>
              <a:schemeClr val="bg1"/>
            </a:solidFill>
            <a:ln w="9525">
              <a:solidFill>
                <a:srgbClr val="1354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0" fontAlgn="base" latinLnBrk="0" hangingPunct="0">
                <a:lnSpc>
                  <a:spcPct val="100000"/>
                </a:lnSpc>
                <a:spcBef>
                  <a:spcPct val="0"/>
                </a:spcBef>
                <a:spcAft>
                  <a:spcPct val="0"/>
                </a:spcAft>
                <a:buClrTx/>
                <a:buSzTx/>
                <a:buFontTx/>
                <a:buNone/>
                <a:tabLst/>
                <a:defRPr/>
              </a:pPr>
              <a:endParaRPr kumimoji="1" lang="zh-CN" altLang="en-US" sz="1350" b="0" i="0" u="none" strike="noStrike" kern="1200" cap="none" spc="0" normalizeH="0" baseline="0" noProof="0">
                <a:ln>
                  <a:noFill/>
                </a:ln>
                <a:solidFill>
                  <a:srgbClr val="13548C"/>
                </a:solidFill>
                <a:effectLst/>
                <a:uLnTx/>
                <a:uFillTx/>
                <a:latin typeface="等线" panose="02010600030101010101" charset="-122"/>
                <a:ea typeface="等线" panose="02010600030101010101" charset="-122"/>
                <a:cs typeface="+mn-cs"/>
              </a:endParaRPr>
            </a:p>
          </p:txBody>
        </p:sp>
        <p:sp>
          <p:nvSpPr>
            <p:cNvPr id="18" name="矩形 17">
              <a:extLst>
                <a:ext uri="{FF2B5EF4-FFF2-40B4-BE49-F238E27FC236}">
                  <a16:creationId xmlns:a16="http://schemas.microsoft.com/office/drawing/2014/main" id="{5708F2DC-68A3-4F89-8E69-141DB44D2698}"/>
                </a:ext>
              </a:extLst>
            </p:cNvPr>
            <p:cNvSpPr/>
            <p:nvPr userDrawn="1"/>
          </p:nvSpPr>
          <p:spPr>
            <a:xfrm>
              <a:off x="1123683" y="5565222"/>
              <a:ext cx="1383225" cy="726183"/>
            </a:xfrm>
            <a:prstGeom prst="rect">
              <a:avLst/>
            </a:prstGeom>
          </p:spPr>
          <p:txBody>
            <a:bodyPr wrap="square" lIns="0" rIns="0">
              <a:spAutoFit/>
            </a:bodyPr>
            <a:lstStyle/>
            <a:p>
              <a:pPr marL="0" marR="0" lvl="0" indent="0" algn="ctr" defTabSz="685783" rtl="0" eaLnBrk="0" fontAlgn="base" latinLnBrk="0" hangingPunct="0">
                <a:lnSpc>
                  <a:spcPct val="100000"/>
                </a:lnSpc>
                <a:spcBef>
                  <a:spcPts val="600"/>
                </a:spcBef>
                <a:spcAft>
                  <a:spcPct val="0"/>
                </a:spcAft>
                <a:buClrTx/>
                <a:buSzTx/>
                <a:buFontTx/>
                <a:buNone/>
                <a:tabLst/>
                <a:defRPr/>
              </a:pPr>
              <a:r>
                <a:rPr kumimoji="1" lang="zh-CN" altLang="en-US" sz="2600" b="1" i="0" u="none" strike="noStrike" kern="1200" cap="none" spc="0" normalizeH="0" baseline="0" noProof="0">
                  <a:ln>
                    <a:noFill/>
                  </a:ln>
                  <a:solidFill>
                    <a:prstClr val="white">
                      <a:lumMod val="65000"/>
                    </a:prstClr>
                  </a:solidFill>
                  <a:effectLst/>
                  <a:uLnTx/>
                  <a:uFillTx/>
                  <a:latin typeface="微软雅黑" panose="020B0503020204020204" pitchFamily="34" charset="-122"/>
                  <a:ea typeface="微软雅黑" panose="020B0503020204020204" pitchFamily="34" charset="-122"/>
                  <a:cs typeface="+mn-cs"/>
                </a:rPr>
                <a:t>聚类分析概述</a:t>
              </a:r>
            </a:p>
          </p:txBody>
        </p:sp>
        <p:sp>
          <p:nvSpPr>
            <p:cNvPr id="20" name="矩形 19">
              <a:extLst>
                <a:ext uri="{FF2B5EF4-FFF2-40B4-BE49-F238E27FC236}">
                  <a16:creationId xmlns:a16="http://schemas.microsoft.com/office/drawing/2014/main" id="{920F0DC9-8D1C-4F7D-9F3B-5D346DC5A875}"/>
                </a:ext>
              </a:extLst>
            </p:cNvPr>
            <p:cNvSpPr/>
            <p:nvPr userDrawn="1"/>
          </p:nvSpPr>
          <p:spPr>
            <a:xfrm>
              <a:off x="2503953" y="5565222"/>
              <a:ext cx="1383225" cy="726183"/>
            </a:xfrm>
            <a:prstGeom prst="rect">
              <a:avLst/>
            </a:prstGeom>
          </p:spPr>
          <p:txBody>
            <a:bodyPr wrap="square" lIns="0" rIns="0">
              <a:spAutoFit/>
            </a:bodyPr>
            <a:lstStyle/>
            <a:p>
              <a:pPr marL="0" marR="0" lvl="0" indent="0" algn="ctr" defTabSz="685783" rtl="0" eaLnBrk="0" fontAlgn="base" latinLnBrk="0" hangingPunct="0">
                <a:lnSpc>
                  <a:spcPct val="100000"/>
                </a:lnSpc>
                <a:spcBef>
                  <a:spcPts val="600"/>
                </a:spcBef>
                <a:spcAft>
                  <a:spcPct val="0"/>
                </a:spcAft>
                <a:buClrTx/>
                <a:buSzTx/>
                <a:buFontTx/>
                <a:buNone/>
                <a:tabLst/>
                <a:defRPr/>
              </a:pPr>
              <a:r>
                <a:rPr kumimoji="1" lang="zh-CN" altLang="en-US" sz="2600" b="1" i="0" u="none" strike="noStrike" kern="1200" cap="none" spc="0" normalizeH="0" baseline="0" noProof="0">
                  <a:ln>
                    <a:noFill/>
                  </a:ln>
                  <a:solidFill>
                    <a:prstClr val="white">
                      <a:lumMod val="65000"/>
                    </a:prstClr>
                  </a:solidFill>
                  <a:effectLst/>
                  <a:uLnTx/>
                  <a:uFillTx/>
                  <a:latin typeface="微软雅黑" panose="020B0503020204020204" pitchFamily="34" charset="-122"/>
                  <a:ea typeface="微软雅黑" panose="020B0503020204020204" pitchFamily="34" charset="-122"/>
                  <a:cs typeface="+mn-cs"/>
                </a:rPr>
                <a:t>基本聚类方法</a:t>
              </a:r>
            </a:p>
          </p:txBody>
        </p:sp>
        <p:sp>
          <p:nvSpPr>
            <p:cNvPr id="21" name="矩形 20">
              <a:extLst>
                <a:ext uri="{FF2B5EF4-FFF2-40B4-BE49-F238E27FC236}">
                  <a16:creationId xmlns:a16="http://schemas.microsoft.com/office/drawing/2014/main" id="{896B452C-1792-4CDF-8E3E-A02293C97908}"/>
                </a:ext>
              </a:extLst>
            </p:cNvPr>
            <p:cNvSpPr/>
            <p:nvPr userDrawn="1"/>
          </p:nvSpPr>
          <p:spPr>
            <a:xfrm>
              <a:off x="3879502" y="5565222"/>
              <a:ext cx="1383225" cy="726183"/>
            </a:xfrm>
            <a:prstGeom prst="rect">
              <a:avLst/>
            </a:prstGeom>
          </p:spPr>
          <p:txBody>
            <a:bodyPr wrap="square" lIns="0" rIns="0">
              <a:spAutoFit/>
            </a:bodyPr>
            <a:lstStyle/>
            <a:p>
              <a:pPr marL="0" marR="0" lvl="0" indent="0" algn="ctr" defTabSz="685783" rtl="0" eaLnBrk="0" fontAlgn="base" latinLnBrk="0" hangingPunct="0">
                <a:lnSpc>
                  <a:spcPct val="100000"/>
                </a:lnSpc>
                <a:spcBef>
                  <a:spcPts val="600"/>
                </a:spcBef>
                <a:spcAft>
                  <a:spcPct val="0"/>
                </a:spcAft>
                <a:buClrTx/>
                <a:buSzTx/>
                <a:buFontTx/>
                <a:buNone/>
                <a:tabLst/>
                <a:defRPr/>
              </a:pPr>
              <a:r>
                <a:rPr kumimoji="1" lang="zh-CN" altLang="en-US" sz="2600" b="1" i="0" u="none" strike="noStrike" kern="1200" cap="none" spc="0" normalizeH="0" baseline="0" noProof="0">
                  <a:ln>
                    <a:noFill/>
                  </a:ln>
                  <a:solidFill>
                    <a:srgbClr val="13548C"/>
                  </a:solidFill>
                  <a:effectLst/>
                  <a:uLnTx/>
                  <a:uFillTx/>
                  <a:latin typeface="微软雅黑" panose="020B0503020204020204" pitchFamily="34" charset="-122"/>
                  <a:ea typeface="微软雅黑" panose="020B0503020204020204" pitchFamily="34" charset="-122"/>
                  <a:cs typeface="+mn-cs"/>
                </a:rPr>
                <a:t>聚类评估</a:t>
              </a:r>
            </a:p>
          </p:txBody>
        </p:sp>
        <p:sp>
          <p:nvSpPr>
            <p:cNvPr id="27" name="文本框 26">
              <a:extLst>
                <a:ext uri="{FF2B5EF4-FFF2-40B4-BE49-F238E27FC236}">
                  <a16:creationId xmlns:a16="http://schemas.microsoft.com/office/drawing/2014/main" id="{BC274980-C854-4099-B0A5-8191EC77E850}"/>
                </a:ext>
              </a:extLst>
            </p:cNvPr>
            <p:cNvSpPr txBox="1"/>
            <p:nvPr userDrawn="1"/>
          </p:nvSpPr>
          <p:spPr>
            <a:xfrm>
              <a:off x="4426303" y="4491022"/>
              <a:ext cx="291397" cy="828000"/>
            </a:xfrm>
            <a:prstGeom prst="ellipse">
              <a:avLst/>
            </a:prstGeom>
            <a:solidFill>
              <a:srgbClr val="13548C"/>
            </a:solidFill>
            <a:ln w="38100">
              <a:solidFill>
                <a:srgbClr val="FFFFFF"/>
              </a:solidFill>
            </a:ln>
          </p:spPr>
          <p:txBody>
            <a:bodyPr wrap="square" lIns="0" tIns="0" rIns="0" bIns="0" rtlCol="0" anchor="ctr" anchorCtr="1">
              <a:noAutofit/>
            </a:bodyPr>
            <a:lstStyle/>
            <a:p>
              <a:pPr marL="0" marR="0" lvl="0" indent="0" algn="ctr" defTabSz="685783" rtl="0" eaLnBrk="0" fontAlgn="base" latinLnBrk="0" hangingPunct="0">
                <a:lnSpc>
                  <a:spcPct val="100000"/>
                </a:lnSpc>
                <a:spcBef>
                  <a:spcPct val="0"/>
                </a:spcBef>
                <a:spcAft>
                  <a:spcPct val="0"/>
                </a:spcAft>
                <a:buClrTx/>
                <a:buSzTx/>
                <a:buFontTx/>
                <a:buNone/>
                <a:tabLst/>
                <a:defRPr/>
              </a:pPr>
              <a:r>
                <a:rPr kumimoji="1" lang="en-US" altLang="zh-CN" sz="2400" b="1" i="0" u="none" strike="noStrike" kern="1200" cap="none" spc="75" normalizeH="0" baseline="0" noProof="0" dirty="0">
                  <a:ln>
                    <a:noFill/>
                  </a:ln>
                  <a:solidFill>
                    <a:prstClr val="white"/>
                  </a:solidFill>
                  <a:effectLst/>
                  <a:uLnTx/>
                  <a:uFillTx/>
                  <a:latin typeface="Times New Roman"/>
                  <a:ea typeface="等线" panose="02010600030101010101" charset="-122"/>
                  <a:cs typeface="+mn-cs"/>
                </a:rPr>
                <a:t>03</a:t>
              </a:r>
              <a:endParaRPr kumimoji="1" lang="zh-CN" altLang="en-US" sz="2400" b="1" i="0" u="none" strike="noStrike" kern="1200" cap="none" spc="75" normalizeH="0" baseline="0" noProof="0" dirty="0">
                <a:ln>
                  <a:noFill/>
                </a:ln>
                <a:solidFill>
                  <a:prstClr val="white"/>
                </a:solidFill>
                <a:effectLst/>
                <a:uLnTx/>
                <a:uFillTx/>
                <a:latin typeface="Times New Roman"/>
                <a:ea typeface="等线" panose="02010600030101010101" charset="-122"/>
                <a:cs typeface="+mn-cs"/>
              </a:endParaRPr>
            </a:p>
          </p:txBody>
        </p:sp>
        <p:sp>
          <p:nvSpPr>
            <p:cNvPr id="28" name="文本框 27">
              <a:extLst>
                <a:ext uri="{FF2B5EF4-FFF2-40B4-BE49-F238E27FC236}">
                  <a16:creationId xmlns:a16="http://schemas.microsoft.com/office/drawing/2014/main" id="{1BDD26CC-6000-4BBA-B26B-38C3826FC6AC}"/>
                </a:ext>
              </a:extLst>
            </p:cNvPr>
            <p:cNvSpPr txBox="1"/>
            <p:nvPr userDrawn="1"/>
          </p:nvSpPr>
          <p:spPr>
            <a:xfrm>
              <a:off x="3046030" y="4491022"/>
              <a:ext cx="291397" cy="828000"/>
            </a:xfrm>
            <a:prstGeom prst="ellipse">
              <a:avLst/>
            </a:prstGeom>
            <a:solidFill>
              <a:schemeClr val="bg1">
                <a:lumMod val="65000"/>
              </a:schemeClr>
            </a:solidFill>
            <a:ln w="38100">
              <a:solidFill>
                <a:srgbClr val="FFFFFF"/>
              </a:solidFill>
            </a:ln>
          </p:spPr>
          <p:txBody>
            <a:bodyPr wrap="square" lIns="0" tIns="0" rIns="0" bIns="0" rtlCol="0" anchor="ctr" anchorCtr="1">
              <a:noAutofit/>
            </a:bodyPr>
            <a:lstStyle/>
            <a:p>
              <a:pPr marL="0" marR="0" lvl="0" indent="0" algn="ctr" defTabSz="685783" rtl="0" eaLnBrk="0" fontAlgn="base" latinLnBrk="0" hangingPunct="0">
                <a:lnSpc>
                  <a:spcPct val="100000"/>
                </a:lnSpc>
                <a:spcBef>
                  <a:spcPct val="0"/>
                </a:spcBef>
                <a:spcAft>
                  <a:spcPct val="0"/>
                </a:spcAft>
                <a:buClrTx/>
                <a:buSzTx/>
                <a:buFontTx/>
                <a:buNone/>
                <a:tabLst/>
                <a:defRPr/>
              </a:pPr>
              <a:r>
                <a:rPr kumimoji="1" lang="en-US" altLang="zh-CN" sz="2400" b="1" i="0" u="none" strike="noStrike" kern="1200" cap="none" spc="75" normalizeH="0" baseline="0" noProof="0" dirty="0">
                  <a:ln>
                    <a:noFill/>
                  </a:ln>
                  <a:solidFill>
                    <a:prstClr val="white"/>
                  </a:solidFill>
                  <a:effectLst/>
                  <a:uLnTx/>
                  <a:uFillTx/>
                  <a:latin typeface="Times New Roman"/>
                  <a:ea typeface="等线" panose="02010600030101010101" charset="-122"/>
                  <a:cs typeface="+mn-cs"/>
                </a:rPr>
                <a:t>02</a:t>
              </a:r>
              <a:endParaRPr kumimoji="1" lang="zh-CN" altLang="en-US" sz="2400" b="1" i="0" u="none" strike="noStrike" kern="1200" cap="none" spc="75" normalizeH="0" baseline="0" noProof="0" dirty="0">
                <a:ln>
                  <a:noFill/>
                </a:ln>
                <a:solidFill>
                  <a:prstClr val="white"/>
                </a:solidFill>
                <a:effectLst/>
                <a:uLnTx/>
                <a:uFillTx/>
                <a:latin typeface="Times New Roman"/>
                <a:ea typeface="等线" panose="02010600030101010101" charset="-122"/>
                <a:cs typeface="+mn-cs"/>
              </a:endParaRPr>
            </a:p>
          </p:txBody>
        </p:sp>
        <p:sp>
          <p:nvSpPr>
            <p:cNvPr id="29" name="文本框 28">
              <a:extLst>
                <a:ext uri="{FF2B5EF4-FFF2-40B4-BE49-F238E27FC236}">
                  <a16:creationId xmlns:a16="http://schemas.microsoft.com/office/drawing/2014/main" id="{21F42B5A-5687-473A-BF4A-F1DC06576F65}"/>
                </a:ext>
              </a:extLst>
            </p:cNvPr>
            <p:cNvSpPr txBox="1"/>
            <p:nvPr userDrawn="1"/>
          </p:nvSpPr>
          <p:spPr>
            <a:xfrm>
              <a:off x="1665760" y="4467938"/>
              <a:ext cx="291397" cy="828000"/>
            </a:xfrm>
            <a:prstGeom prst="ellipse">
              <a:avLst/>
            </a:prstGeom>
            <a:solidFill>
              <a:schemeClr val="bg1">
                <a:lumMod val="65000"/>
              </a:schemeClr>
            </a:solidFill>
            <a:ln w="38100">
              <a:solidFill>
                <a:srgbClr val="FFFFFF"/>
              </a:solidFill>
            </a:ln>
          </p:spPr>
          <p:txBody>
            <a:bodyPr wrap="square" lIns="0" tIns="0" rIns="0" bIns="0" rtlCol="0" anchor="ctr" anchorCtr="1">
              <a:noAutofit/>
            </a:bodyPr>
            <a:lstStyle/>
            <a:p>
              <a:pPr marL="0" marR="0" lvl="0" indent="0" algn="ctr" defTabSz="685783" rtl="0" eaLnBrk="0" fontAlgn="base" latinLnBrk="0" hangingPunct="0">
                <a:lnSpc>
                  <a:spcPct val="100000"/>
                </a:lnSpc>
                <a:spcBef>
                  <a:spcPct val="0"/>
                </a:spcBef>
                <a:spcAft>
                  <a:spcPct val="0"/>
                </a:spcAft>
                <a:buClrTx/>
                <a:buSzTx/>
                <a:buFontTx/>
                <a:buNone/>
                <a:tabLst/>
                <a:defRPr/>
              </a:pPr>
              <a:r>
                <a:rPr kumimoji="1" lang="en-US" altLang="zh-CN" sz="2400" b="1" i="0" u="none" strike="noStrike" kern="1200" cap="none" spc="75" normalizeH="0" baseline="0" noProof="0">
                  <a:ln>
                    <a:noFill/>
                  </a:ln>
                  <a:solidFill>
                    <a:prstClr val="white"/>
                  </a:solidFill>
                  <a:effectLst/>
                  <a:uLnTx/>
                  <a:uFillTx/>
                  <a:latin typeface="Times New Roman"/>
                  <a:ea typeface="等线" panose="02010600030101010101" charset="-122"/>
                  <a:cs typeface="+mn-cs"/>
                </a:rPr>
                <a:t>01</a:t>
              </a:r>
              <a:endParaRPr kumimoji="1" lang="zh-CN" altLang="en-US" sz="2400" b="1" i="0" u="none" strike="noStrike" kern="1200" cap="none" spc="75" normalizeH="0" baseline="0" noProof="0" dirty="0">
                <a:ln>
                  <a:noFill/>
                </a:ln>
                <a:solidFill>
                  <a:prstClr val="white"/>
                </a:solidFill>
                <a:effectLst/>
                <a:uLnTx/>
                <a:uFillTx/>
                <a:latin typeface="Times New Roman"/>
                <a:ea typeface="等线" panose="02010600030101010101" charset="-122"/>
                <a:cs typeface="+mn-cs"/>
              </a:endParaRPr>
            </a:p>
          </p:txBody>
        </p:sp>
      </p:grpSp>
    </p:spTree>
    <p:extLst>
      <p:ext uri="{BB962C8B-B14F-4D97-AF65-F5344CB8AC3E}">
        <p14:creationId xmlns:p14="http://schemas.microsoft.com/office/powerpoint/2010/main" val="42295454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15126907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4_自定义版式">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55130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microsoft.com/office/2007/relationships/hdphoto" Target="../media/hdphoto1.wdp"/><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7" name="组合 6">
            <a:extLst>
              <a:ext uri="{FF2B5EF4-FFF2-40B4-BE49-F238E27FC236}">
                <a16:creationId xmlns:a16="http://schemas.microsoft.com/office/drawing/2014/main" id="{7130843A-30A4-4154-B1B7-825880A447C3}"/>
              </a:ext>
            </a:extLst>
          </p:cNvPr>
          <p:cNvGrpSpPr/>
          <p:nvPr userDrawn="1"/>
        </p:nvGrpSpPr>
        <p:grpSpPr>
          <a:xfrm>
            <a:off x="100208" y="56873"/>
            <a:ext cx="8943584" cy="576000"/>
            <a:chOff x="145280" y="123917"/>
            <a:chExt cx="11880000" cy="790381"/>
          </a:xfrm>
        </p:grpSpPr>
        <p:sp>
          <p:nvSpPr>
            <p:cNvPr id="8" name="任意多边形: 形状 41">
              <a:extLst>
                <a:ext uri="{FF2B5EF4-FFF2-40B4-BE49-F238E27FC236}">
                  <a16:creationId xmlns:a16="http://schemas.microsoft.com/office/drawing/2014/main" id="{89FB4556-E482-4FDF-9A95-CAA2AE729385}"/>
                </a:ext>
              </a:extLst>
            </p:cNvPr>
            <p:cNvSpPr/>
            <p:nvPr/>
          </p:nvSpPr>
          <p:spPr>
            <a:xfrm>
              <a:off x="145280" y="154441"/>
              <a:ext cx="11880000" cy="740983"/>
            </a:xfrm>
            <a:prstGeom prst="roundRect">
              <a:avLst>
                <a:gd name="adj" fmla="val 50000"/>
              </a:avLst>
            </a:prstGeom>
            <a:solidFill>
              <a:srgbClr val="13548C"/>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lIns="612000" tIns="0" bIns="0"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2600" b="1"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9" name="图片 8">
              <a:extLst>
                <a:ext uri="{FF2B5EF4-FFF2-40B4-BE49-F238E27FC236}">
                  <a16:creationId xmlns:a16="http://schemas.microsoft.com/office/drawing/2014/main" id="{4DC8B13E-9FF1-46C6-ABFB-24D3C576B99D}"/>
                </a:ext>
              </a:extLst>
            </p:cNvPr>
            <p:cNvPicPr>
              <a:picLocks noChangeAspect="1"/>
            </p:cNvPicPr>
            <p:nvPr/>
          </p:nvPicPr>
          <p:blipFill>
            <a:blip r:embed="rId9">
              <a:extLst>
                <a:ext uri="{BEBA8EAE-BF5A-486C-A8C5-ECC9F3942E4B}">
                  <a14:imgProps xmlns:a14="http://schemas.microsoft.com/office/drawing/2010/main">
                    <a14:imgLayer r:embed="rId10">
                      <a14:imgEffect>
                        <a14:colorTemperature colorTemp="5900"/>
                      </a14:imgEffect>
                      <a14:imgEffect>
                        <a14:brightnessContrast bright="100000"/>
                      </a14:imgEffect>
                    </a14:imgLayer>
                  </a14:imgProps>
                </a:ext>
              </a:extLst>
            </a:blip>
            <a:stretch>
              <a:fillRect/>
            </a:stretch>
          </p:blipFill>
          <p:spPr>
            <a:xfrm>
              <a:off x="145280" y="123917"/>
              <a:ext cx="759645" cy="790381"/>
            </a:xfrm>
            <a:prstGeom prst="rect">
              <a:avLst/>
            </a:prstGeom>
          </p:spPr>
        </p:pic>
      </p:grpSp>
      <p:sp>
        <p:nvSpPr>
          <p:cNvPr id="10" name="椭圆 9">
            <a:extLst>
              <a:ext uri="{FF2B5EF4-FFF2-40B4-BE49-F238E27FC236}">
                <a16:creationId xmlns:a16="http://schemas.microsoft.com/office/drawing/2014/main" id="{537FDDBA-1A73-4052-84EF-CF46F18D0C72}"/>
              </a:ext>
            </a:extLst>
          </p:cNvPr>
          <p:cNvSpPr/>
          <p:nvPr userDrawn="1"/>
        </p:nvSpPr>
        <p:spPr>
          <a:xfrm>
            <a:off x="8576282" y="164873"/>
            <a:ext cx="360000" cy="360000"/>
          </a:xfrm>
          <a:prstGeom prst="ellipse">
            <a:avLst/>
          </a:prstGeom>
          <a:solidFill>
            <a:schemeClr val="bg1">
              <a:alpha val="21000"/>
            </a:schemeClr>
          </a:solidFill>
          <a:ln w="63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1"/>
          <a:lstStyle/>
          <a:p>
            <a:pPr marL="0" marR="0" lvl="0" indent="0" algn="ctr" defTabSz="457200" rtl="0" eaLnBrk="1" fontAlgn="auto" latinLnBrk="0" hangingPunct="1">
              <a:lnSpc>
                <a:spcPct val="100000"/>
              </a:lnSpc>
              <a:spcBef>
                <a:spcPts val="0"/>
              </a:spcBef>
              <a:spcAft>
                <a:spcPts val="0"/>
              </a:spcAft>
              <a:buClrTx/>
              <a:buSzTx/>
              <a:buFontTx/>
              <a:buNone/>
              <a:tabLst/>
              <a:defRPr/>
            </a:pPr>
            <a:fld id="{F3B56E54-1B18-4F37-A491-1B5FADA5F331}" type="slidenum">
              <a:rPr kumimoji="0" lang="zh-CN" altLang="en-US" sz="1400" b="0" i="0" u="none" strike="noStrike" kern="1200" cap="none" spc="0" normalizeH="0" baseline="0" noProof="0" smtClean="0">
                <a:ln>
                  <a:noFill/>
                </a:ln>
                <a:solidFill>
                  <a:prstClr val="white"/>
                </a:solidFill>
                <a:effectLst/>
                <a:uLnTx/>
                <a:uFillTx/>
                <a:latin typeface="微软雅黑"/>
                <a:ea typeface="微软雅黑"/>
                <a:cs typeface="+mn-cs"/>
              </a:rPr>
              <a:t>‹#›</a:t>
            </a:fld>
            <a:endParaRPr kumimoji="0" lang="zh-CN" altLang="en-US" sz="1400" b="0" i="0" u="none" strike="noStrike" kern="1200" cap="none" spc="0" normalizeH="0" baseline="0" noProof="0">
              <a:ln>
                <a:noFill/>
              </a:ln>
              <a:solidFill>
                <a:prstClr val="white"/>
              </a:solidFill>
              <a:effectLst/>
              <a:uLnTx/>
              <a:uFillTx/>
              <a:latin typeface="微软雅黑"/>
              <a:ea typeface="微软雅黑"/>
              <a:cs typeface="+mn-cs"/>
            </a:endParaRPr>
          </a:p>
        </p:txBody>
      </p:sp>
    </p:spTree>
    <p:extLst>
      <p:ext uri="{BB962C8B-B14F-4D97-AF65-F5344CB8AC3E}">
        <p14:creationId xmlns:p14="http://schemas.microsoft.com/office/powerpoint/2010/main" val="1405180509"/>
      </p:ext>
    </p:extLst>
  </p:cSld>
  <p:clrMap bg1="lt1" tx1="dk1" bg2="lt2" tx2="dk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 id="2147483718" r:id="rId6"/>
    <p:sldLayoutId id="2147483719" r:id="rId7"/>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2" Type="http://schemas.openxmlformats.org/officeDocument/2006/relationships/image" Target="../media/image57.emf"/><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8" Type="http://schemas.openxmlformats.org/officeDocument/2006/relationships/tags" Target="../tags/tag122.xml"/><Relationship Id="rId13" Type="http://schemas.openxmlformats.org/officeDocument/2006/relationships/tags" Target="../tags/tag127.xml"/><Relationship Id="rId18" Type="http://schemas.openxmlformats.org/officeDocument/2006/relationships/slideLayout" Target="../slideLayouts/slideLayout6.xml"/><Relationship Id="rId3" Type="http://schemas.openxmlformats.org/officeDocument/2006/relationships/tags" Target="../tags/tag117.xml"/><Relationship Id="rId7" Type="http://schemas.openxmlformats.org/officeDocument/2006/relationships/tags" Target="../tags/tag121.xml"/><Relationship Id="rId12" Type="http://schemas.openxmlformats.org/officeDocument/2006/relationships/tags" Target="../tags/tag126.xml"/><Relationship Id="rId17" Type="http://schemas.openxmlformats.org/officeDocument/2006/relationships/tags" Target="../tags/tag131.xml"/><Relationship Id="rId2" Type="http://schemas.openxmlformats.org/officeDocument/2006/relationships/tags" Target="../tags/tag116.xml"/><Relationship Id="rId16" Type="http://schemas.openxmlformats.org/officeDocument/2006/relationships/tags" Target="../tags/tag130.xml"/><Relationship Id="rId1" Type="http://schemas.openxmlformats.org/officeDocument/2006/relationships/tags" Target="../tags/tag115.xml"/><Relationship Id="rId6" Type="http://schemas.openxmlformats.org/officeDocument/2006/relationships/tags" Target="../tags/tag120.xml"/><Relationship Id="rId11" Type="http://schemas.openxmlformats.org/officeDocument/2006/relationships/tags" Target="../tags/tag125.xml"/><Relationship Id="rId5" Type="http://schemas.openxmlformats.org/officeDocument/2006/relationships/tags" Target="../tags/tag119.xml"/><Relationship Id="rId15" Type="http://schemas.openxmlformats.org/officeDocument/2006/relationships/tags" Target="../tags/tag129.xml"/><Relationship Id="rId10" Type="http://schemas.openxmlformats.org/officeDocument/2006/relationships/tags" Target="../tags/tag124.xml"/><Relationship Id="rId19" Type="http://schemas.openxmlformats.org/officeDocument/2006/relationships/image" Target="../media/image11.tmp"/><Relationship Id="rId4" Type="http://schemas.openxmlformats.org/officeDocument/2006/relationships/tags" Target="../tags/tag118.xml"/><Relationship Id="rId9" Type="http://schemas.openxmlformats.org/officeDocument/2006/relationships/tags" Target="../tags/tag123.xml"/><Relationship Id="rId14" Type="http://schemas.openxmlformats.org/officeDocument/2006/relationships/tags" Target="../tags/tag128.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6.xml"/><Relationship Id="rId4" Type="http://schemas.openxmlformats.org/officeDocument/2006/relationships/image" Target="../media/image62.png"/></Relationships>
</file>

<file path=ppt/slides/_rels/slide111.xml.rels><?xml version="1.0" encoding="UTF-8" standalone="yes"?>
<Relationships xmlns="http://schemas.openxmlformats.org/package/2006/relationships"><Relationship Id="rId3" Type="http://schemas.openxmlformats.org/officeDocument/2006/relationships/image" Target="../media/image120.png"/><Relationship Id="rId7" Type="http://schemas.openxmlformats.org/officeDocument/2006/relationships/image" Target="../media/image66.pn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112.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6.xml"/></Relationships>
</file>

<file path=ppt/slides/_rels/slide11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6.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6.xml"/></Relationships>
</file>

<file path=ppt/slides/_rels/slide12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6.xml"/></Relationships>
</file>

<file path=ppt/slides/_rels/slide12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tags" Target="../tags/tag13.xml"/><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tags" Target="../tags/tag12.xml"/><Relationship Id="rId17" Type="http://schemas.openxmlformats.org/officeDocument/2006/relationships/image" Target="../media/image11.tmp"/><Relationship Id="rId2" Type="http://schemas.openxmlformats.org/officeDocument/2006/relationships/tags" Target="../tags/tag2.xml"/><Relationship Id="rId16" Type="http://schemas.openxmlformats.org/officeDocument/2006/relationships/slideLayout" Target="../slideLayouts/slideLayout6.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5" Type="http://schemas.openxmlformats.org/officeDocument/2006/relationships/tags" Target="../tags/tag5.xml"/><Relationship Id="rId15" Type="http://schemas.openxmlformats.org/officeDocument/2006/relationships/tags" Target="../tags/tag15.xml"/><Relationship Id="rId10" Type="http://schemas.openxmlformats.org/officeDocument/2006/relationships/tags" Target="../tags/tag10.xml"/><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tags" Target="../tags/tag1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6.xml"/><Relationship Id="rId4" Type="http://schemas.openxmlformats.org/officeDocument/2006/relationships/image" Target="../media/image23.png"/></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ags" Target="../tags/tag16.xml"/></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ags" Target="../tags/tag17.xml"/></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ags" Target="../tags/tag18.xml"/></Relationships>
</file>

<file path=ppt/slides/_rels/slide45.xml.rels><?xml version="1.0" encoding="UTF-8" standalone="yes"?>
<Relationships xmlns="http://schemas.openxmlformats.org/package/2006/relationships"><Relationship Id="rId8" Type="http://schemas.openxmlformats.org/officeDocument/2006/relationships/tags" Target="../tags/tag26.xml"/><Relationship Id="rId3" Type="http://schemas.openxmlformats.org/officeDocument/2006/relationships/tags" Target="../tags/tag21.xml"/><Relationship Id="rId7" Type="http://schemas.openxmlformats.org/officeDocument/2006/relationships/tags" Target="../tags/tag25.xml"/><Relationship Id="rId12" Type="http://schemas.openxmlformats.org/officeDocument/2006/relationships/image" Target="../media/image11.tmp"/><Relationship Id="rId2" Type="http://schemas.openxmlformats.org/officeDocument/2006/relationships/tags" Target="../tags/tag20.xml"/><Relationship Id="rId1" Type="http://schemas.openxmlformats.org/officeDocument/2006/relationships/tags" Target="../tags/tag19.xml"/><Relationship Id="rId6" Type="http://schemas.openxmlformats.org/officeDocument/2006/relationships/tags" Target="../tags/tag24.xml"/><Relationship Id="rId11" Type="http://schemas.openxmlformats.org/officeDocument/2006/relationships/slideLayout" Target="../slideLayouts/slideLayout6.xml"/><Relationship Id="rId5" Type="http://schemas.openxmlformats.org/officeDocument/2006/relationships/tags" Target="../tags/tag23.xml"/><Relationship Id="rId10" Type="http://schemas.openxmlformats.org/officeDocument/2006/relationships/tags" Target="../tags/tag28.xml"/><Relationship Id="rId4" Type="http://schemas.openxmlformats.org/officeDocument/2006/relationships/tags" Target="../tags/tag22.xml"/><Relationship Id="rId9" Type="http://schemas.openxmlformats.org/officeDocument/2006/relationships/tags" Target="../tags/tag27.xml"/></Relationships>
</file>

<file path=ppt/slides/_rels/slide46.xml.rels><?xml version="1.0" encoding="UTF-8" standalone="yes"?>
<Relationships xmlns="http://schemas.openxmlformats.org/package/2006/relationships"><Relationship Id="rId8" Type="http://schemas.openxmlformats.org/officeDocument/2006/relationships/tags" Target="../tags/tag36.xml"/><Relationship Id="rId13" Type="http://schemas.openxmlformats.org/officeDocument/2006/relationships/tags" Target="../tags/tag41.xml"/><Relationship Id="rId3" Type="http://schemas.openxmlformats.org/officeDocument/2006/relationships/tags" Target="../tags/tag31.xml"/><Relationship Id="rId7" Type="http://schemas.openxmlformats.org/officeDocument/2006/relationships/tags" Target="../tags/tag35.xml"/><Relationship Id="rId12" Type="http://schemas.openxmlformats.org/officeDocument/2006/relationships/tags" Target="../tags/tag40.xml"/><Relationship Id="rId2" Type="http://schemas.openxmlformats.org/officeDocument/2006/relationships/tags" Target="../tags/tag30.xml"/><Relationship Id="rId1" Type="http://schemas.openxmlformats.org/officeDocument/2006/relationships/tags" Target="../tags/tag29.xml"/><Relationship Id="rId6" Type="http://schemas.openxmlformats.org/officeDocument/2006/relationships/tags" Target="../tags/tag34.xml"/><Relationship Id="rId11" Type="http://schemas.openxmlformats.org/officeDocument/2006/relationships/tags" Target="../tags/tag39.xml"/><Relationship Id="rId5" Type="http://schemas.openxmlformats.org/officeDocument/2006/relationships/tags" Target="../tags/tag33.xml"/><Relationship Id="rId15" Type="http://schemas.openxmlformats.org/officeDocument/2006/relationships/image" Target="../media/image11.tmp"/><Relationship Id="rId10" Type="http://schemas.openxmlformats.org/officeDocument/2006/relationships/tags" Target="../tags/tag38.xml"/><Relationship Id="rId4" Type="http://schemas.openxmlformats.org/officeDocument/2006/relationships/tags" Target="../tags/tag32.xml"/><Relationship Id="rId9" Type="http://schemas.openxmlformats.org/officeDocument/2006/relationships/tags" Target="../tags/tag37.xml"/><Relationship Id="rId14"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ags" Target="../tags/tag42.xml"/></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ags" Target="../tags/tag43.xml"/></Relationships>
</file>

<file path=ppt/slides/_rels/slide49.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4.emf"/><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6.xml"/><Relationship Id="rId1" Type="http://schemas.openxmlformats.org/officeDocument/2006/relationships/vmlDrawing" Target="../drawings/vmlDrawing1.vml"/><Relationship Id="rId6" Type="http://schemas.openxmlformats.org/officeDocument/2006/relationships/image" Target="../media/image27.emf"/><Relationship Id="rId5" Type="http://schemas.openxmlformats.org/officeDocument/2006/relationships/oleObject" Target="../embeddings/oleObject2.bin"/><Relationship Id="rId4" Type="http://schemas.openxmlformats.org/officeDocument/2006/relationships/image" Target="../media/image26.emf"/></Relationships>
</file>

<file path=ppt/slides/_rels/slide51.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6.xml"/><Relationship Id="rId1" Type="http://schemas.openxmlformats.org/officeDocument/2006/relationships/vmlDrawing" Target="../drawings/vmlDrawing2.vml"/><Relationship Id="rId4" Type="http://schemas.openxmlformats.org/officeDocument/2006/relationships/image" Target="../media/image27.emf"/></Relationships>
</file>

<file path=ppt/slides/_rels/slide52.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6.xml"/><Relationship Id="rId1" Type="http://schemas.openxmlformats.org/officeDocument/2006/relationships/vmlDrawing" Target="../drawings/vmlDrawing3.vml"/><Relationship Id="rId4" Type="http://schemas.openxmlformats.org/officeDocument/2006/relationships/image" Target="../media/image27.emf"/></Relationships>
</file>

<file path=ppt/slides/_rels/slide53.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6.xml"/><Relationship Id="rId1" Type="http://schemas.openxmlformats.org/officeDocument/2006/relationships/vmlDrawing" Target="../drawings/vmlDrawing4.vml"/><Relationship Id="rId4" Type="http://schemas.openxmlformats.org/officeDocument/2006/relationships/image" Target="../media/image27.emf"/></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6.xml"/><Relationship Id="rId1" Type="http://schemas.openxmlformats.org/officeDocument/2006/relationships/vmlDrawing" Target="../drawings/vmlDrawing5.vml"/><Relationship Id="rId4" Type="http://schemas.openxmlformats.org/officeDocument/2006/relationships/image" Target="../media/image28.wmf"/></Relationships>
</file>

<file path=ppt/slides/_rels/slide57.xml.rels><?xml version="1.0" encoding="UTF-8" standalone="yes"?>
<Relationships xmlns="http://schemas.openxmlformats.org/package/2006/relationships"><Relationship Id="rId2" Type="http://schemas.openxmlformats.org/officeDocument/2006/relationships/image" Target="../media/image29.wmf"/><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image" Target="../media/image29.wmf"/><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6.xml"/><Relationship Id="rId1" Type="http://schemas.openxmlformats.org/officeDocument/2006/relationships/vmlDrawing" Target="../drawings/vmlDrawing6.vml"/><Relationship Id="rId6" Type="http://schemas.openxmlformats.org/officeDocument/2006/relationships/image" Target="../media/image27.emf"/><Relationship Id="rId5" Type="http://schemas.openxmlformats.org/officeDocument/2006/relationships/oleObject" Target="../embeddings/oleObject2.bin"/><Relationship Id="rId4" Type="http://schemas.openxmlformats.org/officeDocument/2006/relationships/image" Target="../media/image26.emf"/></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6.xml"/><Relationship Id="rId1" Type="http://schemas.openxmlformats.org/officeDocument/2006/relationships/vmlDrawing" Target="../drawings/vmlDrawing7.vml"/><Relationship Id="rId5" Type="http://schemas.openxmlformats.org/officeDocument/2006/relationships/image" Target="../media/image30.png"/><Relationship Id="rId4" Type="http://schemas.openxmlformats.org/officeDocument/2006/relationships/image" Target="../media/image27.emf"/></Relationships>
</file>

<file path=ppt/slides/_rels/slide61.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6.xml"/><Relationship Id="rId1" Type="http://schemas.openxmlformats.org/officeDocument/2006/relationships/vmlDrawing" Target="../drawings/vmlDrawing8.vml"/><Relationship Id="rId5" Type="http://schemas.openxmlformats.org/officeDocument/2006/relationships/image" Target="../media/image30.png"/><Relationship Id="rId4" Type="http://schemas.openxmlformats.org/officeDocument/2006/relationships/image" Target="../media/image27.emf"/></Relationships>
</file>

<file path=ppt/slides/_rels/slide62.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6.xml"/><Relationship Id="rId1" Type="http://schemas.openxmlformats.org/officeDocument/2006/relationships/vmlDrawing" Target="../drawings/vmlDrawing9.vml"/><Relationship Id="rId5" Type="http://schemas.openxmlformats.org/officeDocument/2006/relationships/image" Target="../media/image30.png"/><Relationship Id="rId4" Type="http://schemas.openxmlformats.org/officeDocument/2006/relationships/image" Target="../media/image27.emf"/></Relationships>
</file>

<file path=ppt/slides/_rels/slide63.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6.xml"/><Relationship Id="rId1" Type="http://schemas.openxmlformats.org/officeDocument/2006/relationships/vmlDrawing" Target="../drawings/vmlDrawing10.vml"/><Relationship Id="rId5" Type="http://schemas.openxmlformats.org/officeDocument/2006/relationships/image" Target="../media/image30.png"/><Relationship Id="rId4" Type="http://schemas.openxmlformats.org/officeDocument/2006/relationships/image" Target="../media/image27.emf"/></Relationships>
</file>

<file path=ppt/slides/_rels/slide64.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6.xml"/><Relationship Id="rId1" Type="http://schemas.openxmlformats.org/officeDocument/2006/relationships/vmlDrawing" Target="../drawings/vmlDrawing11.vml"/><Relationship Id="rId5" Type="http://schemas.openxmlformats.org/officeDocument/2006/relationships/image" Target="../media/image30.png"/><Relationship Id="rId4" Type="http://schemas.openxmlformats.org/officeDocument/2006/relationships/image" Target="../media/image27.emf"/></Relationships>
</file>

<file path=ppt/slides/_rels/slide65.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6.xml"/><Relationship Id="rId1" Type="http://schemas.openxmlformats.org/officeDocument/2006/relationships/vmlDrawing" Target="../drawings/vmlDrawing12.vml"/><Relationship Id="rId5" Type="http://schemas.openxmlformats.org/officeDocument/2006/relationships/image" Target="../media/image30.png"/><Relationship Id="rId4" Type="http://schemas.openxmlformats.org/officeDocument/2006/relationships/image" Target="../media/image27.emf"/></Relationships>
</file>

<file path=ppt/slides/_rels/slide66.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6.xml"/><Relationship Id="rId1" Type="http://schemas.openxmlformats.org/officeDocument/2006/relationships/vmlDrawing" Target="../drawings/vmlDrawing13.vml"/><Relationship Id="rId5" Type="http://schemas.openxmlformats.org/officeDocument/2006/relationships/image" Target="../media/image30.png"/><Relationship Id="rId4" Type="http://schemas.openxmlformats.org/officeDocument/2006/relationships/image" Target="../media/image27.emf"/></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8" Type="http://schemas.openxmlformats.org/officeDocument/2006/relationships/tags" Target="../tags/tag51.xml"/><Relationship Id="rId13" Type="http://schemas.openxmlformats.org/officeDocument/2006/relationships/tags" Target="../tags/tag56.xml"/><Relationship Id="rId18" Type="http://schemas.openxmlformats.org/officeDocument/2006/relationships/slideLayout" Target="../slideLayouts/slideLayout6.xml"/><Relationship Id="rId3" Type="http://schemas.openxmlformats.org/officeDocument/2006/relationships/tags" Target="../tags/tag46.xml"/><Relationship Id="rId7" Type="http://schemas.openxmlformats.org/officeDocument/2006/relationships/tags" Target="../tags/tag50.xml"/><Relationship Id="rId12" Type="http://schemas.openxmlformats.org/officeDocument/2006/relationships/tags" Target="../tags/tag55.xml"/><Relationship Id="rId17" Type="http://schemas.openxmlformats.org/officeDocument/2006/relationships/tags" Target="../tags/tag60.xml"/><Relationship Id="rId2" Type="http://schemas.openxmlformats.org/officeDocument/2006/relationships/tags" Target="../tags/tag45.xml"/><Relationship Id="rId16" Type="http://schemas.openxmlformats.org/officeDocument/2006/relationships/tags" Target="../tags/tag59.xml"/><Relationship Id="rId1" Type="http://schemas.openxmlformats.org/officeDocument/2006/relationships/tags" Target="../tags/tag44.xml"/><Relationship Id="rId6" Type="http://schemas.openxmlformats.org/officeDocument/2006/relationships/tags" Target="../tags/tag49.xml"/><Relationship Id="rId11" Type="http://schemas.openxmlformats.org/officeDocument/2006/relationships/tags" Target="../tags/tag54.xml"/><Relationship Id="rId5" Type="http://schemas.openxmlformats.org/officeDocument/2006/relationships/tags" Target="../tags/tag48.xml"/><Relationship Id="rId15" Type="http://schemas.openxmlformats.org/officeDocument/2006/relationships/tags" Target="../tags/tag58.xml"/><Relationship Id="rId10" Type="http://schemas.openxmlformats.org/officeDocument/2006/relationships/tags" Target="../tags/tag53.xml"/><Relationship Id="rId19" Type="http://schemas.openxmlformats.org/officeDocument/2006/relationships/image" Target="../media/image11.tmp"/><Relationship Id="rId4" Type="http://schemas.openxmlformats.org/officeDocument/2006/relationships/tags" Target="../tags/tag47.xml"/><Relationship Id="rId9" Type="http://schemas.openxmlformats.org/officeDocument/2006/relationships/tags" Target="../tags/tag52.xml"/><Relationship Id="rId14" Type="http://schemas.openxmlformats.org/officeDocument/2006/relationships/tags" Target="../tags/tag57.xml"/></Relationships>
</file>

<file path=ppt/slides/_rels/slide72.xml.rels><?xml version="1.0" encoding="UTF-8" standalone="yes"?>
<Relationships xmlns="http://schemas.openxmlformats.org/package/2006/relationships"><Relationship Id="rId8" Type="http://schemas.openxmlformats.org/officeDocument/2006/relationships/tags" Target="../tags/tag68.xml"/><Relationship Id="rId13" Type="http://schemas.openxmlformats.org/officeDocument/2006/relationships/tags" Target="../tags/tag73.xml"/><Relationship Id="rId18" Type="http://schemas.openxmlformats.org/officeDocument/2006/relationships/slideLayout" Target="../slideLayouts/slideLayout6.xml"/><Relationship Id="rId3" Type="http://schemas.openxmlformats.org/officeDocument/2006/relationships/tags" Target="../tags/tag63.xml"/><Relationship Id="rId7" Type="http://schemas.openxmlformats.org/officeDocument/2006/relationships/tags" Target="../tags/tag67.xml"/><Relationship Id="rId12" Type="http://schemas.openxmlformats.org/officeDocument/2006/relationships/tags" Target="../tags/tag72.xml"/><Relationship Id="rId17" Type="http://schemas.openxmlformats.org/officeDocument/2006/relationships/tags" Target="../tags/tag77.xml"/><Relationship Id="rId2" Type="http://schemas.openxmlformats.org/officeDocument/2006/relationships/tags" Target="../tags/tag62.xml"/><Relationship Id="rId16" Type="http://schemas.openxmlformats.org/officeDocument/2006/relationships/tags" Target="../tags/tag76.xml"/><Relationship Id="rId1" Type="http://schemas.openxmlformats.org/officeDocument/2006/relationships/tags" Target="../tags/tag61.xml"/><Relationship Id="rId6" Type="http://schemas.openxmlformats.org/officeDocument/2006/relationships/tags" Target="../tags/tag66.xml"/><Relationship Id="rId11" Type="http://schemas.openxmlformats.org/officeDocument/2006/relationships/tags" Target="../tags/tag71.xml"/><Relationship Id="rId5" Type="http://schemas.openxmlformats.org/officeDocument/2006/relationships/tags" Target="../tags/tag65.xml"/><Relationship Id="rId15" Type="http://schemas.openxmlformats.org/officeDocument/2006/relationships/tags" Target="../tags/tag75.xml"/><Relationship Id="rId10" Type="http://schemas.openxmlformats.org/officeDocument/2006/relationships/tags" Target="../tags/tag70.xml"/><Relationship Id="rId19" Type="http://schemas.openxmlformats.org/officeDocument/2006/relationships/image" Target="../media/image11.tmp"/><Relationship Id="rId4" Type="http://schemas.openxmlformats.org/officeDocument/2006/relationships/tags" Target="../tags/tag64.xml"/><Relationship Id="rId9" Type="http://schemas.openxmlformats.org/officeDocument/2006/relationships/tags" Target="../tags/tag69.xml"/><Relationship Id="rId14" Type="http://schemas.openxmlformats.org/officeDocument/2006/relationships/tags" Target="../tags/tag74.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6.xml"/><Relationship Id="rId1" Type="http://schemas.openxmlformats.org/officeDocument/2006/relationships/vmlDrawing" Target="../drawings/vmlDrawing14.vml"/><Relationship Id="rId5" Type="http://schemas.openxmlformats.org/officeDocument/2006/relationships/image" Target="../media/image35.png"/><Relationship Id="rId4" Type="http://schemas.openxmlformats.org/officeDocument/2006/relationships/image" Target="../media/image34.wmf"/></Relationships>
</file>

<file path=ppt/slides/_rels/slide81.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6.xml"/><Relationship Id="rId1" Type="http://schemas.openxmlformats.org/officeDocument/2006/relationships/vmlDrawing" Target="../drawings/vmlDrawing15.vml"/><Relationship Id="rId4" Type="http://schemas.openxmlformats.org/officeDocument/2006/relationships/image" Target="../media/image36.wmf"/></Relationships>
</file>

<file path=ppt/slides/_rels/slide8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8" Type="http://schemas.openxmlformats.org/officeDocument/2006/relationships/tags" Target="../tags/tag85.xml"/><Relationship Id="rId13" Type="http://schemas.openxmlformats.org/officeDocument/2006/relationships/image" Target="../media/image38.png"/><Relationship Id="rId3" Type="http://schemas.openxmlformats.org/officeDocument/2006/relationships/tags" Target="../tags/tag80.xml"/><Relationship Id="rId7" Type="http://schemas.openxmlformats.org/officeDocument/2006/relationships/tags" Target="../tags/tag84.xml"/><Relationship Id="rId12" Type="http://schemas.openxmlformats.org/officeDocument/2006/relationships/slideLayout" Target="../slideLayouts/slideLayout6.xml"/><Relationship Id="rId2" Type="http://schemas.openxmlformats.org/officeDocument/2006/relationships/tags" Target="../tags/tag79.xml"/><Relationship Id="rId1" Type="http://schemas.openxmlformats.org/officeDocument/2006/relationships/tags" Target="../tags/tag78.xml"/><Relationship Id="rId6" Type="http://schemas.openxmlformats.org/officeDocument/2006/relationships/tags" Target="../tags/tag83.xml"/><Relationship Id="rId11" Type="http://schemas.openxmlformats.org/officeDocument/2006/relationships/tags" Target="../tags/tag88.xml"/><Relationship Id="rId5" Type="http://schemas.openxmlformats.org/officeDocument/2006/relationships/tags" Target="../tags/tag82.xml"/><Relationship Id="rId10" Type="http://schemas.openxmlformats.org/officeDocument/2006/relationships/tags" Target="../tags/tag87.xml"/><Relationship Id="rId4" Type="http://schemas.openxmlformats.org/officeDocument/2006/relationships/tags" Target="../tags/tag81.xml"/><Relationship Id="rId9" Type="http://schemas.openxmlformats.org/officeDocument/2006/relationships/tags" Target="../tags/tag86.xml"/><Relationship Id="rId14" Type="http://schemas.openxmlformats.org/officeDocument/2006/relationships/image" Target="../media/image11.tmp"/></Relationships>
</file>

<file path=ppt/slides/_rels/slide8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8" Type="http://schemas.openxmlformats.org/officeDocument/2006/relationships/tags" Target="../tags/tag96.xml"/><Relationship Id="rId13" Type="http://schemas.openxmlformats.org/officeDocument/2006/relationships/image" Target="../media/image38.png"/><Relationship Id="rId3" Type="http://schemas.openxmlformats.org/officeDocument/2006/relationships/tags" Target="../tags/tag91.xml"/><Relationship Id="rId7" Type="http://schemas.openxmlformats.org/officeDocument/2006/relationships/tags" Target="../tags/tag95.xml"/><Relationship Id="rId12" Type="http://schemas.openxmlformats.org/officeDocument/2006/relationships/slideLayout" Target="../slideLayouts/slideLayout6.xml"/><Relationship Id="rId2" Type="http://schemas.openxmlformats.org/officeDocument/2006/relationships/tags" Target="../tags/tag90.xml"/><Relationship Id="rId1" Type="http://schemas.openxmlformats.org/officeDocument/2006/relationships/tags" Target="../tags/tag89.xml"/><Relationship Id="rId6" Type="http://schemas.openxmlformats.org/officeDocument/2006/relationships/tags" Target="../tags/tag94.xml"/><Relationship Id="rId11" Type="http://schemas.openxmlformats.org/officeDocument/2006/relationships/tags" Target="../tags/tag99.xml"/><Relationship Id="rId5" Type="http://schemas.openxmlformats.org/officeDocument/2006/relationships/tags" Target="../tags/tag93.xml"/><Relationship Id="rId15" Type="http://schemas.openxmlformats.org/officeDocument/2006/relationships/image" Target="../media/image11.tmp"/><Relationship Id="rId10" Type="http://schemas.openxmlformats.org/officeDocument/2006/relationships/tags" Target="../tags/tag98.xml"/><Relationship Id="rId4" Type="http://schemas.openxmlformats.org/officeDocument/2006/relationships/tags" Target="../tags/tag92.xml"/><Relationship Id="rId9" Type="http://schemas.openxmlformats.org/officeDocument/2006/relationships/tags" Target="../tags/tag97.xml"/><Relationship Id="rId14" Type="http://schemas.openxmlformats.org/officeDocument/2006/relationships/image" Target="../media/image39.png"/></Relationships>
</file>

<file path=ppt/slides/_rels/slide8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40.png"/><Relationship Id="rId1" Type="http://schemas.openxmlformats.org/officeDocument/2006/relationships/slideLayout" Target="../slideLayouts/slideLayout6.xml"/><Relationship Id="rId4" Type="http://schemas.openxmlformats.org/officeDocument/2006/relationships/image" Target="../media/image3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6.xml"/><Relationship Id="rId1" Type="http://schemas.openxmlformats.org/officeDocument/2006/relationships/vmlDrawing" Target="../drawings/vmlDrawing16.vml"/><Relationship Id="rId4" Type="http://schemas.openxmlformats.org/officeDocument/2006/relationships/image" Target="../media/image41.emf"/></Relationships>
</file>

<file path=ppt/slides/_rels/slide92.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6.xml"/><Relationship Id="rId1" Type="http://schemas.openxmlformats.org/officeDocument/2006/relationships/vmlDrawing" Target="../drawings/vmlDrawing17.vml"/><Relationship Id="rId4" Type="http://schemas.openxmlformats.org/officeDocument/2006/relationships/image" Target="../media/image41.emf"/></Relationships>
</file>

<file path=ppt/slides/_rels/slide93.xml.rels><?xml version="1.0" encoding="UTF-8" standalone="yes"?>
<Relationships xmlns="http://schemas.openxmlformats.org/package/2006/relationships"><Relationship Id="rId8" Type="http://schemas.openxmlformats.org/officeDocument/2006/relationships/tags" Target="../tags/tag107.xml"/><Relationship Id="rId13" Type="http://schemas.openxmlformats.org/officeDocument/2006/relationships/tags" Target="../tags/tag112.xml"/><Relationship Id="rId3" Type="http://schemas.openxmlformats.org/officeDocument/2006/relationships/tags" Target="../tags/tag102.xml"/><Relationship Id="rId7" Type="http://schemas.openxmlformats.org/officeDocument/2006/relationships/tags" Target="../tags/tag106.xml"/><Relationship Id="rId12" Type="http://schemas.openxmlformats.org/officeDocument/2006/relationships/tags" Target="../tags/tag111.xml"/><Relationship Id="rId17" Type="http://schemas.openxmlformats.org/officeDocument/2006/relationships/image" Target="../media/image11.tmp"/><Relationship Id="rId2" Type="http://schemas.openxmlformats.org/officeDocument/2006/relationships/tags" Target="../tags/tag101.xml"/><Relationship Id="rId16" Type="http://schemas.openxmlformats.org/officeDocument/2006/relationships/slideLayout" Target="../slideLayouts/slideLayout6.xml"/><Relationship Id="rId1" Type="http://schemas.openxmlformats.org/officeDocument/2006/relationships/tags" Target="../tags/tag100.xml"/><Relationship Id="rId6" Type="http://schemas.openxmlformats.org/officeDocument/2006/relationships/tags" Target="../tags/tag105.xml"/><Relationship Id="rId11" Type="http://schemas.openxmlformats.org/officeDocument/2006/relationships/tags" Target="../tags/tag110.xml"/><Relationship Id="rId5" Type="http://schemas.openxmlformats.org/officeDocument/2006/relationships/tags" Target="../tags/tag104.xml"/><Relationship Id="rId15" Type="http://schemas.openxmlformats.org/officeDocument/2006/relationships/tags" Target="../tags/tag114.xml"/><Relationship Id="rId10" Type="http://schemas.openxmlformats.org/officeDocument/2006/relationships/tags" Target="../tags/tag109.xml"/><Relationship Id="rId4" Type="http://schemas.openxmlformats.org/officeDocument/2006/relationships/tags" Target="../tags/tag103.xml"/><Relationship Id="rId9" Type="http://schemas.openxmlformats.org/officeDocument/2006/relationships/tags" Target="../tags/tag108.xml"/><Relationship Id="rId14" Type="http://schemas.openxmlformats.org/officeDocument/2006/relationships/tags" Target="../tags/tag113.xml"/></Relationships>
</file>

<file path=ppt/slides/_rels/slide9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image" Target="../media/image46.png"/><Relationship Id="rId1" Type="http://schemas.openxmlformats.org/officeDocument/2006/relationships/slideLayout" Target="../slideLayouts/slideLayout6.xml"/><Relationship Id="rId4" Type="http://schemas.openxmlformats.org/officeDocument/2006/relationships/image" Target="../media/image46.emf"/></Relationships>
</file>

<file path=ppt/slides/_rels/slide97.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image" Target="../media/image49.png"/><Relationship Id="rId1" Type="http://schemas.openxmlformats.org/officeDocument/2006/relationships/slideLayout" Target="../slideLayouts/slideLayout6.xml"/><Relationship Id="rId4" Type="http://schemas.openxmlformats.org/officeDocument/2006/relationships/image" Target="../media/image46.emf"/></Relationships>
</file>

<file path=ppt/slides/_rels/slide9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94527212"/>
      </p:ext>
    </p:extLst>
  </p:cSld>
  <p:clrMapOvr>
    <a:masterClrMapping/>
  </p:clrMapOvr>
  <p:transition spd="med">
    <p:split orient="vert"/>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252000" y="756000"/>
            <a:ext cx="8640000" cy="5546968"/>
          </a:xfrm>
          <a:prstGeom prst="rect">
            <a:avLst/>
          </a:prstGeom>
          <a:noFill/>
        </p:spPr>
        <p:txBody>
          <a:bodyPr wrap="square">
            <a:spAutoFit/>
          </a:bodyPr>
          <a:lstStyle/>
          <a:p>
            <a:pPr marL="360000" indent="-360000" algn="just" fontAlgn="base">
              <a:lnSpc>
                <a:spcPct val="150000"/>
              </a:lnSpc>
              <a:spcBef>
                <a:spcPts val="600"/>
              </a:spcBef>
              <a:spcAft>
                <a:spcPct val="0"/>
              </a:spcAft>
              <a:buClr>
                <a:srgbClr val="FF6600"/>
              </a:buClr>
              <a:buSzPct val="80000"/>
              <a:buFont typeface="Wingdings" panose="05000000000000000000" pitchFamily="2" charset="2"/>
              <a:buChar char="l"/>
            </a:pPr>
            <a:r>
              <a:rPr lang="zh-CN" altLang="en-US" sz="2400" b="1" dirty="0">
                <a:solidFill>
                  <a:srgbClr val="FF6700"/>
                </a:solidFill>
                <a:latin typeface="Times New Roman" panose="02020603050405020304" pitchFamily="18" charset="0"/>
                <a:ea typeface="微软雅黑" panose="020B0503020204020204" pitchFamily="34" charset="-122"/>
                <a:cs typeface="+mn-ea"/>
                <a:sym typeface="Times New Roman" panose="02020603050405020304" pitchFamily="18" charset="0"/>
              </a:rPr>
              <a:t>处理噪声数据</a:t>
            </a:r>
            <a:r>
              <a:rPr lang="zh-CN" altLang="en-US" sz="2400" b="1">
                <a:solidFill>
                  <a:srgbClr val="FF6700"/>
                </a:solidFill>
                <a:latin typeface="Times New Roman" panose="02020603050405020304" pitchFamily="18" charset="0"/>
                <a:ea typeface="微软雅黑" panose="020B0503020204020204" pitchFamily="34" charset="-122"/>
                <a:cs typeface="+mn-ea"/>
                <a:sym typeface="Times New Roman" panose="02020603050405020304" pitchFamily="18" charset="0"/>
              </a:rPr>
              <a:t>的能力</a:t>
            </a:r>
            <a:endParaRPr lang="en-US" altLang="zh-CN" sz="2400" b="1" dirty="0">
              <a:solidFill>
                <a:srgbClr val="FF6700"/>
              </a:solidFill>
              <a:latin typeface="Times New Roman" panose="02020603050405020304" pitchFamily="18" charset="0"/>
              <a:ea typeface="微软雅黑" panose="020B0503020204020204" pitchFamily="34" charset="-122"/>
              <a:cs typeface="+mn-ea"/>
              <a:sym typeface="Times New Roman" panose="02020603050405020304" pitchFamily="18" charset="0"/>
            </a:endParaRPr>
          </a:p>
          <a:p>
            <a:pPr marL="817200" lvl="1" indent="-360000" algn="just" fontAlgn="base">
              <a:lnSpc>
                <a:spcPct val="150000"/>
              </a:lnSpc>
              <a:spcBef>
                <a:spcPts val="600"/>
              </a:spcBef>
              <a:spcAft>
                <a:spcPct val="0"/>
              </a:spcAft>
              <a:buClr>
                <a:srgbClr val="FF6600"/>
              </a:buClr>
              <a:buSzPct val="80000"/>
              <a:buFont typeface="Wingdings" panose="05000000000000000000" pitchFamily="2" charset="2"/>
              <a:buChar char="l"/>
            </a:pPr>
            <a:r>
              <a:rPr lang="zh-CN" altLang="en-US" sz="2000" dirty="0">
                <a:latin typeface="Times New Roman" panose="02020603050405020304" pitchFamily="18" charset="0"/>
                <a:ea typeface="微软雅黑" panose="020B0503020204020204" pitchFamily="34" charset="-122"/>
                <a:cs typeface="+mn-ea"/>
                <a:sym typeface="Times New Roman" panose="02020603050405020304" pitchFamily="18" charset="0"/>
              </a:rPr>
              <a:t>很多数据库都包含了孤立点，缺失或错误的数据</a:t>
            </a:r>
          </a:p>
          <a:p>
            <a:pPr marL="817200" lvl="1" indent="-360000" algn="just" fontAlgn="base">
              <a:lnSpc>
                <a:spcPct val="150000"/>
              </a:lnSpc>
              <a:spcBef>
                <a:spcPts val="600"/>
              </a:spcBef>
              <a:spcAft>
                <a:spcPct val="0"/>
              </a:spcAft>
              <a:buClr>
                <a:srgbClr val="FF6600"/>
              </a:buClr>
              <a:buSzPct val="80000"/>
              <a:buFont typeface="Wingdings" panose="05000000000000000000" pitchFamily="2" charset="2"/>
              <a:buChar char="l"/>
            </a:pPr>
            <a:r>
              <a:rPr lang="zh-CN" altLang="en-US" sz="2000" dirty="0">
                <a:latin typeface="Times New Roman" panose="02020603050405020304" pitchFamily="18" charset="0"/>
                <a:ea typeface="微软雅黑" panose="020B0503020204020204" pitchFamily="34" charset="-122"/>
                <a:cs typeface="+mn-ea"/>
                <a:sym typeface="Times New Roman" panose="02020603050405020304" pitchFamily="18" charset="0"/>
              </a:rPr>
              <a:t>而一些聚类算法对于这样的数据敏感，可能导致低质量的</a:t>
            </a:r>
            <a:r>
              <a:rPr lang="zh-CN" altLang="en-US" sz="2000">
                <a:latin typeface="Times New Roman" panose="02020603050405020304" pitchFamily="18" charset="0"/>
                <a:ea typeface="微软雅黑" panose="020B0503020204020204" pitchFamily="34" charset="-122"/>
                <a:cs typeface="+mn-ea"/>
                <a:sym typeface="Times New Roman" panose="02020603050405020304" pitchFamily="18" charset="0"/>
              </a:rPr>
              <a:t>聚类结果</a:t>
            </a:r>
            <a:endParaRPr lang="en-US" altLang="zh-CN" sz="2000" dirty="0">
              <a:latin typeface="Times New Roman" panose="02020603050405020304" pitchFamily="18" charset="0"/>
              <a:ea typeface="微软雅黑" panose="020B0503020204020204" pitchFamily="34" charset="-122"/>
              <a:cs typeface="+mn-ea"/>
              <a:sym typeface="Times New Roman" panose="02020603050405020304" pitchFamily="18" charset="0"/>
            </a:endParaRPr>
          </a:p>
          <a:p>
            <a:pPr marL="360000" indent="-360000" algn="just" fontAlgn="base">
              <a:lnSpc>
                <a:spcPct val="150000"/>
              </a:lnSpc>
              <a:spcBef>
                <a:spcPts val="600"/>
              </a:spcBef>
              <a:spcAft>
                <a:spcPct val="0"/>
              </a:spcAft>
              <a:buClr>
                <a:srgbClr val="FF6600"/>
              </a:buClr>
              <a:buSzPct val="80000"/>
              <a:buFont typeface="Wingdings" panose="05000000000000000000" pitchFamily="2" charset="2"/>
              <a:buChar char="l"/>
            </a:pPr>
            <a:r>
              <a:rPr lang="zh-CN" altLang="en-US" sz="2400" b="1" dirty="0">
                <a:solidFill>
                  <a:srgbClr val="FF6700"/>
                </a:solidFill>
                <a:latin typeface="Times New Roman" panose="02020603050405020304" pitchFamily="18" charset="0"/>
                <a:ea typeface="微软雅黑" panose="020B0503020204020204" pitchFamily="34" charset="-122"/>
                <a:cs typeface="+mn-ea"/>
                <a:sym typeface="Times New Roman" panose="02020603050405020304" pitchFamily="18" charset="0"/>
              </a:rPr>
              <a:t>对输入数据的顺序不敏感和增量聚类</a:t>
            </a:r>
          </a:p>
          <a:p>
            <a:pPr marL="817200" lvl="1" indent="-360000" algn="just" fontAlgn="base">
              <a:lnSpc>
                <a:spcPct val="150000"/>
              </a:lnSpc>
              <a:spcBef>
                <a:spcPts val="600"/>
              </a:spcBef>
              <a:spcAft>
                <a:spcPct val="0"/>
              </a:spcAft>
              <a:buClr>
                <a:srgbClr val="FF6600"/>
              </a:buClr>
              <a:buSzPct val="80000"/>
              <a:buFont typeface="Wingdings" panose="05000000000000000000" pitchFamily="2" charset="2"/>
              <a:buChar char="l"/>
            </a:pPr>
            <a:r>
              <a:rPr lang="zh-CN" altLang="en-US" sz="2000" dirty="0">
                <a:latin typeface="Times New Roman" panose="02020603050405020304" pitchFamily="18" charset="0"/>
                <a:ea typeface="微软雅黑" panose="020B0503020204020204" pitchFamily="34" charset="-122"/>
                <a:cs typeface="+mn-ea"/>
                <a:sym typeface="Times New Roman" panose="02020603050405020304" pitchFamily="18" charset="0"/>
              </a:rPr>
              <a:t>同一个数据集合，以不同的次序提交给同一个算法，应该产生相似的结果</a:t>
            </a:r>
          </a:p>
          <a:p>
            <a:pPr marL="817200" lvl="1" indent="-360000" algn="just" fontAlgn="base">
              <a:lnSpc>
                <a:spcPct val="150000"/>
              </a:lnSpc>
              <a:spcBef>
                <a:spcPts val="600"/>
              </a:spcBef>
              <a:spcAft>
                <a:spcPct val="0"/>
              </a:spcAft>
              <a:buClr>
                <a:srgbClr val="FF6600"/>
              </a:buClr>
              <a:buSzPct val="80000"/>
              <a:buFont typeface="Wingdings" panose="05000000000000000000" pitchFamily="2" charset="2"/>
              <a:buChar char="l"/>
            </a:pPr>
            <a:r>
              <a:rPr lang="zh-CN" altLang="en-US" sz="2000" dirty="0">
                <a:latin typeface="Times New Roman" panose="02020603050405020304" pitchFamily="18" charset="0"/>
                <a:ea typeface="微软雅黑" panose="020B0503020204020204" pitchFamily="34" charset="-122"/>
                <a:cs typeface="+mn-ea"/>
                <a:sym typeface="Times New Roman" panose="02020603050405020304" pitchFamily="18" charset="0"/>
              </a:rPr>
              <a:t>能将新加入的数据合并到已有聚类中</a:t>
            </a:r>
          </a:p>
          <a:p>
            <a:pPr marL="360000" indent="-360000" algn="just" fontAlgn="base">
              <a:lnSpc>
                <a:spcPct val="150000"/>
              </a:lnSpc>
              <a:spcBef>
                <a:spcPts val="600"/>
              </a:spcBef>
              <a:spcAft>
                <a:spcPct val="0"/>
              </a:spcAft>
              <a:buClr>
                <a:srgbClr val="FF6600"/>
              </a:buClr>
              <a:buSzPct val="80000"/>
              <a:buFont typeface="Wingdings" panose="05000000000000000000" pitchFamily="2" charset="2"/>
              <a:buChar char="l"/>
            </a:pPr>
            <a:r>
              <a:rPr lang="zh-CN" altLang="en-US" sz="2400" b="1" dirty="0">
                <a:solidFill>
                  <a:srgbClr val="FF6700"/>
                </a:solidFill>
                <a:latin typeface="Times New Roman" panose="02020603050405020304" pitchFamily="18" charset="0"/>
                <a:ea typeface="微软雅黑" panose="020B0503020204020204" pitchFamily="34" charset="-122"/>
                <a:cs typeface="+mn-ea"/>
                <a:sym typeface="Times New Roman" panose="02020603050405020304" pitchFamily="18" charset="0"/>
              </a:rPr>
              <a:t>高维度</a:t>
            </a:r>
          </a:p>
          <a:p>
            <a:pPr marL="817200" lvl="1" indent="-360000" algn="just" fontAlgn="base">
              <a:lnSpc>
                <a:spcPct val="150000"/>
              </a:lnSpc>
              <a:spcBef>
                <a:spcPts val="600"/>
              </a:spcBef>
              <a:spcAft>
                <a:spcPct val="0"/>
              </a:spcAft>
              <a:buClr>
                <a:srgbClr val="FF6600"/>
              </a:buClr>
              <a:buSzPct val="80000"/>
              <a:buFont typeface="Wingdings" panose="05000000000000000000" pitchFamily="2" charset="2"/>
              <a:buChar char="l"/>
            </a:pPr>
            <a:r>
              <a:rPr lang="zh-CN" altLang="en-US" sz="2000" dirty="0">
                <a:latin typeface="Times New Roman" panose="02020603050405020304" pitchFamily="18" charset="0"/>
                <a:ea typeface="微软雅黑" panose="020B0503020204020204" pitchFamily="34" charset="-122"/>
                <a:cs typeface="+mn-ea"/>
                <a:sym typeface="Times New Roman" panose="02020603050405020304" pitchFamily="18" charset="0"/>
              </a:rPr>
              <a:t>许多聚类算法擅长处理低维数据，可能只涉及两到三维</a:t>
            </a:r>
          </a:p>
          <a:p>
            <a:pPr marL="817200" lvl="1" indent="-360000" algn="just" fontAlgn="base">
              <a:lnSpc>
                <a:spcPct val="150000"/>
              </a:lnSpc>
              <a:spcBef>
                <a:spcPts val="600"/>
              </a:spcBef>
              <a:spcAft>
                <a:spcPct val="0"/>
              </a:spcAft>
              <a:buClr>
                <a:srgbClr val="FF6600"/>
              </a:buClr>
              <a:buSzPct val="80000"/>
              <a:buFont typeface="Wingdings" panose="05000000000000000000" pitchFamily="2" charset="2"/>
              <a:buChar char="l"/>
            </a:pPr>
            <a:r>
              <a:rPr lang="zh-CN" altLang="en-US" sz="2000" dirty="0">
                <a:latin typeface="Times New Roman" panose="02020603050405020304" pitchFamily="18" charset="0"/>
                <a:ea typeface="微软雅黑" panose="020B0503020204020204" pitchFamily="34" charset="-122"/>
                <a:cs typeface="+mn-ea"/>
                <a:sym typeface="Times New Roman" panose="02020603050405020304" pitchFamily="18" charset="0"/>
              </a:rPr>
              <a:t>而数据库或者数据仓库可能包含若干维</a:t>
            </a:r>
            <a:r>
              <a:rPr lang="zh-CN" altLang="en-US" sz="2000">
                <a:latin typeface="Times New Roman" panose="02020603050405020304" pitchFamily="18" charset="0"/>
                <a:ea typeface="微软雅黑" panose="020B0503020204020204" pitchFamily="34" charset="-122"/>
                <a:cs typeface="+mn-ea"/>
                <a:sym typeface="Times New Roman" panose="02020603050405020304" pitchFamily="18" charset="0"/>
              </a:rPr>
              <a:t>或属性</a:t>
            </a:r>
            <a:endParaRPr lang="zh-CN" altLang="en-US" sz="2000" dirty="0">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4" name="灯片编号占位符 3">
            <a:extLst>
              <a:ext uri="{FF2B5EF4-FFF2-40B4-BE49-F238E27FC236}">
                <a16:creationId xmlns:a16="http://schemas.microsoft.com/office/drawing/2014/main" id="{591D759D-F2EB-41C5-B0CC-7F63D0BA744E}"/>
              </a:ext>
            </a:extLst>
          </p:cNvPr>
          <p:cNvSpPr>
            <a:spLocks noGrp="1"/>
          </p:cNvSpPr>
          <p:nvPr>
            <p:ph type="sldNum" sz="quarter" idx="4294967295"/>
          </p:nvPr>
        </p:nvSpPr>
        <p:spPr>
          <a:xfrm>
            <a:off x="8578850" y="6411913"/>
            <a:ext cx="565150" cy="365125"/>
          </a:xfrm>
          <a:prstGeom prst="rect">
            <a:avLst/>
          </a:prstGeom>
        </p:spPr>
        <p:txBody>
          <a:bodyPr/>
          <a:lstStyle/>
          <a:p>
            <a:fld id="{D9A2D461-AF4D-47C7-9839-6831AAAE9194}" type="slidenum">
              <a:rPr lang="zh-CN" altLang="en-US" smtClean="0">
                <a:latin typeface="Times New Roman" panose="02020603050405020304" pitchFamily="18" charset="0"/>
                <a:ea typeface="微软雅黑" panose="020B0503020204020204" pitchFamily="34" charset="-122"/>
                <a:sym typeface="Times New Roman" panose="02020603050405020304" pitchFamily="18" charset="0"/>
              </a:rPr>
              <a:t>10</a:t>
            </a:fld>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5" name="标题 1">
            <a:extLst>
              <a:ext uri="{FF2B5EF4-FFF2-40B4-BE49-F238E27FC236}">
                <a16:creationId xmlns:a16="http://schemas.microsoft.com/office/drawing/2014/main" id="{01206C29-2FE8-4FDB-8780-1AE5F0EF6532}"/>
              </a:ext>
            </a:extLst>
          </p:cNvPr>
          <p:cNvSpPr txBox="1">
            <a:spLocks/>
          </p:cNvSpPr>
          <p:nvPr/>
        </p:nvSpPr>
        <p:spPr>
          <a:xfrm>
            <a:off x="756000" y="108000"/>
            <a:ext cx="6781800" cy="492443"/>
          </a:xfrm>
          <a:prstGeom prst="rect">
            <a:avLst/>
          </a:prstGeom>
        </p:spPr>
        <p:txBody>
          <a:bodyPr wrap="square">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lnSpc>
                <a:spcPct val="100000"/>
              </a:lnSpc>
              <a:spcAft>
                <a:spcPct val="0"/>
              </a:spcAft>
            </a:pPr>
            <a:r>
              <a:rPr lang="zh-CN" altLang="en-US"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数据挖掘对聚类的要求</a:t>
            </a:r>
            <a:endParaRPr lang="zh-CN" altLang="en-US" sz="2600" b="1" spc="50" dirty="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Tree>
    <p:extLst>
      <p:ext uri="{BB962C8B-B14F-4D97-AF65-F5344CB8AC3E}">
        <p14:creationId xmlns:p14="http://schemas.microsoft.com/office/powerpoint/2010/main" val="1202148550"/>
      </p:ext>
    </p:extLst>
  </p:cSld>
  <p:clrMapOvr>
    <a:masterClrMapping/>
  </p:clrMapOvr>
  <p:transition spd="med">
    <p:split orient="vert"/>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灯片编号占位符 3"/>
          <p:cNvSpPr>
            <a:spLocks noGrp="1"/>
          </p:cNvSpPr>
          <p:nvPr>
            <p:ph type="sldNum" sz="quarter" idx="4294967295"/>
          </p:nvPr>
        </p:nvSpPr>
        <p:spPr>
          <a:xfrm>
            <a:off x="0" y="6356350"/>
            <a:ext cx="2895600" cy="365125"/>
          </a:xfrm>
          <a:prstGeom prst="rect">
            <a:avLst/>
          </a:prstGeom>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defRPr sz="3200">
                <a:solidFill>
                  <a:schemeClr val="tx1"/>
                </a:solidFill>
                <a:latin typeface="Arial" charset="0"/>
                <a:ea typeface="楷体_GB2312" pitchFamily="49" charset="-122"/>
              </a:defRPr>
            </a:lvl1pPr>
            <a:lvl2pPr>
              <a:defRPr sz="2800">
                <a:solidFill>
                  <a:schemeClr val="tx1"/>
                </a:solidFill>
                <a:latin typeface="Arial" charset="0"/>
                <a:ea typeface="楷体_GB2312" pitchFamily="49" charset="-122"/>
              </a:defRPr>
            </a:lvl2pPr>
            <a:lvl3pPr>
              <a:defRPr sz="2400">
                <a:solidFill>
                  <a:schemeClr val="tx1"/>
                </a:solidFill>
                <a:latin typeface="Arial" charset="0"/>
                <a:ea typeface="楷体_GB2312" pitchFamily="49" charset="-122"/>
              </a:defRPr>
            </a:lvl3pPr>
            <a:lvl4pPr>
              <a:defRPr sz="2000">
                <a:solidFill>
                  <a:schemeClr val="tx1"/>
                </a:solidFill>
                <a:latin typeface="Arial" charset="0"/>
                <a:ea typeface="楷体_GB2312" pitchFamily="49" charset="-122"/>
              </a:defRPr>
            </a:lvl4pPr>
            <a:lvl5pPr>
              <a:defRPr sz="2000">
                <a:solidFill>
                  <a:schemeClr val="tx1"/>
                </a:solidFill>
                <a:latin typeface="Arial" charset="0"/>
                <a:ea typeface="楷体_GB2312" pitchFamily="49" charset="-122"/>
              </a:defRPr>
            </a:lvl5pPr>
            <a:lvl6pPr eaLnBrk="0" hangingPunct="0">
              <a:defRPr sz="2000">
                <a:solidFill>
                  <a:schemeClr val="tx1"/>
                </a:solidFill>
                <a:latin typeface="Arial" charset="0"/>
                <a:ea typeface="楷体_GB2312" pitchFamily="49" charset="-122"/>
              </a:defRPr>
            </a:lvl6pPr>
            <a:lvl7pPr eaLnBrk="0" hangingPunct="0">
              <a:defRPr sz="2000">
                <a:solidFill>
                  <a:schemeClr val="tx1"/>
                </a:solidFill>
                <a:latin typeface="Arial" charset="0"/>
                <a:ea typeface="楷体_GB2312" pitchFamily="49" charset="-122"/>
              </a:defRPr>
            </a:lvl7pPr>
            <a:lvl8pPr eaLnBrk="0" hangingPunct="0">
              <a:defRPr sz="2000">
                <a:solidFill>
                  <a:schemeClr val="tx1"/>
                </a:solidFill>
                <a:latin typeface="Arial" charset="0"/>
                <a:ea typeface="楷体_GB2312" pitchFamily="49" charset="-122"/>
              </a:defRPr>
            </a:lvl8pPr>
            <a:lvl9pPr eaLnBrk="0" hangingPunct="0">
              <a:defRPr sz="2000">
                <a:solidFill>
                  <a:schemeClr val="tx1"/>
                </a:solidFill>
                <a:latin typeface="Arial" charset="0"/>
                <a:ea typeface="楷体_GB2312" pitchFamily="49" charset="-122"/>
              </a:defRPr>
            </a:lvl9pPr>
          </a:lstStyle>
          <a:p>
            <a:pPr>
              <a:defRPr/>
            </a:pPr>
            <a:fld id="{04AD019A-75B6-4E5B-BAB1-CA8E3DC8588B}" type="slidenum">
              <a:rPr lang="zh-CN" altLang="en-US" sz="1200" smtClean="0">
                <a:latin typeface="Times New Roman" panose="02020603050405020304" pitchFamily="18" charset="0"/>
                <a:ea typeface="微软雅黑" panose="020B0503020204020204" pitchFamily="34" charset="-122"/>
                <a:sym typeface="Times New Roman" panose="02020603050405020304" pitchFamily="18" charset="0"/>
              </a:rPr>
              <a:pPr>
                <a:defRPr/>
              </a:pPr>
              <a:t>100</a:t>
            </a:fld>
            <a:endParaRPr lang="en-US" altLang="zh-CN" sz="1200">
              <a:latin typeface="Times New Roman" panose="02020603050405020304" pitchFamily="18" charset="0"/>
              <a:ea typeface="微软雅黑" panose="020B0503020204020204" pitchFamily="34" charset="-122"/>
              <a:sym typeface="Times New Roman" panose="02020603050405020304" pitchFamily="18" charset="0"/>
            </a:endParaRPr>
          </a:p>
        </p:txBody>
      </p:sp>
      <p:pic>
        <p:nvPicPr>
          <p:cNvPr id="5529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2000" y="1188000"/>
            <a:ext cx="6480000" cy="4668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2">
            <a:extLst>
              <a:ext uri="{FF2B5EF4-FFF2-40B4-BE49-F238E27FC236}">
                <a16:creationId xmlns:a16="http://schemas.microsoft.com/office/drawing/2014/main" id="{815D6C2B-86B3-46B1-B36B-6B76D044F598}"/>
              </a:ext>
            </a:extLst>
          </p:cNvPr>
          <p:cNvSpPr txBox="1">
            <a:spLocks noChangeArrowheads="1"/>
          </p:cNvSpPr>
          <p:nvPr/>
        </p:nvSpPr>
        <p:spPr>
          <a:xfrm>
            <a:off x="756000" y="108000"/>
            <a:ext cx="8229600" cy="492443"/>
          </a:xfrm>
          <a:prstGeom prst="rect">
            <a:avLst/>
          </a:prstGeom>
        </p:spPr>
        <p:txBody>
          <a:bodyPr wrap="square">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lnSpc>
                <a:spcPct val="100000"/>
              </a:lnSpc>
              <a:spcAft>
                <a:spcPct val="0"/>
              </a:spcAft>
            </a:pPr>
            <a:r>
              <a:rPr lang="en-US" altLang="zh-CN"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2.3.3</a:t>
            </a:r>
            <a:r>
              <a:rPr lang="zh-CN" altLang="en-US"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 基本概念理解</a:t>
            </a:r>
            <a:endParaRPr lang="en-US" altLang="zh-CN" sz="2600" b="1" spc="50" dirty="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Tree>
    <p:extLst>
      <p:ext uri="{BB962C8B-B14F-4D97-AF65-F5344CB8AC3E}">
        <p14:creationId xmlns:p14="http://schemas.microsoft.com/office/powerpoint/2010/main" val="735796098"/>
      </p:ext>
    </p:extLst>
  </p:cSld>
  <p:clrMapOvr>
    <a:masterClrMapping/>
  </p:clrMapOvr>
  <p:transition spd="med">
    <p:split orient="vert"/>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灯片编号占位符 3"/>
          <p:cNvSpPr>
            <a:spLocks noGrp="1"/>
          </p:cNvSpPr>
          <p:nvPr>
            <p:ph type="sldNum" sz="quarter" idx="4294967295"/>
          </p:nvPr>
        </p:nvSpPr>
        <p:spPr>
          <a:xfrm>
            <a:off x="0" y="6356350"/>
            <a:ext cx="2895600" cy="365125"/>
          </a:xfrm>
          <a:prstGeom prst="rect">
            <a:avLst/>
          </a:prstGeom>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defRPr sz="3200">
                <a:solidFill>
                  <a:schemeClr val="tx1"/>
                </a:solidFill>
                <a:latin typeface="Arial" charset="0"/>
                <a:ea typeface="楷体_GB2312" pitchFamily="49" charset="-122"/>
              </a:defRPr>
            </a:lvl1pPr>
            <a:lvl2pPr>
              <a:defRPr sz="2800">
                <a:solidFill>
                  <a:schemeClr val="tx1"/>
                </a:solidFill>
                <a:latin typeface="Arial" charset="0"/>
                <a:ea typeface="楷体_GB2312" pitchFamily="49" charset="-122"/>
              </a:defRPr>
            </a:lvl2pPr>
            <a:lvl3pPr>
              <a:defRPr sz="2400">
                <a:solidFill>
                  <a:schemeClr val="tx1"/>
                </a:solidFill>
                <a:latin typeface="Arial" charset="0"/>
                <a:ea typeface="楷体_GB2312" pitchFamily="49" charset="-122"/>
              </a:defRPr>
            </a:lvl3pPr>
            <a:lvl4pPr>
              <a:defRPr sz="2000">
                <a:solidFill>
                  <a:schemeClr val="tx1"/>
                </a:solidFill>
                <a:latin typeface="Arial" charset="0"/>
                <a:ea typeface="楷体_GB2312" pitchFamily="49" charset="-122"/>
              </a:defRPr>
            </a:lvl4pPr>
            <a:lvl5pPr>
              <a:defRPr sz="2000">
                <a:solidFill>
                  <a:schemeClr val="tx1"/>
                </a:solidFill>
                <a:latin typeface="Arial" charset="0"/>
                <a:ea typeface="楷体_GB2312" pitchFamily="49" charset="-122"/>
              </a:defRPr>
            </a:lvl5pPr>
            <a:lvl6pPr eaLnBrk="0" hangingPunct="0">
              <a:defRPr sz="2000">
                <a:solidFill>
                  <a:schemeClr val="tx1"/>
                </a:solidFill>
                <a:latin typeface="Arial" charset="0"/>
                <a:ea typeface="楷体_GB2312" pitchFamily="49" charset="-122"/>
              </a:defRPr>
            </a:lvl6pPr>
            <a:lvl7pPr eaLnBrk="0" hangingPunct="0">
              <a:defRPr sz="2000">
                <a:solidFill>
                  <a:schemeClr val="tx1"/>
                </a:solidFill>
                <a:latin typeface="Arial" charset="0"/>
                <a:ea typeface="楷体_GB2312" pitchFamily="49" charset="-122"/>
              </a:defRPr>
            </a:lvl7pPr>
            <a:lvl8pPr eaLnBrk="0" hangingPunct="0">
              <a:defRPr sz="2000">
                <a:solidFill>
                  <a:schemeClr val="tx1"/>
                </a:solidFill>
                <a:latin typeface="Arial" charset="0"/>
                <a:ea typeface="楷体_GB2312" pitchFamily="49" charset="-122"/>
              </a:defRPr>
            </a:lvl8pPr>
            <a:lvl9pPr eaLnBrk="0" hangingPunct="0">
              <a:defRPr sz="2000">
                <a:solidFill>
                  <a:schemeClr val="tx1"/>
                </a:solidFill>
                <a:latin typeface="Arial" charset="0"/>
                <a:ea typeface="楷体_GB2312" pitchFamily="49" charset="-122"/>
              </a:defRPr>
            </a:lvl9pPr>
          </a:lstStyle>
          <a:p>
            <a:pPr>
              <a:defRPr/>
            </a:pPr>
            <a:fld id="{E23E4021-3098-4D16-9CB2-88B36CA34F79}" type="slidenum">
              <a:rPr lang="zh-CN" altLang="en-US" sz="1200" smtClean="0">
                <a:latin typeface="Times New Roman" panose="02020603050405020304" pitchFamily="18" charset="0"/>
                <a:ea typeface="微软雅黑" panose="020B0503020204020204" pitchFamily="34" charset="-122"/>
                <a:sym typeface="Times New Roman" panose="02020603050405020304" pitchFamily="18" charset="0"/>
              </a:rPr>
              <a:pPr>
                <a:defRPr/>
              </a:pPr>
              <a:t>101</a:t>
            </a:fld>
            <a:endParaRPr lang="en-US" altLang="zh-CN" sz="1200">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6" name="Rectangle 2">
            <a:extLst>
              <a:ext uri="{FF2B5EF4-FFF2-40B4-BE49-F238E27FC236}">
                <a16:creationId xmlns:a16="http://schemas.microsoft.com/office/drawing/2014/main" id="{E2A205F5-F8BD-44F4-8472-6F1BBCE562F4}"/>
              </a:ext>
            </a:extLst>
          </p:cNvPr>
          <p:cNvSpPr txBox="1">
            <a:spLocks noChangeArrowheads="1"/>
          </p:cNvSpPr>
          <p:nvPr/>
        </p:nvSpPr>
        <p:spPr>
          <a:xfrm>
            <a:off x="756000" y="108000"/>
            <a:ext cx="8229600" cy="492443"/>
          </a:xfrm>
          <a:prstGeom prst="rect">
            <a:avLst/>
          </a:prstGeom>
        </p:spPr>
        <p:txBody>
          <a:bodyPr wrap="square">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lnSpc>
                <a:spcPct val="100000"/>
              </a:lnSpc>
              <a:spcAft>
                <a:spcPct val="0"/>
              </a:spcAft>
            </a:pPr>
            <a:r>
              <a:rPr lang="en-US" altLang="zh-CN"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2.3.3</a:t>
            </a:r>
            <a:r>
              <a:rPr lang="zh-CN" altLang="en-US"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 基本概念理解</a:t>
            </a:r>
            <a:endParaRPr lang="en-US" altLang="zh-CN" sz="2600" b="1" spc="50" dirty="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pic>
        <p:nvPicPr>
          <p:cNvPr id="7" name="Picture 3">
            <a:extLst>
              <a:ext uri="{FF2B5EF4-FFF2-40B4-BE49-F238E27FC236}">
                <a16:creationId xmlns:a16="http://schemas.microsoft.com/office/drawing/2014/main" id="{B93BF8BF-1E03-4D4A-90DC-8E25296B51AE}"/>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321242" y="1177242"/>
            <a:ext cx="6948000" cy="46716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7541676"/>
      </p:ext>
    </p:extLst>
  </p:cSld>
  <p:clrMapOvr>
    <a:masterClrMapping/>
  </p:clrMapOvr>
  <p:transition spd="med">
    <p:split orient="vert"/>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5B8F4926-D682-4700-852F-04F0D9986D6E}"/>
              </a:ext>
            </a:extLst>
          </p:cNvPr>
          <p:cNvSpPr txBox="1">
            <a:spLocks noChangeArrowheads="1"/>
          </p:cNvSpPr>
          <p:nvPr/>
        </p:nvSpPr>
        <p:spPr>
          <a:xfrm>
            <a:off x="756000" y="108000"/>
            <a:ext cx="8229600" cy="492443"/>
          </a:xfrm>
          <a:prstGeom prst="rect">
            <a:avLst/>
          </a:prstGeom>
        </p:spPr>
        <p:txBody>
          <a:bodyPr wrap="square">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lnSpc>
                <a:spcPct val="100000"/>
              </a:lnSpc>
              <a:spcAft>
                <a:spcPct val="0"/>
              </a:spcAft>
            </a:pPr>
            <a:r>
              <a:rPr lang="en-US" altLang="zh-CN"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2.3.3</a:t>
            </a:r>
            <a:r>
              <a:rPr lang="zh-CN" altLang="en-US"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 基本概念理解</a:t>
            </a:r>
            <a:endParaRPr lang="en-US" altLang="zh-CN" sz="2600" b="1" spc="50" dirty="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pic>
        <p:nvPicPr>
          <p:cNvPr id="7" name="Picture 3">
            <a:extLst>
              <a:ext uri="{FF2B5EF4-FFF2-40B4-BE49-F238E27FC236}">
                <a16:creationId xmlns:a16="http://schemas.microsoft.com/office/drawing/2014/main" id="{4CD9C9BE-2E6A-458E-A273-2C9DAB3CB65E}"/>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325384" y="1173315"/>
            <a:ext cx="6948000" cy="4671683"/>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38581212"/>
      </p:ext>
    </p:extLst>
  </p:cSld>
  <p:clrMapOvr>
    <a:masterClrMapping/>
  </p:clrMapOvr>
  <p:transition spd="med">
    <p:split orient="vert"/>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756000" y="108000"/>
            <a:ext cx="6781800" cy="492443"/>
          </a:xfrm>
          <a:prstGeom prst="rect">
            <a:avLst/>
          </a:prstGeom>
        </p:spPr>
        <p:txBody>
          <a:bodyPr wrap="square">
            <a:spAutoFit/>
          </a:bodyPr>
          <a:lstStyle/>
          <a:p>
            <a:pPr fontAlgn="base">
              <a:lnSpc>
                <a:spcPct val="100000"/>
              </a:lnSpc>
              <a:spcAft>
                <a:spcPct val="0"/>
              </a:spcAft>
            </a:pPr>
            <a:r>
              <a:rPr lang="en-US" altLang="zh-CN"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2.3.4 DBSCAN</a:t>
            </a:r>
            <a:endParaRPr lang="zh-CN" altLang="en-US" sz="2600" b="1" spc="50" dirty="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3" name="内容占位符 2"/>
          <p:cNvSpPr>
            <a:spLocks noGrp="1"/>
          </p:cNvSpPr>
          <p:nvPr>
            <p:ph idx="4294967295"/>
          </p:nvPr>
        </p:nvSpPr>
        <p:spPr>
          <a:xfrm>
            <a:off x="252000" y="756000"/>
            <a:ext cx="7886700" cy="525465"/>
          </a:xfrm>
          <a:prstGeom prst="rect">
            <a:avLst/>
          </a:prstGeom>
          <a:noFill/>
        </p:spPr>
        <p:txBody>
          <a:bodyPr wrap="square" lIns="72000" rIns="72000">
            <a:spAutoFit/>
          </a:bodyPr>
          <a:lstStyle/>
          <a:p>
            <a:pPr marL="360000" indent="-360000" algn="just" fontAlgn="base">
              <a:lnSpc>
                <a:spcPct val="130000"/>
              </a:lnSpc>
              <a:spcBef>
                <a:spcPts val="600"/>
              </a:spcBef>
              <a:buClr>
                <a:srgbClr val="FF6600"/>
              </a:buClr>
              <a:buSzPct val="80000"/>
              <a:buFont typeface="Wingdings" panose="05000000000000000000" pitchFamily="2" charset="2"/>
              <a:buChar char="l"/>
            </a:pPr>
            <a:r>
              <a:rPr lang="zh-CN" altLang="en-US" sz="2400" dirty="0">
                <a:cs typeface="+mn-ea"/>
                <a:sym typeface="Times New Roman" panose="02020603050405020304" pitchFamily="18" charset="0"/>
              </a:rPr>
              <a:t>算法描述</a:t>
            </a:r>
          </a:p>
        </p:txBody>
      </p:sp>
      <p:sp>
        <p:nvSpPr>
          <p:cNvPr id="4" name="文本框 3"/>
          <p:cNvSpPr txBox="1"/>
          <p:nvPr/>
        </p:nvSpPr>
        <p:spPr>
          <a:xfrm>
            <a:off x="869424" y="1340768"/>
            <a:ext cx="7405153" cy="2862322"/>
          </a:xfrm>
          <a:prstGeom prst="rect">
            <a:avLst/>
          </a:prstGeom>
          <a:solidFill>
            <a:schemeClr val="accent1">
              <a:lumMod val="20000"/>
              <a:lumOff val="80000"/>
            </a:schemeClr>
          </a:solidFill>
          <a:ln>
            <a:solidFill>
              <a:srgbClr val="13548C"/>
            </a:solidFill>
          </a:ln>
        </p:spPr>
        <p:txBody>
          <a:bodyPr wrap="square" rtlCol="0">
            <a:spAutoFit/>
          </a:bodyPr>
          <a:lstStyle/>
          <a:p>
            <a:r>
              <a:rPr lang="zh-CN" altLang="en-US" dirty="0">
                <a:latin typeface="Times New Roman" panose="02020603050405020304" pitchFamily="18" charset="0"/>
                <a:ea typeface="微软雅黑" panose="020B0503020204020204" pitchFamily="34" charset="-122"/>
                <a:sym typeface="Times New Roman" panose="02020603050405020304" pitchFamily="18" charset="0"/>
              </a:rPr>
              <a:t>输入：包含</a:t>
            </a:r>
            <a:r>
              <a:rPr lang="en-US" altLang="zh-CN" dirty="0">
                <a:latin typeface="Times New Roman" panose="02020603050405020304" pitchFamily="18" charset="0"/>
                <a:ea typeface="微软雅黑" panose="020B0503020204020204" pitchFamily="34" charset="-122"/>
                <a:sym typeface="Times New Roman" panose="02020603050405020304" pitchFamily="18" charset="0"/>
              </a:rPr>
              <a:t>n</a:t>
            </a:r>
            <a:r>
              <a:rPr lang="zh-CN" altLang="en-US" dirty="0">
                <a:latin typeface="Times New Roman" panose="02020603050405020304" pitchFamily="18" charset="0"/>
                <a:ea typeface="微软雅黑" panose="020B0503020204020204" pitchFamily="34" charset="-122"/>
                <a:sym typeface="Times New Roman" panose="02020603050405020304" pitchFamily="18" charset="0"/>
              </a:rPr>
              <a:t>个对象的数据库，半径</a:t>
            </a:r>
            <a:r>
              <a:rPr lang="en-US" altLang="zh-CN" dirty="0">
                <a:latin typeface="Times New Roman" panose="02020603050405020304" pitchFamily="18" charset="0"/>
                <a:ea typeface="微软雅黑" panose="020B0503020204020204" pitchFamily="34" charset="-122"/>
                <a:sym typeface="Times New Roman" panose="02020603050405020304" pitchFamily="18" charset="0"/>
              </a:rPr>
              <a:t>ε</a:t>
            </a:r>
            <a:r>
              <a:rPr lang="zh-CN" altLang="en-US" dirty="0">
                <a:latin typeface="Times New Roman" panose="02020603050405020304" pitchFamily="18" charset="0"/>
                <a:ea typeface="微软雅黑" panose="020B0503020204020204" pitchFamily="34" charset="-122"/>
                <a:sym typeface="Times New Roman" panose="02020603050405020304" pitchFamily="18" charset="0"/>
              </a:rPr>
              <a:t>，最少数目</a:t>
            </a:r>
            <a:r>
              <a:rPr lang="en-US" altLang="zh-CN" dirty="0" err="1">
                <a:latin typeface="Times New Roman" panose="02020603050405020304" pitchFamily="18" charset="0"/>
                <a:ea typeface="微软雅黑" panose="020B0503020204020204" pitchFamily="34" charset="-122"/>
                <a:sym typeface="Times New Roman" panose="02020603050405020304" pitchFamily="18" charset="0"/>
              </a:rPr>
              <a:t>MinPts</a:t>
            </a:r>
            <a:r>
              <a:rPr lang="zh-CN" altLang="en-US" dirty="0">
                <a:latin typeface="Times New Roman" panose="02020603050405020304" pitchFamily="18" charset="0"/>
                <a:ea typeface="微软雅黑" panose="020B0503020204020204" pitchFamily="34" charset="-122"/>
                <a:sym typeface="Times New Roman" panose="02020603050405020304" pitchFamily="18" charset="0"/>
              </a:rPr>
              <a:t>。</a:t>
            </a:r>
          </a:p>
          <a:p>
            <a:r>
              <a:rPr lang="zh-CN" altLang="en-US" dirty="0">
                <a:latin typeface="Times New Roman" panose="02020603050405020304" pitchFamily="18" charset="0"/>
                <a:ea typeface="微软雅黑" panose="020B0503020204020204" pitchFamily="34" charset="-122"/>
                <a:sym typeface="Times New Roman" panose="02020603050405020304" pitchFamily="18" charset="0"/>
              </a:rPr>
              <a:t>输出：所有生成的簇，达到密度要求。</a:t>
            </a:r>
            <a:endParaRPr lang="en-US" altLang="zh-CN" dirty="0">
              <a:latin typeface="Times New Roman" panose="02020603050405020304" pitchFamily="18" charset="0"/>
              <a:ea typeface="微软雅黑" panose="020B0503020204020204" pitchFamily="34" charset="-122"/>
              <a:sym typeface="Times New Roman" panose="02020603050405020304" pitchFamily="18" charset="0"/>
            </a:endParaRPr>
          </a:p>
          <a:p>
            <a:endParaRPr lang="zh-CN" altLang="en-US" dirty="0">
              <a:latin typeface="Times New Roman" panose="02020603050405020304" pitchFamily="18" charset="0"/>
              <a:ea typeface="微软雅黑" panose="020B0503020204020204" pitchFamily="34" charset="-122"/>
              <a:sym typeface="Times New Roman" panose="02020603050405020304" pitchFamily="18" charset="0"/>
            </a:endParaRPr>
          </a:p>
          <a:p>
            <a:r>
              <a:rPr lang="en-US" altLang="zh-CN" dirty="0">
                <a:latin typeface="Times New Roman" panose="02020603050405020304" pitchFamily="18" charset="0"/>
                <a:ea typeface="微软雅黑" panose="020B0503020204020204" pitchFamily="34" charset="-122"/>
                <a:sym typeface="Times New Roman" panose="02020603050405020304" pitchFamily="18" charset="0"/>
              </a:rPr>
              <a:t>REPEAT</a:t>
            </a:r>
          </a:p>
          <a:p>
            <a:r>
              <a:rPr lang="en-US" altLang="zh-CN" dirty="0">
                <a:latin typeface="Times New Roman" panose="02020603050405020304" pitchFamily="18" charset="0"/>
                <a:ea typeface="微软雅黑" panose="020B0503020204020204" pitchFamily="34" charset="-122"/>
                <a:sym typeface="Times New Roman" panose="02020603050405020304" pitchFamily="18" charset="0"/>
              </a:rPr>
              <a:t>   </a:t>
            </a:r>
            <a:r>
              <a:rPr lang="zh-CN" altLang="en-US" dirty="0">
                <a:latin typeface="Times New Roman" panose="02020603050405020304" pitchFamily="18" charset="0"/>
                <a:ea typeface="微软雅黑" panose="020B0503020204020204" pitchFamily="34" charset="-122"/>
                <a:sym typeface="Times New Roman" panose="02020603050405020304" pitchFamily="18" charset="0"/>
              </a:rPr>
              <a:t>从数据库中抽取一个未处理过的点；</a:t>
            </a:r>
            <a:endParaRPr lang="en-US" altLang="zh-CN" dirty="0">
              <a:latin typeface="Times New Roman" panose="02020603050405020304" pitchFamily="18" charset="0"/>
              <a:ea typeface="微软雅黑" panose="020B0503020204020204" pitchFamily="34" charset="-122"/>
              <a:sym typeface="Times New Roman" panose="02020603050405020304" pitchFamily="18" charset="0"/>
            </a:endParaRPr>
          </a:p>
          <a:p>
            <a:r>
              <a:rPr lang="en-US" altLang="zh-CN" dirty="0">
                <a:latin typeface="Times New Roman" panose="02020603050405020304" pitchFamily="18" charset="0"/>
                <a:ea typeface="微软雅黑" panose="020B0503020204020204" pitchFamily="34" charset="-122"/>
                <a:sym typeface="Times New Roman" panose="02020603050405020304" pitchFamily="18" charset="0"/>
              </a:rPr>
              <a:t>   IF </a:t>
            </a:r>
            <a:r>
              <a:rPr lang="zh-CN" altLang="en-US" dirty="0">
                <a:latin typeface="Times New Roman" panose="02020603050405020304" pitchFamily="18" charset="0"/>
                <a:ea typeface="微软雅黑" panose="020B0503020204020204" pitchFamily="34" charset="-122"/>
                <a:sym typeface="Times New Roman" panose="02020603050405020304" pitchFamily="18" charset="0"/>
              </a:rPr>
              <a:t>抽出的点是核心点 </a:t>
            </a:r>
            <a:r>
              <a:rPr lang="en-US" altLang="zh-CN" dirty="0">
                <a:latin typeface="Times New Roman" panose="02020603050405020304" pitchFamily="18" charset="0"/>
                <a:ea typeface="微软雅黑" panose="020B0503020204020204" pitchFamily="34" charset="-122"/>
                <a:sym typeface="Times New Roman" panose="02020603050405020304" pitchFamily="18" charset="0"/>
              </a:rPr>
              <a:t>THEN</a:t>
            </a:r>
          </a:p>
          <a:p>
            <a:pPr lvl="1"/>
            <a:r>
              <a:rPr lang="en-US" altLang="zh-CN" dirty="0">
                <a:latin typeface="Times New Roman" panose="02020603050405020304" pitchFamily="18" charset="0"/>
                <a:ea typeface="微软雅黑" panose="020B0503020204020204" pitchFamily="34" charset="-122"/>
                <a:sym typeface="Times New Roman" panose="02020603050405020304" pitchFamily="18" charset="0"/>
              </a:rPr>
              <a:t>    </a:t>
            </a:r>
            <a:r>
              <a:rPr lang="zh-CN" altLang="en-US" dirty="0">
                <a:latin typeface="Times New Roman" panose="02020603050405020304" pitchFamily="18" charset="0"/>
                <a:ea typeface="微软雅黑" panose="020B0503020204020204" pitchFamily="34" charset="-122"/>
                <a:sym typeface="Times New Roman" panose="02020603050405020304" pitchFamily="18" charset="0"/>
              </a:rPr>
              <a:t>找出所有从该点密度可达的对象，形成一个簇</a:t>
            </a:r>
            <a:endParaRPr lang="en-US" altLang="zh-CN" dirty="0">
              <a:latin typeface="Times New Roman" panose="02020603050405020304" pitchFamily="18" charset="0"/>
              <a:ea typeface="微软雅黑" panose="020B0503020204020204" pitchFamily="34" charset="-122"/>
              <a:sym typeface="Times New Roman" panose="02020603050405020304" pitchFamily="18" charset="0"/>
            </a:endParaRPr>
          </a:p>
          <a:p>
            <a:pPr lvl="1"/>
            <a:r>
              <a:rPr lang="en-US" altLang="zh-CN" dirty="0">
                <a:latin typeface="Times New Roman" panose="02020603050405020304" pitchFamily="18" charset="0"/>
                <a:ea typeface="微软雅黑" panose="020B0503020204020204" pitchFamily="34" charset="-122"/>
                <a:sym typeface="Times New Roman" panose="02020603050405020304" pitchFamily="18" charset="0"/>
              </a:rPr>
              <a:t>ELSE </a:t>
            </a:r>
          </a:p>
          <a:p>
            <a:r>
              <a:rPr lang="en-US" altLang="zh-CN" dirty="0">
                <a:latin typeface="Times New Roman" panose="02020603050405020304" pitchFamily="18" charset="0"/>
                <a:ea typeface="微软雅黑" panose="020B0503020204020204" pitchFamily="34" charset="-122"/>
                <a:sym typeface="Times New Roman" panose="02020603050405020304" pitchFamily="18" charset="0"/>
              </a:rPr>
              <a:t>      	</a:t>
            </a:r>
            <a:r>
              <a:rPr lang="zh-CN" altLang="en-US" dirty="0">
                <a:latin typeface="Times New Roman" panose="02020603050405020304" pitchFamily="18" charset="0"/>
                <a:ea typeface="微软雅黑" panose="020B0503020204020204" pitchFamily="34" charset="-122"/>
                <a:sym typeface="Times New Roman" panose="02020603050405020304" pitchFamily="18" charset="0"/>
              </a:rPr>
              <a:t>抽出的点是边缘点</a:t>
            </a:r>
            <a:r>
              <a:rPr lang="en-US" altLang="zh-CN" dirty="0">
                <a:latin typeface="Times New Roman" panose="02020603050405020304" pitchFamily="18" charset="0"/>
                <a:ea typeface="微软雅黑" panose="020B0503020204020204" pitchFamily="34" charset="-122"/>
                <a:sym typeface="Times New Roman" panose="02020603050405020304" pitchFamily="18" charset="0"/>
              </a:rPr>
              <a:t>(</a:t>
            </a:r>
            <a:r>
              <a:rPr lang="zh-CN" altLang="en-US" dirty="0">
                <a:latin typeface="Times New Roman" panose="02020603050405020304" pitchFamily="18" charset="0"/>
                <a:ea typeface="微软雅黑" panose="020B0503020204020204" pitchFamily="34" charset="-122"/>
                <a:sym typeface="Times New Roman" panose="02020603050405020304" pitchFamily="18" charset="0"/>
              </a:rPr>
              <a:t>非核心对象</a:t>
            </a:r>
            <a:r>
              <a:rPr lang="en-US" altLang="zh-CN" dirty="0">
                <a:latin typeface="Times New Roman" panose="02020603050405020304" pitchFamily="18" charset="0"/>
                <a:ea typeface="微软雅黑" panose="020B0503020204020204" pitchFamily="34" charset="-122"/>
                <a:sym typeface="Times New Roman" panose="02020603050405020304" pitchFamily="18" charset="0"/>
              </a:rPr>
              <a:t>)</a:t>
            </a:r>
            <a:r>
              <a:rPr lang="zh-CN" altLang="en-US" dirty="0">
                <a:latin typeface="Times New Roman" panose="02020603050405020304" pitchFamily="18" charset="0"/>
                <a:ea typeface="微软雅黑" panose="020B0503020204020204" pitchFamily="34" charset="-122"/>
                <a:sym typeface="Times New Roman" panose="02020603050405020304" pitchFamily="18" charset="0"/>
              </a:rPr>
              <a:t>，跳出本次循环，寻找下一点；</a:t>
            </a:r>
          </a:p>
          <a:p>
            <a:r>
              <a:rPr lang="en-US" altLang="zh-CN" dirty="0">
                <a:latin typeface="Times New Roman" panose="02020603050405020304" pitchFamily="18" charset="0"/>
                <a:ea typeface="微软雅黑" panose="020B0503020204020204" pitchFamily="34" charset="-122"/>
                <a:sym typeface="Times New Roman" panose="02020603050405020304" pitchFamily="18" charset="0"/>
              </a:rPr>
              <a:t>UNTIL </a:t>
            </a:r>
            <a:r>
              <a:rPr lang="zh-CN" altLang="en-US" dirty="0">
                <a:latin typeface="Times New Roman" panose="02020603050405020304" pitchFamily="18" charset="0"/>
                <a:ea typeface="微软雅黑" panose="020B0503020204020204" pitchFamily="34" charset="-122"/>
                <a:sym typeface="Times New Roman" panose="02020603050405020304" pitchFamily="18" charset="0"/>
              </a:rPr>
              <a:t>所有点都被</a:t>
            </a:r>
            <a:r>
              <a:rPr lang="zh-CN" altLang="en-US">
                <a:latin typeface="Times New Roman" panose="02020603050405020304" pitchFamily="18" charset="0"/>
                <a:ea typeface="微软雅黑" panose="020B0503020204020204" pitchFamily="34" charset="-122"/>
                <a:sym typeface="Times New Roman" panose="02020603050405020304" pitchFamily="18" charset="0"/>
              </a:rPr>
              <a:t>处理；</a:t>
            </a:r>
            <a:endParaRPr lang="zh-CN" altLang="en-US" dirty="0">
              <a:latin typeface="Times New Roman" panose="02020603050405020304" pitchFamily="18" charset="0"/>
              <a:ea typeface="微软雅黑" panose="020B0503020204020204" pitchFamily="34" charset="-122"/>
              <a:sym typeface="Times New Roman" panose="02020603050405020304" pitchFamily="18" charset="0"/>
            </a:endParaRPr>
          </a:p>
        </p:txBody>
      </p:sp>
      <p:pic>
        <p:nvPicPr>
          <p:cNvPr id="2560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12187" y="4239306"/>
            <a:ext cx="3719626" cy="25028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8314759"/>
      </p:ext>
    </p:extLst>
  </p:cSld>
  <p:clrMapOvr>
    <a:masterClrMapping/>
  </p:clrMapOvr>
  <p:transition spd="med">
    <p:split orient="vert"/>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p:cNvSpPr>
            <a:spLocks noGrp="1"/>
          </p:cNvSpPr>
          <p:nvPr>
            <p:ph type="title" idx="4294967295"/>
          </p:nvPr>
        </p:nvSpPr>
        <p:spPr>
          <a:xfrm>
            <a:off x="756000" y="108000"/>
            <a:ext cx="6781800" cy="492443"/>
          </a:xfrm>
          <a:prstGeom prst="rect">
            <a:avLst/>
          </a:prstGeom>
        </p:spPr>
        <p:txBody>
          <a:bodyPr wrap="square">
            <a:spAutoFit/>
          </a:bodyPr>
          <a:lstStyle/>
          <a:p>
            <a:pPr fontAlgn="base">
              <a:lnSpc>
                <a:spcPct val="100000"/>
              </a:lnSpc>
              <a:spcAft>
                <a:spcPct val="0"/>
              </a:spcAft>
            </a:pPr>
            <a:r>
              <a:rPr lang="en-US" altLang="zh-CN"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2.3.5 DBSCAN</a:t>
            </a:r>
            <a:r>
              <a:rPr lang="zh-CN" altLang="en-US" sz="2600" b="1" spc="50" dirty="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优点</a:t>
            </a:r>
          </a:p>
        </p:txBody>
      </p:sp>
      <p:pic>
        <p:nvPicPr>
          <p:cNvPr id="63492" name="Picture 3"/>
          <p:cNvPicPr>
            <a:picLocks noChangeAspect="1" noChangeArrowheads="1"/>
          </p:cNvPicPr>
          <p:nvPr/>
        </p:nvPicPr>
        <p:blipFill>
          <a:blip r:embed="rId2"/>
          <a:srcRect/>
          <a:stretch>
            <a:fillRect/>
          </a:stretch>
        </p:blipFill>
        <p:spPr bwMode="auto">
          <a:xfrm>
            <a:off x="17842" y="718312"/>
            <a:ext cx="4872038" cy="3654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63493" name="Text Box 4"/>
          <p:cNvSpPr txBox="1">
            <a:spLocks noChangeArrowheads="1"/>
          </p:cNvSpPr>
          <p:nvPr/>
        </p:nvSpPr>
        <p:spPr bwMode="auto">
          <a:xfrm>
            <a:off x="1277938" y="4006025"/>
            <a:ext cx="25146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spcBef>
                <a:spcPct val="20000"/>
              </a:spcBef>
              <a:buClr>
                <a:schemeClr val="bg2"/>
              </a:buClr>
              <a:buSzPct val="75000"/>
              <a:buFont typeface="Wingdings" charset="2"/>
              <a:buChar char="n"/>
              <a:defRPr sz="3200">
                <a:solidFill>
                  <a:schemeClr val="tx1"/>
                </a:solidFill>
                <a:latin typeface="Arial" charset="0"/>
                <a:ea typeface="楷体_GB2312" charset="0"/>
              </a:defRPr>
            </a:lvl1pPr>
            <a:lvl2pPr marL="742950" indent="-285750">
              <a:spcBef>
                <a:spcPct val="20000"/>
              </a:spcBef>
              <a:buClr>
                <a:schemeClr val="accent2"/>
              </a:buClr>
              <a:buSzPct val="80000"/>
              <a:buFont typeface="Wingdings" charset="2"/>
              <a:buChar char="¨"/>
              <a:defRPr sz="2800">
                <a:solidFill>
                  <a:schemeClr val="tx1"/>
                </a:solidFill>
                <a:latin typeface="Arial" charset="0"/>
                <a:ea typeface="楷体_GB2312" charset="0"/>
              </a:defRPr>
            </a:lvl2pPr>
            <a:lvl3pPr marL="1143000" indent="-228600">
              <a:spcBef>
                <a:spcPct val="20000"/>
              </a:spcBef>
              <a:buClr>
                <a:schemeClr val="bg2"/>
              </a:buClr>
              <a:buSzPct val="65000"/>
              <a:buFont typeface="Wingdings" charset="2"/>
              <a:buChar char="n"/>
              <a:defRPr sz="2400">
                <a:solidFill>
                  <a:schemeClr val="tx1"/>
                </a:solidFill>
                <a:latin typeface="Arial" charset="0"/>
                <a:ea typeface="楷体_GB2312" charset="0"/>
              </a:defRPr>
            </a:lvl3pPr>
            <a:lvl4pPr marL="1600200" indent="-228600">
              <a:spcBef>
                <a:spcPct val="20000"/>
              </a:spcBef>
              <a:buClr>
                <a:schemeClr val="accent2"/>
              </a:buClr>
              <a:buSzPct val="70000"/>
              <a:buFont typeface="Wingdings" charset="2"/>
              <a:buChar char="¨"/>
              <a:defRPr sz="2000">
                <a:solidFill>
                  <a:schemeClr val="tx1"/>
                </a:solidFill>
                <a:latin typeface="Arial" charset="0"/>
                <a:ea typeface="楷体_GB2312" charset="0"/>
              </a:defRPr>
            </a:lvl4pPr>
            <a:lvl5pPr marL="2057400" indent="-228600">
              <a:spcBef>
                <a:spcPct val="20000"/>
              </a:spcBef>
              <a:buClr>
                <a:schemeClr val="bg2"/>
              </a:buClr>
              <a:buFont typeface="Wingdings" charset="2"/>
              <a:buChar char="§"/>
              <a:defRPr sz="2000">
                <a:solidFill>
                  <a:schemeClr val="tx1"/>
                </a:solidFill>
                <a:latin typeface="Arial" charset="0"/>
                <a:ea typeface="楷体_GB2312" charset="0"/>
              </a:defRPr>
            </a:lvl5pPr>
            <a:lvl6pPr marL="25146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楷体_GB2312" charset="0"/>
              </a:defRPr>
            </a:lvl6pPr>
            <a:lvl7pPr marL="29718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楷体_GB2312" charset="0"/>
              </a:defRPr>
            </a:lvl7pPr>
            <a:lvl8pPr marL="34290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楷体_GB2312" charset="0"/>
              </a:defRPr>
            </a:lvl8pPr>
            <a:lvl9pPr marL="38862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楷体_GB2312" charset="0"/>
              </a:defRPr>
            </a:lvl9pPr>
          </a:lstStyle>
          <a:p>
            <a:pPr algn="ctr">
              <a:spcBef>
                <a:spcPct val="50000"/>
              </a:spcBef>
              <a:buClrTx/>
              <a:buSzTx/>
              <a:buFontTx/>
              <a:buNone/>
              <a:defRPr/>
            </a:pPr>
            <a:r>
              <a:rPr lang="en-US" altLang="zh-CN" sz="1800" b="1">
                <a:latin typeface="Times New Roman" panose="02020603050405020304" pitchFamily="18" charset="0"/>
                <a:ea typeface="微软雅黑" panose="020B0503020204020204" pitchFamily="34" charset="-122"/>
                <a:sym typeface="Times New Roman" panose="02020603050405020304" pitchFamily="18" charset="0"/>
              </a:rPr>
              <a:t>Original Points</a:t>
            </a:r>
          </a:p>
        </p:txBody>
      </p:sp>
      <p:pic>
        <p:nvPicPr>
          <p:cNvPr id="63494" name="Picture 5"/>
          <p:cNvPicPr>
            <a:picLocks noChangeAspect="1" noChangeArrowheads="1"/>
          </p:cNvPicPr>
          <p:nvPr/>
        </p:nvPicPr>
        <p:blipFill>
          <a:blip r:embed="rId3"/>
          <a:srcRect/>
          <a:stretch>
            <a:fillRect/>
          </a:stretch>
        </p:blipFill>
        <p:spPr bwMode="auto">
          <a:xfrm>
            <a:off x="4214813" y="718312"/>
            <a:ext cx="4872037" cy="3654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63495" name="Text Box 6"/>
          <p:cNvSpPr txBox="1">
            <a:spLocks noChangeArrowheads="1"/>
          </p:cNvSpPr>
          <p:nvPr/>
        </p:nvSpPr>
        <p:spPr bwMode="auto">
          <a:xfrm>
            <a:off x="5393531" y="4003405"/>
            <a:ext cx="25146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spcBef>
                <a:spcPct val="20000"/>
              </a:spcBef>
              <a:buClr>
                <a:schemeClr val="bg2"/>
              </a:buClr>
              <a:buSzPct val="75000"/>
              <a:buFont typeface="Wingdings" charset="2"/>
              <a:buChar char="n"/>
              <a:defRPr sz="3200">
                <a:solidFill>
                  <a:schemeClr val="tx1"/>
                </a:solidFill>
                <a:latin typeface="Arial" charset="0"/>
                <a:ea typeface="楷体_GB2312" charset="0"/>
              </a:defRPr>
            </a:lvl1pPr>
            <a:lvl2pPr marL="742950" indent="-285750">
              <a:spcBef>
                <a:spcPct val="20000"/>
              </a:spcBef>
              <a:buClr>
                <a:schemeClr val="accent2"/>
              </a:buClr>
              <a:buSzPct val="80000"/>
              <a:buFont typeface="Wingdings" charset="2"/>
              <a:buChar char="¨"/>
              <a:defRPr sz="2800">
                <a:solidFill>
                  <a:schemeClr val="tx1"/>
                </a:solidFill>
                <a:latin typeface="Arial" charset="0"/>
                <a:ea typeface="楷体_GB2312" charset="0"/>
              </a:defRPr>
            </a:lvl2pPr>
            <a:lvl3pPr marL="1143000" indent="-228600">
              <a:spcBef>
                <a:spcPct val="20000"/>
              </a:spcBef>
              <a:buClr>
                <a:schemeClr val="bg2"/>
              </a:buClr>
              <a:buSzPct val="65000"/>
              <a:buFont typeface="Wingdings" charset="2"/>
              <a:buChar char="n"/>
              <a:defRPr sz="2400">
                <a:solidFill>
                  <a:schemeClr val="tx1"/>
                </a:solidFill>
                <a:latin typeface="Arial" charset="0"/>
                <a:ea typeface="楷体_GB2312" charset="0"/>
              </a:defRPr>
            </a:lvl3pPr>
            <a:lvl4pPr marL="1600200" indent="-228600">
              <a:spcBef>
                <a:spcPct val="20000"/>
              </a:spcBef>
              <a:buClr>
                <a:schemeClr val="accent2"/>
              </a:buClr>
              <a:buSzPct val="70000"/>
              <a:buFont typeface="Wingdings" charset="2"/>
              <a:buChar char="¨"/>
              <a:defRPr sz="2000">
                <a:solidFill>
                  <a:schemeClr val="tx1"/>
                </a:solidFill>
                <a:latin typeface="Arial" charset="0"/>
                <a:ea typeface="楷体_GB2312" charset="0"/>
              </a:defRPr>
            </a:lvl4pPr>
            <a:lvl5pPr marL="2057400" indent="-228600">
              <a:spcBef>
                <a:spcPct val="20000"/>
              </a:spcBef>
              <a:buClr>
                <a:schemeClr val="bg2"/>
              </a:buClr>
              <a:buFont typeface="Wingdings" charset="2"/>
              <a:buChar char="§"/>
              <a:defRPr sz="2000">
                <a:solidFill>
                  <a:schemeClr val="tx1"/>
                </a:solidFill>
                <a:latin typeface="Arial" charset="0"/>
                <a:ea typeface="楷体_GB2312" charset="0"/>
              </a:defRPr>
            </a:lvl5pPr>
            <a:lvl6pPr marL="25146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楷体_GB2312" charset="0"/>
              </a:defRPr>
            </a:lvl6pPr>
            <a:lvl7pPr marL="29718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楷体_GB2312" charset="0"/>
              </a:defRPr>
            </a:lvl7pPr>
            <a:lvl8pPr marL="34290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楷体_GB2312" charset="0"/>
              </a:defRPr>
            </a:lvl8pPr>
            <a:lvl9pPr marL="38862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楷体_GB2312" charset="0"/>
              </a:defRPr>
            </a:lvl9pPr>
          </a:lstStyle>
          <a:p>
            <a:pPr algn="ctr">
              <a:spcBef>
                <a:spcPct val="50000"/>
              </a:spcBef>
              <a:buClrTx/>
              <a:buSzTx/>
              <a:buFontTx/>
              <a:buNone/>
              <a:defRPr/>
            </a:pPr>
            <a:r>
              <a:rPr lang="en-US" altLang="zh-CN" sz="1800" b="1">
                <a:latin typeface="Times New Roman" panose="02020603050405020304" pitchFamily="18" charset="0"/>
                <a:ea typeface="微软雅黑" panose="020B0503020204020204" pitchFamily="34" charset="-122"/>
                <a:sym typeface="Times New Roman" panose="02020603050405020304" pitchFamily="18" charset="0"/>
              </a:rPr>
              <a:t>Clusters</a:t>
            </a:r>
          </a:p>
        </p:txBody>
      </p:sp>
      <p:sp>
        <p:nvSpPr>
          <p:cNvPr id="75783" name="Text Box 7"/>
          <p:cNvSpPr txBox="1">
            <a:spLocks noChangeArrowheads="1"/>
          </p:cNvSpPr>
          <p:nvPr/>
        </p:nvSpPr>
        <p:spPr bwMode="auto">
          <a:xfrm>
            <a:off x="900113" y="4653136"/>
            <a:ext cx="6629400" cy="1211807"/>
          </a:xfrm>
          <a:prstGeom prst="rect">
            <a:avLst/>
          </a:prstGeom>
          <a:noFill/>
        </p:spPr>
        <p:txBody>
          <a:bodyPr wrap="square" lIns="72000" rIns="72000">
            <a:spAutoFit/>
          </a:bodyPr>
          <a:lstStyle>
            <a:lvl1pPr marL="360000" indent="-360000" algn="just" fontAlgn="base">
              <a:lnSpc>
                <a:spcPct val="130000"/>
              </a:lnSpc>
              <a:spcBef>
                <a:spcPts val="600"/>
              </a:spcBef>
              <a:buClr>
                <a:srgbClr val="FF6600"/>
              </a:buClr>
              <a:buSzPct val="80000"/>
              <a:buFont typeface="Wingdings" panose="05000000000000000000" pitchFamily="2" charset="2"/>
              <a:buChar char="l"/>
              <a:defRPr sz="2400">
                <a:cs typeface="+mn-ea"/>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nSpc>
                <a:spcPct val="150000"/>
              </a:lnSpc>
            </a:pPr>
            <a:r>
              <a:rPr lang="zh-CN" altLang="en-US">
                <a:sym typeface="Times New Roman" panose="02020603050405020304" pitchFamily="18" charset="0"/>
              </a:rPr>
              <a:t> 抗噪声</a:t>
            </a:r>
          </a:p>
          <a:p>
            <a:pPr>
              <a:lnSpc>
                <a:spcPct val="150000"/>
              </a:lnSpc>
            </a:pPr>
            <a:r>
              <a:rPr lang="zh-CN" altLang="en-US">
                <a:sym typeface="Times New Roman" panose="02020603050405020304" pitchFamily="18" charset="0"/>
              </a:rPr>
              <a:t> 能处理各种形状和大小集群</a:t>
            </a:r>
          </a:p>
        </p:txBody>
      </p:sp>
    </p:spTree>
    <p:extLst>
      <p:ext uri="{BB962C8B-B14F-4D97-AF65-F5344CB8AC3E}">
        <p14:creationId xmlns:p14="http://schemas.microsoft.com/office/powerpoint/2010/main" val="477415426"/>
      </p:ext>
    </p:extLst>
  </p:cSld>
  <p:clrMapOvr>
    <a:masterClrMapping/>
  </p:clrMapOvr>
  <p:transition spd="med">
    <p:split orient="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757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783" grpId="0" autoUpdateAnimBg="0"/>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756000" y="108000"/>
            <a:ext cx="6781800" cy="492443"/>
          </a:xfrm>
          <a:prstGeom prst="rect">
            <a:avLst/>
          </a:prstGeom>
        </p:spPr>
        <p:txBody>
          <a:bodyPr wrap="square">
            <a:spAutoFit/>
          </a:bodyPr>
          <a:lstStyle/>
          <a:p>
            <a:pPr fontAlgn="base">
              <a:lnSpc>
                <a:spcPct val="100000"/>
              </a:lnSpc>
              <a:spcAft>
                <a:spcPct val="0"/>
              </a:spcAft>
            </a:pPr>
            <a:r>
              <a:rPr lang="en-US" altLang="zh-CN"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2.3.6 DBSCAN</a:t>
            </a:r>
            <a:r>
              <a:rPr lang="zh-CN" altLang="en-US" sz="2600" b="1" spc="50" dirty="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缺点</a:t>
            </a:r>
          </a:p>
        </p:txBody>
      </p:sp>
      <p:sp>
        <p:nvSpPr>
          <p:cNvPr id="3" name="内容占位符 2"/>
          <p:cNvSpPr>
            <a:spLocks noGrp="1"/>
          </p:cNvSpPr>
          <p:nvPr>
            <p:ph idx="4294967295"/>
          </p:nvPr>
        </p:nvSpPr>
        <p:spPr>
          <a:xfrm>
            <a:off x="252000" y="756000"/>
            <a:ext cx="8640000" cy="2186752"/>
          </a:xfrm>
          <a:prstGeom prst="rect">
            <a:avLst/>
          </a:prstGeom>
          <a:noFill/>
        </p:spPr>
        <p:txBody>
          <a:bodyPr wrap="square" lIns="72000" rIns="72000">
            <a:spAutoFit/>
          </a:bodyPr>
          <a:lstStyle/>
          <a:p>
            <a:pPr marL="360000" indent="-360000" algn="just" fontAlgn="base">
              <a:lnSpc>
                <a:spcPct val="150000"/>
              </a:lnSpc>
              <a:spcBef>
                <a:spcPts val="600"/>
              </a:spcBef>
              <a:buClr>
                <a:srgbClr val="FF6600"/>
              </a:buClr>
              <a:buSzPct val="80000"/>
              <a:buFont typeface="Wingdings" panose="05000000000000000000" pitchFamily="2" charset="2"/>
              <a:buChar char="l"/>
            </a:pPr>
            <a:r>
              <a:rPr lang="zh-CN" altLang="en-US" sz="2400" dirty="0">
                <a:cs typeface="+mn-ea"/>
                <a:sym typeface="Times New Roman" panose="02020603050405020304" pitchFamily="18" charset="0"/>
              </a:rPr>
              <a:t>缺点</a:t>
            </a:r>
          </a:p>
          <a:p>
            <a:pPr marL="817200" lvl="1" indent="-360000" algn="just" fontAlgn="base">
              <a:lnSpc>
                <a:spcPct val="150000"/>
              </a:lnSpc>
              <a:spcBef>
                <a:spcPts val="600"/>
              </a:spcBef>
              <a:buClr>
                <a:srgbClr val="FF6600"/>
              </a:buClr>
              <a:buSzPct val="80000"/>
              <a:buFont typeface="Wingdings" panose="05000000000000000000" pitchFamily="2" charset="2"/>
              <a:buChar char="l"/>
            </a:pPr>
            <a:r>
              <a:rPr lang="zh-CN" altLang="en-US" sz="2200" dirty="0">
                <a:latin typeface="Times New Roman" panose="02020603050405020304" pitchFamily="18" charset="0"/>
                <a:ea typeface="微软雅黑" panose="020B0503020204020204" pitchFamily="34" charset="-122"/>
                <a:cs typeface="+mn-ea"/>
                <a:sym typeface="Times New Roman" panose="02020603050405020304" pitchFamily="18" charset="0"/>
              </a:rPr>
              <a:t>对用户定义的参数是敏感的，参数</a:t>
            </a:r>
            <a:r>
              <a:rPr lang="zh-CN" altLang="en-US" sz="2200">
                <a:latin typeface="Times New Roman" panose="02020603050405020304" pitchFamily="18" charset="0"/>
                <a:ea typeface="微软雅黑" panose="020B0503020204020204" pitchFamily="34" charset="-122"/>
                <a:cs typeface="+mn-ea"/>
                <a:sym typeface="Times New Roman" panose="02020603050405020304" pitchFamily="18" charset="0"/>
              </a:rPr>
              <a:t>难以确定</a:t>
            </a:r>
            <a:r>
              <a:rPr lang="en-US" altLang="zh-CN" sz="2200" dirty="0">
                <a:latin typeface="Times New Roman" panose="02020603050405020304" pitchFamily="18" charset="0"/>
                <a:ea typeface="微软雅黑" panose="020B0503020204020204" pitchFamily="34" charset="-122"/>
                <a:cs typeface="+mn-ea"/>
                <a:sym typeface="Times New Roman" panose="02020603050405020304" pitchFamily="18" charset="0"/>
              </a:rPr>
              <a:t>(</a:t>
            </a:r>
            <a:r>
              <a:rPr lang="zh-CN" altLang="en-US" sz="2200" dirty="0">
                <a:latin typeface="Times New Roman" panose="02020603050405020304" pitchFamily="18" charset="0"/>
                <a:ea typeface="微软雅黑" panose="020B0503020204020204" pitchFamily="34" charset="-122"/>
                <a:cs typeface="+mn-ea"/>
                <a:sym typeface="Times New Roman" panose="02020603050405020304" pitchFamily="18" charset="0"/>
              </a:rPr>
              <a:t>特别是对于高</a:t>
            </a:r>
            <a:r>
              <a:rPr lang="zh-CN" altLang="en-US" sz="2200">
                <a:latin typeface="Times New Roman" panose="02020603050405020304" pitchFamily="18" charset="0"/>
                <a:ea typeface="微软雅黑" panose="020B0503020204020204" pitchFamily="34" charset="-122"/>
                <a:cs typeface="+mn-ea"/>
                <a:sym typeface="Times New Roman" panose="02020603050405020304" pitchFamily="18" charset="0"/>
              </a:rPr>
              <a:t>维数据</a:t>
            </a:r>
            <a:r>
              <a:rPr lang="en-US" altLang="zh-CN" sz="2200" dirty="0">
                <a:latin typeface="Times New Roman" panose="02020603050405020304" pitchFamily="18" charset="0"/>
                <a:ea typeface="微软雅黑" panose="020B0503020204020204" pitchFamily="34" charset="-122"/>
                <a:cs typeface="+mn-ea"/>
                <a:sym typeface="Times New Roman" panose="02020603050405020304" pitchFamily="18" charset="0"/>
              </a:rPr>
              <a:t>)</a:t>
            </a:r>
            <a:r>
              <a:rPr lang="zh-CN" altLang="en-US" sz="2200" dirty="0">
                <a:latin typeface="Times New Roman" panose="02020603050405020304" pitchFamily="18" charset="0"/>
                <a:ea typeface="微软雅黑" panose="020B0503020204020204" pitchFamily="34" charset="-122"/>
                <a:cs typeface="+mn-ea"/>
                <a:sym typeface="Times New Roman" panose="02020603050405020304" pitchFamily="18" charset="0"/>
              </a:rPr>
              <a:t>，设置的细微不同可能导致差别很大的聚类。全局密度参数不能刻画内在的</a:t>
            </a:r>
            <a:r>
              <a:rPr lang="zh-CN" altLang="en-US" sz="2200">
                <a:latin typeface="Times New Roman" panose="02020603050405020304" pitchFamily="18" charset="0"/>
                <a:ea typeface="微软雅黑" panose="020B0503020204020204" pitchFamily="34" charset="-122"/>
                <a:cs typeface="+mn-ea"/>
                <a:sym typeface="Times New Roman" panose="02020603050405020304" pitchFamily="18" charset="0"/>
              </a:rPr>
              <a:t>聚类结构</a:t>
            </a:r>
            <a:endParaRPr lang="zh-CN" altLang="en-US" sz="2200" dirty="0">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pic>
        <p:nvPicPr>
          <p:cNvPr id="4" name="图片 3"/>
          <p:cNvPicPr>
            <a:picLocks noChangeAspect="1"/>
          </p:cNvPicPr>
          <p:nvPr/>
        </p:nvPicPr>
        <p:blipFill>
          <a:blip r:embed="rId2"/>
          <a:stretch>
            <a:fillRect/>
          </a:stretch>
        </p:blipFill>
        <p:spPr>
          <a:xfrm>
            <a:off x="749409" y="3259843"/>
            <a:ext cx="7638366" cy="2842157"/>
          </a:xfrm>
          <a:prstGeom prst="rect">
            <a:avLst/>
          </a:prstGeom>
        </p:spPr>
      </p:pic>
    </p:spTree>
    <p:extLst>
      <p:ext uri="{BB962C8B-B14F-4D97-AF65-F5344CB8AC3E}">
        <p14:creationId xmlns:p14="http://schemas.microsoft.com/office/powerpoint/2010/main" val="622047739"/>
      </p:ext>
    </p:extLst>
  </p:cSld>
  <p:clrMapOvr>
    <a:masterClrMapping/>
  </p:clrMapOvr>
  <p:transition spd="med">
    <p:split orient="vert"/>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756000" y="108000"/>
            <a:ext cx="6781800" cy="492443"/>
          </a:xfrm>
          <a:prstGeom prst="rect">
            <a:avLst/>
          </a:prstGeom>
        </p:spPr>
        <p:txBody>
          <a:bodyPr wrap="square">
            <a:spAutoFit/>
          </a:bodyPr>
          <a:lstStyle/>
          <a:p>
            <a:pPr fontAlgn="base">
              <a:lnSpc>
                <a:spcPct val="100000"/>
              </a:lnSpc>
              <a:spcAft>
                <a:spcPct val="0"/>
              </a:spcAft>
            </a:pPr>
            <a:r>
              <a:rPr lang="en-US" altLang="zh-CN"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2.3.6 DBSCAN</a:t>
            </a:r>
            <a:r>
              <a:rPr lang="zh-CN" altLang="en-US" sz="2600" b="1" spc="50" dirty="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缺点</a:t>
            </a:r>
          </a:p>
        </p:txBody>
      </p:sp>
      <p:pic>
        <p:nvPicPr>
          <p:cNvPr id="5"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2291" y="3132059"/>
            <a:ext cx="8599418" cy="165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43905" y="4980258"/>
            <a:ext cx="2056191" cy="15704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内容占位符 2">
            <a:extLst>
              <a:ext uri="{FF2B5EF4-FFF2-40B4-BE49-F238E27FC236}">
                <a16:creationId xmlns:a16="http://schemas.microsoft.com/office/drawing/2014/main" id="{4522F33B-FC4B-489B-94B9-CF6C4B1E353D}"/>
              </a:ext>
            </a:extLst>
          </p:cNvPr>
          <p:cNvSpPr txBox="1">
            <a:spLocks/>
          </p:cNvSpPr>
          <p:nvPr/>
        </p:nvSpPr>
        <p:spPr>
          <a:xfrm>
            <a:off x="252000" y="756000"/>
            <a:ext cx="8640000" cy="2186752"/>
          </a:xfrm>
          <a:prstGeom prst="rect">
            <a:avLst/>
          </a:prstGeom>
          <a:noFill/>
        </p:spPr>
        <p:txBody>
          <a:bodyPr wrap="square" lIns="72000" rIns="7200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60000" indent="-360000" algn="just" fontAlgn="base">
              <a:lnSpc>
                <a:spcPct val="150000"/>
              </a:lnSpc>
              <a:spcBef>
                <a:spcPts val="600"/>
              </a:spcBef>
              <a:buClr>
                <a:srgbClr val="FF6600"/>
              </a:buClr>
              <a:buSzPct val="80000"/>
              <a:buFont typeface="Wingdings" panose="05000000000000000000" pitchFamily="2" charset="2"/>
              <a:buChar char="l"/>
            </a:pPr>
            <a:r>
              <a:rPr lang="zh-CN" altLang="en-US" sz="2400">
                <a:cs typeface="+mn-ea"/>
                <a:sym typeface="Times New Roman" panose="02020603050405020304" pitchFamily="18" charset="0"/>
              </a:rPr>
              <a:t>缺点</a:t>
            </a:r>
          </a:p>
          <a:p>
            <a:pPr marL="817200" lvl="1" indent="-360000" algn="just" fontAlgn="base">
              <a:lnSpc>
                <a:spcPct val="150000"/>
              </a:lnSpc>
              <a:spcBef>
                <a:spcPts val="600"/>
              </a:spcBef>
              <a:buClr>
                <a:srgbClr val="FF6600"/>
              </a:buClr>
              <a:buSzPct val="80000"/>
              <a:buFont typeface="Wingdings" panose="05000000000000000000" pitchFamily="2" charset="2"/>
              <a:buChar char="l"/>
            </a:pPr>
            <a:r>
              <a:rPr lang="zh-CN" altLang="en-US" sz="2200">
                <a:latin typeface="Times New Roman" panose="02020603050405020304" pitchFamily="18" charset="0"/>
                <a:ea typeface="微软雅黑" panose="020B0503020204020204" pitchFamily="34" charset="-122"/>
                <a:cs typeface="+mn-ea"/>
                <a:sym typeface="Times New Roman" panose="02020603050405020304" pitchFamily="18" charset="0"/>
              </a:rPr>
              <a:t>对用户定义的参数是敏感的，参数难以确定</a:t>
            </a:r>
            <a:r>
              <a:rPr lang="en-US" altLang="zh-CN" sz="2200">
                <a:latin typeface="Times New Roman" panose="02020603050405020304" pitchFamily="18" charset="0"/>
                <a:ea typeface="微软雅黑" panose="020B0503020204020204" pitchFamily="34" charset="-122"/>
                <a:cs typeface="+mn-ea"/>
                <a:sym typeface="Times New Roman" panose="02020603050405020304" pitchFamily="18" charset="0"/>
              </a:rPr>
              <a:t>(</a:t>
            </a:r>
            <a:r>
              <a:rPr lang="zh-CN" altLang="en-US" sz="2200">
                <a:latin typeface="Times New Roman" panose="02020603050405020304" pitchFamily="18" charset="0"/>
                <a:ea typeface="微软雅黑" panose="020B0503020204020204" pitchFamily="34" charset="-122"/>
                <a:cs typeface="+mn-ea"/>
                <a:sym typeface="Times New Roman" panose="02020603050405020304" pitchFamily="18" charset="0"/>
              </a:rPr>
              <a:t>特别是对于高维数据</a:t>
            </a:r>
            <a:r>
              <a:rPr lang="en-US" altLang="zh-CN" sz="2200">
                <a:latin typeface="Times New Roman" panose="02020603050405020304" pitchFamily="18" charset="0"/>
                <a:ea typeface="微软雅黑" panose="020B0503020204020204" pitchFamily="34" charset="-122"/>
                <a:cs typeface="+mn-ea"/>
                <a:sym typeface="Times New Roman" panose="02020603050405020304" pitchFamily="18" charset="0"/>
              </a:rPr>
              <a:t>)</a:t>
            </a:r>
            <a:r>
              <a:rPr lang="zh-CN" altLang="en-US" sz="2200">
                <a:latin typeface="Times New Roman" panose="02020603050405020304" pitchFamily="18" charset="0"/>
                <a:ea typeface="微软雅黑" panose="020B0503020204020204" pitchFamily="34" charset="-122"/>
                <a:cs typeface="+mn-ea"/>
                <a:sym typeface="Times New Roman" panose="02020603050405020304" pitchFamily="18" charset="0"/>
              </a:rPr>
              <a:t>，设置的细微不同可能导致差别很大的聚类。全局密度参数不能刻画内在的聚类结构</a:t>
            </a:r>
            <a:endParaRPr lang="zh-CN" altLang="en-US" sz="2200" dirty="0">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Tree>
    <p:extLst>
      <p:ext uri="{BB962C8B-B14F-4D97-AF65-F5344CB8AC3E}">
        <p14:creationId xmlns:p14="http://schemas.microsoft.com/office/powerpoint/2010/main" val="1135244130"/>
      </p:ext>
    </p:extLst>
  </p:cSld>
  <p:clrMapOvr>
    <a:masterClrMapping/>
  </p:clrMapOvr>
  <p:transition spd="med">
    <p:split orient="vert"/>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custDataLst>
              <p:tags r:id="rId2"/>
            </p:custDataLst>
          </p:nvPr>
        </p:nvSpPr>
        <p:spPr>
          <a:xfrm>
            <a:off x="914400" y="635000"/>
            <a:ext cx="7315200" cy="1722437"/>
          </a:xfrm>
          <a:prstGeom prst="rect">
            <a:avLst/>
          </a:prstGeom>
          <a:noFill/>
        </p:spPr>
        <p:txBody>
          <a:bodyPr vert="horz" wrap="square" rtlCol="0" anchor="ctr" anchorCtr="0">
            <a:noAutofit/>
          </a:bodyPr>
          <a:lstStyle/>
          <a:p>
            <a:r>
              <a:rPr lang="zh-CN" altLang="en-US" sz="2600" dirty="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下列哪种聚类算法对聚簇的形状不敏感</a:t>
            </a:r>
          </a:p>
        </p:txBody>
      </p:sp>
      <p:sp>
        <p:nvSpPr>
          <p:cNvPr id="7" name="TextBox 6"/>
          <p:cNvSpPr txBox="1"/>
          <p:nvPr>
            <p:custDataLst>
              <p:tags r:id="rId3"/>
            </p:custDataLst>
          </p:nvPr>
        </p:nvSpPr>
        <p:spPr>
          <a:xfrm>
            <a:off x="1828800" y="2492896"/>
            <a:ext cx="6400800" cy="642938"/>
          </a:xfrm>
          <a:prstGeom prst="rect">
            <a:avLst/>
          </a:prstGeom>
          <a:noFill/>
        </p:spPr>
        <p:txBody>
          <a:bodyPr vert="horz" rtlCol="0" anchor="ctr" anchorCtr="0">
            <a:noAutofit/>
          </a:bodyPr>
          <a:lstStyle/>
          <a:p>
            <a:r>
              <a:rPr lang="en-US" altLang="zh-CN" sz="2600" dirty="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K-means</a:t>
            </a:r>
            <a:endParaRPr lang="zh-CN" altLang="en-US" sz="2600" dirty="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8" name="TextBox 7"/>
          <p:cNvSpPr txBox="1"/>
          <p:nvPr>
            <p:custDataLst>
              <p:tags r:id="rId4"/>
            </p:custDataLst>
          </p:nvPr>
        </p:nvSpPr>
        <p:spPr>
          <a:xfrm>
            <a:off x="1828800" y="3350146"/>
            <a:ext cx="6400800" cy="642938"/>
          </a:xfrm>
          <a:prstGeom prst="rect">
            <a:avLst/>
          </a:prstGeom>
          <a:noFill/>
        </p:spPr>
        <p:txBody>
          <a:bodyPr vert="horz" rtlCol="0" anchor="ctr" anchorCtr="0">
            <a:noAutofit/>
          </a:bodyPr>
          <a:lstStyle/>
          <a:p>
            <a:r>
              <a:rPr lang="en-US" altLang="zh-CN" sz="2600" dirty="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K-</a:t>
            </a:r>
            <a:r>
              <a:rPr lang="zh-CN" altLang="en-US" sz="2600" dirty="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中心点</a:t>
            </a:r>
          </a:p>
        </p:txBody>
      </p:sp>
      <p:sp>
        <p:nvSpPr>
          <p:cNvPr id="9" name="TextBox 8"/>
          <p:cNvSpPr txBox="1"/>
          <p:nvPr>
            <p:custDataLst>
              <p:tags r:id="rId5"/>
            </p:custDataLst>
          </p:nvPr>
        </p:nvSpPr>
        <p:spPr>
          <a:xfrm>
            <a:off x="1828800" y="4207396"/>
            <a:ext cx="6400800" cy="642938"/>
          </a:xfrm>
          <a:prstGeom prst="rect">
            <a:avLst/>
          </a:prstGeom>
          <a:noFill/>
        </p:spPr>
        <p:txBody>
          <a:bodyPr vert="horz" rtlCol="0" anchor="ctr" anchorCtr="0">
            <a:noAutofit/>
          </a:bodyPr>
          <a:lstStyle/>
          <a:p>
            <a:r>
              <a:rPr lang="en-US" altLang="zh-CN" sz="2600" dirty="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AGNES</a:t>
            </a:r>
            <a:endParaRPr lang="zh-CN" altLang="en-US" sz="2600" dirty="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0" name="TextBox 9"/>
          <p:cNvSpPr txBox="1"/>
          <p:nvPr>
            <p:custDataLst>
              <p:tags r:id="rId6"/>
            </p:custDataLst>
          </p:nvPr>
        </p:nvSpPr>
        <p:spPr>
          <a:xfrm>
            <a:off x="1828800" y="5064646"/>
            <a:ext cx="6400800" cy="642938"/>
          </a:xfrm>
          <a:prstGeom prst="rect">
            <a:avLst/>
          </a:prstGeom>
          <a:noFill/>
        </p:spPr>
        <p:txBody>
          <a:bodyPr vert="horz" rtlCol="0" anchor="ctr" anchorCtr="0">
            <a:noAutofit/>
          </a:bodyPr>
          <a:lstStyle/>
          <a:p>
            <a:r>
              <a:rPr lang="en-US" altLang="zh-CN" sz="2600" dirty="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DBSCAN</a:t>
            </a:r>
            <a:endParaRPr lang="zh-CN" altLang="en-US" sz="2600" dirty="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1" name="椭圆 10"/>
          <p:cNvSpPr>
            <a:spLocks noChangeAspect="1"/>
          </p:cNvSpPr>
          <p:nvPr>
            <p:custDataLst>
              <p:tags r:id="rId7"/>
            </p:custDataLst>
          </p:nvPr>
        </p:nvSpPr>
        <p:spPr bwMode="auto">
          <a:xfrm>
            <a:off x="1114425" y="2557189"/>
            <a:ext cx="514350" cy="514350"/>
          </a:xfrm>
          <a:prstGeom prst="ellipse">
            <a:avLst/>
          </a:prstGeom>
          <a:solidFill>
            <a:srgbClr val="808080"/>
          </a:solidFill>
          <a:ln w="127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rgbClr val="FFFFFF"/>
                </a:solidFill>
                <a:effectLst/>
                <a:latin typeface="Times New Roman" panose="02020603050405020304" pitchFamily="18" charset="0"/>
                <a:ea typeface="微软雅黑" panose="020B0503020204020204" pitchFamily="34" charset="-122"/>
                <a:sym typeface="Times New Roman" panose="02020603050405020304" pitchFamily="18" charset="0"/>
              </a:rPr>
              <a:t>A</a:t>
            </a:r>
            <a:endParaRPr kumimoji="0" lang="zh-CN" altLang="en-US" sz="1600" b="0" i="0" u="none" strike="noStrike" cap="none" normalizeH="0" baseline="0">
              <a:ln>
                <a:noFill/>
              </a:ln>
              <a:solidFill>
                <a:srgbClr val="FFFFFF"/>
              </a:solidFill>
              <a:effectLst/>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2" name="椭圆 11"/>
          <p:cNvSpPr>
            <a:spLocks noChangeAspect="1"/>
          </p:cNvSpPr>
          <p:nvPr>
            <p:custDataLst>
              <p:tags r:id="rId8"/>
            </p:custDataLst>
          </p:nvPr>
        </p:nvSpPr>
        <p:spPr bwMode="auto">
          <a:xfrm>
            <a:off x="1114425" y="3414439"/>
            <a:ext cx="514350" cy="514350"/>
          </a:xfrm>
          <a:prstGeom prst="ellipse">
            <a:avLst/>
          </a:prstGeom>
          <a:solidFill>
            <a:srgbClr val="808080"/>
          </a:solidFill>
          <a:ln w="127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rgbClr val="FFFFFF"/>
                </a:solidFill>
                <a:effectLst/>
                <a:latin typeface="Times New Roman" panose="02020603050405020304" pitchFamily="18" charset="0"/>
                <a:ea typeface="微软雅黑" panose="020B0503020204020204" pitchFamily="34" charset="-122"/>
                <a:sym typeface="Times New Roman" panose="02020603050405020304" pitchFamily="18" charset="0"/>
              </a:rPr>
              <a:t>B</a:t>
            </a:r>
            <a:endParaRPr kumimoji="0" lang="zh-CN" altLang="en-US" sz="1600" b="0" i="0" u="none" strike="noStrike" cap="none" normalizeH="0" baseline="0">
              <a:ln>
                <a:noFill/>
              </a:ln>
              <a:solidFill>
                <a:srgbClr val="FFFFFF"/>
              </a:solidFill>
              <a:effectLst/>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3" name="椭圆 12"/>
          <p:cNvSpPr>
            <a:spLocks noChangeAspect="1"/>
          </p:cNvSpPr>
          <p:nvPr>
            <p:custDataLst>
              <p:tags r:id="rId9"/>
            </p:custDataLst>
          </p:nvPr>
        </p:nvSpPr>
        <p:spPr bwMode="auto">
          <a:xfrm>
            <a:off x="1114425" y="4271689"/>
            <a:ext cx="514350" cy="514350"/>
          </a:xfrm>
          <a:prstGeom prst="ellipse">
            <a:avLst/>
          </a:prstGeom>
          <a:solidFill>
            <a:srgbClr val="808080"/>
          </a:solidFill>
          <a:ln w="127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rgbClr val="FFFFFF"/>
                </a:solidFill>
                <a:effectLst/>
                <a:latin typeface="Times New Roman" panose="02020603050405020304" pitchFamily="18" charset="0"/>
                <a:ea typeface="微软雅黑" panose="020B0503020204020204" pitchFamily="34" charset="-122"/>
                <a:sym typeface="Times New Roman" panose="02020603050405020304" pitchFamily="18" charset="0"/>
              </a:rPr>
              <a:t>C</a:t>
            </a:r>
            <a:endParaRPr kumimoji="0" lang="zh-CN" altLang="en-US" sz="1600" b="0" i="0" u="none" strike="noStrike" cap="none" normalizeH="0" baseline="0">
              <a:ln>
                <a:noFill/>
              </a:ln>
              <a:solidFill>
                <a:srgbClr val="FFFFFF"/>
              </a:solidFill>
              <a:effectLst/>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4" name="椭圆 13"/>
          <p:cNvSpPr>
            <a:spLocks noChangeAspect="1"/>
          </p:cNvSpPr>
          <p:nvPr>
            <p:custDataLst>
              <p:tags r:id="rId10"/>
            </p:custDataLst>
          </p:nvPr>
        </p:nvSpPr>
        <p:spPr bwMode="auto">
          <a:xfrm>
            <a:off x="1114425" y="5128939"/>
            <a:ext cx="514350" cy="514350"/>
          </a:xfrm>
          <a:prstGeom prst="ellipse">
            <a:avLst/>
          </a:prstGeom>
          <a:solidFill>
            <a:srgbClr val="FF9900"/>
          </a:solidFill>
          <a:ln w="25400" cap="flat" cmpd="sng" algn="ctr">
            <a:solidFill>
              <a:srgbClr val="000000"/>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rgbClr val="FFFFFF"/>
                </a:solidFill>
                <a:effectLst/>
                <a:latin typeface="Times New Roman" panose="02020603050405020304" pitchFamily="18" charset="0"/>
                <a:ea typeface="微软雅黑" panose="020B0503020204020204" pitchFamily="34" charset="-122"/>
                <a:sym typeface="Times New Roman" panose="02020603050405020304" pitchFamily="18" charset="0"/>
              </a:rPr>
              <a:t>D</a:t>
            </a:r>
            <a:endParaRPr kumimoji="0" lang="zh-CN" altLang="en-US" sz="1600" b="0" i="0" u="none" strike="noStrike" cap="none" normalizeH="0" baseline="0">
              <a:ln>
                <a:noFill/>
              </a:ln>
              <a:solidFill>
                <a:srgbClr val="FFFFFF"/>
              </a:solidFill>
              <a:effectLst/>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5" name="圆角矩形 14"/>
          <p:cNvSpPr/>
          <p:nvPr>
            <p:custDataLst>
              <p:tags r:id="rId11"/>
            </p:custDataLst>
          </p:nvPr>
        </p:nvSpPr>
        <p:spPr bwMode="auto">
          <a:xfrm>
            <a:off x="6172200" y="6215063"/>
            <a:ext cx="1543050" cy="411480"/>
          </a:xfrm>
          <a:prstGeom prst="roundRect">
            <a:avLst/>
          </a:prstGeom>
          <a:gradFill flip="none" rotWithShape="1">
            <a:gsLst>
              <a:gs pos="0">
                <a:srgbClr val="13548C">
                  <a:shade val="30000"/>
                  <a:satMod val="115000"/>
                </a:srgbClr>
              </a:gs>
              <a:gs pos="50000">
                <a:srgbClr val="13548C">
                  <a:shade val="67500"/>
                  <a:satMod val="115000"/>
                </a:srgbClr>
              </a:gs>
              <a:gs pos="100000">
                <a:srgbClr val="13548C">
                  <a:shade val="100000"/>
                  <a:satMod val="115000"/>
                </a:srgbClr>
              </a:gs>
            </a:gsLst>
            <a:lin ang="16200000" scaled="1"/>
            <a:tileRect/>
          </a:gradFill>
          <a:ln w="38100" cap="flat" cmpd="sng" algn="ctr">
            <a:no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r>
              <a:rPr kumimoji="0" lang="zh-CN" altLang="en-US" sz="1600" b="0" i="0" u="none" strike="noStrike" cap="none" normalizeH="0" baseline="0">
                <a:ln>
                  <a:noFill/>
                </a:ln>
                <a:solidFill>
                  <a:srgbClr val="FFFFFF"/>
                </a:solidFill>
                <a:effectLst/>
                <a:latin typeface="Times New Roman" panose="02020603050405020304" pitchFamily="18" charset="0"/>
                <a:ea typeface="微软雅黑" panose="020B0503020204020204" pitchFamily="34" charset="-122"/>
                <a:sym typeface="Times New Roman" panose="02020603050405020304" pitchFamily="18" charset="0"/>
              </a:rPr>
              <a:t>提交</a:t>
            </a:r>
          </a:p>
        </p:txBody>
      </p:sp>
      <p:grpSp>
        <p:nvGrpSpPr>
          <p:cNvPr id="20" name="组合 19"/>
          <p:cNvGrpSpPr/>
          <p:nvPr>
            <p:custDataLst>
              <p:tags r:id="rId12"/>
            </p:custDataLst>
          </p:nvPr>
        </p:nvGrpSpPr>
        <p:grpSpPr>
          <a:xfrm>
            <a:off x="0" y="0"/>
            <a:ext cx="9144000" cy="635000"/>
            <a:chOff x="0" y="0"/>
            <a:chExt cx="9144000" cy="635000"/>
          </a:xfrm>
        </p:grpSpPr>
        <p:sp>
          <p:nvSpPr>
            <p:cNvPr id="16" name="TitleBackground"/>
            <p:cNvSpPr/>
            <p:nvPr>
              <p:custDataLst>
                <p:tags r:id="rId14"/>
              </p:custDataLst>
            </p:nvPr>
          </p:nvSpPr>
          <p:spPr bwMode="auto">
            <a:xfrm>
              <a:off x="0" y="0"/>
              <a:ext cx="9144000" cy="635000"/>
            </a:xfrm>
            <a:prstGeom prst="rect">
              <a:avLst/>
            </a:prstGeom>
            <a:solidFill>
              <a:srgbClr val="F6F7F8"/>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7" name="ColorBlock"/>
            <p:cNvSpPr/>
            <p:nvPr>
              <p:custDataLst>
                <p:tags r:id="rId15"/>
              </p:custDataLst>
            </p:nvPr>
          </p:nvSpPr>
          <p:spPr bwMode="auto">
            <a:xfrm>
              <a:off x="0" y="0"/>
              <a:ext cx="190500" cy="635000"/>
            </a:xfrm>
            <a:prstGeom prst="rect">
              <a:avLst/>
            </a:prstGeom>
            <a:solidFill>
              <a:srgbClr val="639EF4"/>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8" name="TypeText"/>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单选题</a:t>
              </a:r>
            </a:p>
          </p:txBody>
        </p:sp>
        <p:sp>
          <p:nvSpPr>
            <p:cNvPr id="19" name="TipText"/>
            <p:cNvSpPr txBox="1"/>
            <p:nvPr>
              <p:custDataLst>
                <p:tags r:id="rId17"/>
              </p:custDataLst>
            </p:nvPr>
          </p:nvSpPr>
          <p:spPr>
            <a:xfrm>
              <a:off x="1510030" y="109220"/>
              <a:ext cx="2286000" cy="508000"/>
            </a:xfrm>
            <a:prstGeom prst="rect">
              <a:avLst/>
            </a:prstGeom>
            <a:noFill/>
          </p:spPr>
          <p:txBody>
            <a:bodyPr vert="horz" wrap="none" rtlCol="0" anchor="ctr" anchorCtr="0">
              <a:noAutofit/>
            </a:bodyPr>
            <a:lstStyle/>
            <a:p>
              <a:r>
                <a:rPr lang="en-US" altLang="zh-CN" sz="2000">
                  <a:solidFill>
                    <a:srgbClr val="808080"/>
                  </a:solidFill>
                  <a:latin typeface="Times New Roman" panose="02020603050405020304" pitchFamily="18" charset="0"/>
                  <a:ea typeface="微软雅黑" panose="020B0503020204020204" pitchFamily="34" charset="-122"/>
                  <a:sym typeface="Times New Roman" panose="02020603050405020304" pitchFamily="18" charset="0"/>
                </a:rPr>
                <a:t>1</a:t>
              </a:r>
              <a:r>
                <a:rPr lang="zh-CN" altLang="en-US" sz="2000">
                  <a:solidFill>
                    <a:srgbClr val="808080"/>
                  </a:solidFill>
                  <a:latin typeface="Times New Roman" panose="02020603050405020304" pitchFamily="18" charset="0"/>
                  <a:ea typeface="微软雅黑" panose="020B0503020204020204" pitchFamily="34" charset="-122"/>
                  <a:sym typeface="Times New Roman" panose="02020603050405020304" pitchFamily="18" charset="0"/>
                </a:rPr>
                <a:t>分</a:t>
              </a:r>
            </a:p>
          </p:txBody>
        </p:sp>
      </p:grpSp>
      <p:pic>
        <p:nvPicPr>
          <p:cNvPr id="5" name="图片 4"/>
          <p:cNvPicPr>
            <a:picLocks/>
          </p:cNvPicPr>
          <p:nvPr>
            <p:custDataLst>
              <p:tags r:id="rId13"/>
            </p:custDataLst>
          </p:nvPr>
        </p:nvPicPr>
        <p:blipFill>
          <a:blip r:embed="rId19">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
    </p:custDataLst>
    <p:extLst>
      <p:ext uri="{BB962C8B-B14F-4D97-AF65-F5344CB8AC3E}">
        <p14:creationId xmlns:p14="http://schemas.microsoft.com/office/powerpoint/2010/main" val="1731019054"/>
      </p:ext>
    </p:extLst>
  </p:cSld>
  <p:clrMapOvr>
    <a:masterClrMapping/>
  </p:clrMapOvr>
  <p:transition spd="med">
    <p:split orient="vert"/>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25076406"/>
      </p:ext>
    </p:extLst>
  </p:cSld>
  <p:clrMapOvr>
    <a:masterClrMapping/>
  </p:clrMapOvr>
  <p:transition spd="med">
    <p:split orient="vert"/>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756000" y="108000"/>
            <a:ext cx="6781800" cy="492443"/>
          </a:xfrm>
          <a:prstGeom prst="rect">
            <a:avLst/>
          </a:prstGeom>
        </p:spPr>
        <p:txBody>
          <a:bodyPr wrap="square">
            <a:spAutoFit/>
          </a:bodyPr>
          <a:lstStyle/>
          <a:p>
            <a:pPr fontAlgn="base">
              <a:lnSpc>
                <a:spcPct val="100000"/>
              </a:lnSpc>
              <a:spcAft>
                <a:spcPct val="0"/>
              </a:spcAft>
            </a:pPr>
            <a:r>
              <a:rPr lang="en-US" altLang="zh-CN"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3 </a:t>
            </a:r>
            <a:r>
              <a:rPr lang="zh-CN" altLang="en-US"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聚类</a:t>
            </a:r>
            <a:r>
              <a:rPr lang="zh-CN" altLang="en-US" sz="2600" b="1" spc="50" dirty="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评估</a:t>
            </a:r>
          </a:p>
        </p:txBody>
      </p:sp>
      <p:sp>
        <p:nvSpPr>
          <p:cNvPr id="3" name="内容占位符 2"/>
          <p:cNvSpPr>
            <a:spLocks noGrp="1"/>
          </p:cNvSpPr>
          <p:nvPr>
            <p:ph idx="4294967295"/>
          </p:nvPr>
        </p:nvSpPr>
        <p:spPr>
          <a:xfrm>
            <a:off x="252000" y="836712"/>
            <a:ext cx="8640000" cy="3525581"/>
          </a:xfrm>
          <a:prstGeom prst="rect">
            <a:avLst/>
          </a:prstGeom>
          <a:noFill/>
        </p:spPr>
        <p:txBody>
          <a:bodyPr wrap="square" lIns="72000" rIns="72000">
            <a:spAutoFit/>
          </a:bodyPr>
          <a:lstStyle/>
          <a:p>
            <a:pPr marL="360000" indent="-360000" algn="just" fontAlgn="base">
              <a:lnSpc>
                <a:spcPct val="150000"/>
              </a:lnSpc>
              <a:spcBef>
                <a:spcPts val="600"/>
              </a:spcBef>
              <a:buClr>
                <a:srgbClr val="FF6600"/>
              </a:buClr>
              <a:buSzPct val="80000"/>
              <a:buFont typeface="Wingdings" panose="05000000000000000000" pitchFamily="2" charset="2"/>
              <a:buChar char="l"/>
            </a:pPr>
            <a:r>
              <a:rPr lang="zh-CN" altLang="en-US" sz="2400" dirty="0">
                <a:cs typeface="+mn-ea"/>
                <a:sym typeface="Times New Roman" panose="02020603050405020304" pitchFamily="18" charset="0"/>
              </a:rPr>
              <a:t>估计在数据集上</a:t>
            </a:r>
            <a:r>
              <a:rPr lang="zh-CN" altLang="en-US" sz="2400" b="1" dirty="0">
                <a:solidFill>
                  <a:srgbClr val="FF6600"/>
                </a:solidFill>
                <a:cs typeface="+mn-ea"/>
                <a:sym typeface="Times New Roman" panose="02020603050405020304" pitchFamily="18" charset="0"/>
              </a:rPr>
              <a:t>进行聚类的可行性和被聚类方法产生的结果的质量</a:t>
            </a:r>
          </a:p>
          <a:p>
            <a:pPr marL="360000" indent="-360000" algn="just" fontAlgn="base">
              <a:lnSpc>
                <a:spcPct val="150000"/>
              </a:lnSpc>
              <a:spcBef>
                <a:spcPts val="600"/>
              </a:spcBef>
              <a:buClr>
                <a:srgbClr val="FF6600"/>
              </a:buClr>
              <a:buSzPct val="80000"/>
              <a:buFont typeface="Wingdings" panose="05000000000000000000" pitchFamily="2" charset="2"/>
              <a:buChar char="l"/>
            </a:pPr>
            <a:r>
              <a:rPr lang="zh-CN" altLang="en-US" sz="2400" dirty="0">
                <a:cs typeface="+mn-ea"/>
                <a:sym typeface="Times New Roman" panose="02020603050405020304" pitchFamily="18" charset="0"/>
              </a:rPr>
              <a:t>聚类评估的任务</a:t>
            </a:r>
          </a:p>
          <a:p>
            <a:pPr marL="817200" lvl="1" indent="-360000" algn="just" fontAlgn="base">
              <a:lnSpc>
                <a:spcPct val="150000"/>
              </a:lnSpc>
              <a:spcBef>
                <a:spcPts val="600"/>
              </a:spcBef>
              <a:buClr>
                <a:srgbClr val="FF6600"/>
              </a:buClr>
              <a:buSzPct val="80000"/>
              <a:buFont typeface="Wingdings" panose="05000000000000000000" pitchFamily="2" charset="2"/>
              <a:buChar char="l"/>
            </a:pPr>
            <a:r>
              <a:rPr lang="zh-CN" altLang="en-US" sz="2200">
                <a:latin typeface="Times New Roman" panose="02020603050405020304" pitchFamily="18" charset="0"/>
                <a:ea typeface="微软雅黑" panose="020B0503020204020204" pitchFamily="34" charset="-122"/>
                <a:cs typeface="+mn-ea"/>
                <a:sym typeface="Times New Roman" panose="02020603050405020304" pitchFamily="18" charset="0"/>
              </a:rPr>
              <a:t>估计</a:t>
            </a:r>
            <a:r>
              <a:rPr lang="zh-CN" altLang="en-US" sz="2200" dirty="0">
                <a:latin typeface="Times New Roman" panose="02020603050405020304" pitchFamily="18" charset="0"/>
                <a:ea typeface="微软雅黑" panose="020B0503020204020204" pitchFamily="34" charset="-122"/>
                <a:cs typeface="+mn-ea"/>
                <a:sym typeface="Times New Roman" panose="02020603050405020304" pitchFamily="18" charset="0"/>
              </a:rPr>
              <a:t>聚类趋势：评估数据集是否存在非随机结构</a:t>
            </a:r>
          </a:p>
          <a:p>
            <a:pPr marL="817200" lvl="1" indent="-360000" algn="just" fontAlgn="base">
              <a:lnSpc>
                <a:spcPct val="150000"/>
              </a:lnSpc>
              <a:spcBef>
                <a:spcPts val="600"/>
              </a:spcBef>
              <a:buClr>
                <a:srgbClr val="FF6600"/>
              </a:buClr>
              <a:buSzPct val="80000"/>
              <a:buFont typeface="Wingdings" panose="05000000000000000000" pitchFamily="2" charset="2"/>
              <a:buChar char="l"/>
            </a:pPr>
            <a:r>
              <a:rPr lang="zh-CN" altLang="en-US" sz="2200">
                <a:latin typeface="Times New Roman" panose="02020603050405020304" pitchFamily="18" charset="0"/>
                <a:ea typeface="微软雅黑" panose="020B0503020204020204" pitchFamily="34" charset="-122"/>
                <a:cs typeface="+mn-ea"/>
                <a:sym typeface="Times New Roman" panose="02020603050405020304" pitchFamily="18" charset="0"/>
              </a:rPr>
              <a:t>确定</a:t>
            </a:r>
            <a:r>
              <a:rPr lang="zh-CN" altLang="en-US" sz="2200" dirty="0">
                <a:latin typeface="Times New Roman" panose="02020603050405020304" pitchFamily="18" charset="0"/>
                <a:ea typeface="微软雅黑" panose="020B0503020204020204" pitchFamily="34" charset="-122"/>
                <a:cs typeface="+mn-ea"/>
                <a:sym typeface="Times New Roman" panose="02020603050405020304" pitchFamily="18" charset="0"/>
              </a:rPr>
              <a:t>数据集中的簇数：在聚类之前，估计簇数</a:t>
            </a:r>
          </a:p>
          <a:p>
            <a:pPr marL="817200" lvl="1" indent="-360000" algn="just" fontAlgn="base">
              <a:lnSpc>
                <a:spcPct val="150000"/>
              </a:lnSpc>
              <a:spcBef>
                <a:spcPts val="600"/>
              </a:spcBef>
              <a:buClr>
                <a:srgbClr val="FF6600"/>
              </a:buClr>
              <a:buSzPct val="80000"/>
              <a:buFont typeface="Wingdings" panose="05000000000000000000" pitchFamily="2" charset="2"/>
              <a:buChar char="l"/>
            </a:pPr>
            <a:r>
              <a:rPr lang="zh-CN" altLang="en-US" sz="2200">
                <a:latin typeface="Times New Roman" panose="02020603050405020304" pitchFamily="18" charset="0"/>
                <a:ea typeface="微软雅黑" panose="020B0503020204020204" pitchFamily="34" charset="-122"/>
                <a:cs typeface="+mn-ea"/>
                <a:sym typeface="Times New Roman" panose="02020603050405020304" pitchFamily="18" charset="0"/>
              </a:rPr>
              <a:t>测定</a:t>
            </a:r>
            <a:r>
              <a:rPr lang="zh-CN" altLang="en-US" sz="2200" dirty="0">
                <a:latin typeface="Times New Roman" panose="02020603050405020304" pitchFamily="18" charset="0"/>
                <a:ea typeface="微软雅黑" panose="020B0503020204020204" pitchFamily="34" charset="-122"/>
                <a:cs typeface="+mn-ea"/>
                <a:sym typeface="Times New Roman" panose="02020603050405020304" pitchFamily="18" charset="0"/>
              </a:rPr>
              <a:t>聚类质量：聚类之后，评估结果簇</a:t>
            </a:r>
            <a:r>
              <a:rPr lang="zh-CN" altLang="en-US" sz="2200">
                <a:latin typeface="Times New Roman" panose="02020603050405020304" pitchFamily="18" charset="0"/>
                <a:ea typeface="微软雅黑" panose="020B0503020204020204" pitchFamily="34" charset="-122"/>
                <a:cs typeface="+mn-ea"/>
                <a:sym typeface="Times New Roman" panose="02020603050405020304" pitchFamily="18" charset="0"/>
              </a:rPr>
              <a:t>的质量</a:t>
            </a:r>
            <a:endParaRPr lang="zh-CN" altLang="en-US" sz="2200" dirty="0">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Tree>
    <p:extLst>
      <p:ext uri="{BB962C8B-B14F-4D97-AF65-F5344CB8AC3E}">
        <p14:creationId xmlns:p14="http://schemas.microsoft.com/office/powerpoint/2010/main" val="3624919428"/>
      </p:ext>
    </p:extLst>
  </p:cSld>
  <p:clrMapOvr>
    <a:masterClrMapping/>
  </p:clrMapOvr>
  <p:transition spd="med">
    <p:split orient="vert"/>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11117465"/>
      </p:ext>
    </p:extLst>
  </p:cSld>
  <p:clrMapOvr>
    <a:masterClrMapping/>
  </p:clrMapOvr>
  <p:transition spd="med">
    <p:split orient="vert"/>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115616" y="2026407"/>
            <a:ext cx="4588637" cy="1782934"/>
          </a:xfrm>
          <a:prstGeom prst="rect">
            <a:avLst/>
          </a:prstGeom>
          <a:solidFill>
            <a:schemeClr val="accent1">
              <a:lumMod val="20000"/>
              <a:lumOff val="80000"/>
            </a:schemeClr>
          </a:solidFill>
          <a:ln>
            <a:solidFill>
              <a:srgbClr val="13548C"/>
            </a:solidFill>
          </a:ln>
        </p:spPr>
        <p:txBody>
          <a:bodyPr wrap="square" rtlCol="0" anchor="ctr">
            <a:noAutofit/>
          </a:bodyPr>
          <a:lstStyle/>
          <a:p>
            <a:pPr eaLnBrk="1" fontAlgn="auto" hangingPunct="1">
              <a:lnSpc>
                <a:spcPct val="150000"/>
              </a:lnSpc>
              <a:spcBef>
                <a:spcPts val="0"/>
              </a:spcBef>
              <a:spcAft>
                <a:spcPts val="0"/>
              </a:spcAft>
            </a:pPr>
            <a:r>
              <a:rPr lang="zh-CN" altLang="en-US">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        如果</a:t>
            </a:r>
            <a:r>
              <a:rPr lang="zh-CN" altLang="en-US"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数据服从均匀分布，显然对其进行的聚类操作都是没有意义的</a:t>
            </a:r>
          </a:p>
        </p:txBody>
      </p:sp>
      <p:sp>
        <p:nvSpPr>
          <p:cNvPr id="2" name="标题 1"/>
          <p:cNvSpPr>
            <a:spLocks noGrp="1"/>
          </p:cNvSpPr>
          <p:nvPr>
            <p:ph type="title" idx="4294967295"/>
          </p:nvPr>
        </p:nvSpPr>
        <p:spPr>
          <a:xfrm>
            <a:off x="756000" y="108000"/>
            <a:ext cx="6781800" cy="492443"/>
          </a:xfrm>
          <a:prstGeom prst="rect">
            <a:avLst/>
          </a:prstGeom>
        </p:spPr>
        <p:txBody>
          <a:bodyPr wrap="square">
            <a:spAutoFit/>
          </a:bodyPr>
          <a:lstStyle/>
          <a:p>
            <a:pPr fontAlgn="base">
              <a:lnSpc>
                <a:spcPct val="100000"/>
              </a:lnSpc>
              <a:spcAft>
                <a:spcPct val="0"/>
              </a:spcAft>
            </a:pPr>
            <a:r>
              <a:rPr lang="en-US" altLang="zh-CN" sz="2600" b="1" spc="50" dirty="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2.3.1 </a:t>
            </a:r>
            <a:r>
              <a:rPr lang="zh-CN" altLang="en-US" sz="2600" b="1" spc="50" dirty="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估计聚类趋势</a:t>
            </a:r>
          </a:p>
        </p:txBody>
      </p:sp>
      <p:sp>
        <p:nvSpPr>
          <p:cNvPr id="3" name="内容占位符 2"/>
          <p:cNvSpPr>
            <a:spLocks noGrp="1"/>
          </p:cNvSpPr>
          <p:nvPr>
            <p:ph idx="4294967295"/>
          </p:nvPr>
        </p:nvSpPr>
        <p:spPr>
          <a:xfrm>
            <a:off x="252000" y="756000"/>
            <a:ext cx="8578850" cy="580865"/>
          </a:xfrm>
          <a:prstGeom prst="rect">
            <a:avLst/>
          </a:prstGeom>
          <a:noFill/>
        </p:spPr>
        <p:txBody>
          <a:bodyPr wrap="square" lIns="72000" rIns="72000">
            <a:spAutoFit/>
          </a:bodyPr>
          <a:lstStyle/>
          <a:p>
            <a:pPr marL="360000" indent="-360000" algn="just" fontAlgn="base">
              <a:lnSpc>
                <a:spcPct val="150000"/>
              </a:lnSpc>
              <a:spcBef>
                <a:spcPts val="600"/>
              </a:spcBef>
              <a:buClr>
                <a:srgbClr val="FF6600"/>
              </a:buClr>
              <a:buSzPct val="80000"/>
              <a:buFont typeface="Wingdings" panose="05000000000000000000" pitchFamily="2" charset="2"/>
              <a:buChar char="l"/>
            </a:pPr>
            <a:r>
              <a:rPr lang="zh-CN" altLang="en-US" sz="2400" dirty="0">
                <a:cs typeface="+mn-ea"/>
                <a:sym typeface="Times New Roman" panose="02020603050405020304" pitchFamily="18" charset="0"/>
              </a:rPr>
              <a:t>从统计学的角度，就是检测数据是否是随机或线性</a:t>
            </a:r>
            <a:r>
              <a:rPr lang="zh-CN" altLang="en-US" sz="2400">
                <a:cs typeface="+mn-ea"/>
                <a:sym typeface="Times New Roman" panose="02020603050405020304" pitchFamily="18" charset="0"/>
              </a:rPr>
              <a:t>分布的</a:t>
            </a:r>
            <a:endParaRPr lang="en-US" altLang="zh-CN" sz="2400" dirty="0">
              <a:cs typeface="+mn-ea"/>
              <a:sym typeface="Times New Roman" panose="02020603050405020304" pitchFamily="18" charset="0"/>
            </a:endParaRPr>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80112" y="1700808"/>
            <a:ext cx="2468594" cy="24685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object 7"/>
          <p:cNvSpPr/>
          <p:nvPr/>
        </p:nvSpPr>
        <p:spPr>
          <a:xfrm>
            <a:off x="1763688" y="4706746"/>
            <a:ext cx="3035685" cy="733286"/>
          </a:xfrm>
          <a:prstGeom prst="rect">
            <a:avLst/>
          </a:prstGeom>
          <a:blipFill>
            <a:blip r:embed="rId3" cstate="print"/>
            <a:stretch>
              <a:fillRect/>
            </a:stretch>
          </a:blipFill>
        </p:spPr>
        <p:txBody>
          <a:bodyPr wrap="square" lIns="0" tIns="0" rIns="0" bIns="0"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pic>
        <p:nvPicPr>
          <p:cNvPr id="7" name="Picture 2">
            <a:extLst>
              <a:ext uri="{FF2B5EF4-FFF2-40B4-BE49-F238E27FC236}">
                <a16:creationId xmlns:a16="http://schemas.microsoft.com/office/drawing/2014/main" id="{0985BEC6-2D54-4F33-9178-260BDF61B7E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684032" y="4182742"/>
            <a:ext cx="2448272" cy="25145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文本框 7"/>
          <p:cNvSpPr txBox="1"/>
          <p:nvPr/>
        </p:nvSpPr>
        <p:spPr>
          <a:xfrm>
            <a:off x="1979712" y="5733256"/>
            <a:ext cx="2592288" cy="461665"/>
          </a:xfrm>
          <a:prstGeom prst="rect">
            <a:avLst/>
          </a:prstGeom>
          <a:noFill/>
        </p:spPr>
        <p:txBody>
          <a:bodyPr wrap="square" rtlCol="0">
            <a:spAutoFit/>
          </a:bodyPr>
          <a:lstStyle/>
          <a:p>
            <a:r>
              <a:rPr lang="zh-CN" altLang="en-US" b="1" dirty="0">
                <a:solidFill>
                  <a:srgbClr val="FF0000"/>
                </a:solidFill>
              </a:rPr>
              <a:t>霍普金斯统计量</a:t>
            </a:r>
          </a:p>
        </p:txBody>
      </p:sp>
      <p:sp>
        <p:nvSpPr>
          <p:cNvPr id="9" name="椭圆 8"/>
          <p:cNvSpPr/>
          <p:nvPr/>
        </p:nvSpPr>
        <p:spPr>
          <a:xfrm>
            <a:off x="6228184" y="4797152"/>
            <a:ext cx="144016" cy="14401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447084557"/>
      </p:ext>
    </p:extLst>
  </p:cSld>
  <p:clrMapOvr>
    <a:masterClrMapping/>
  </p:clrMapOvr>
  <p:transition spd="med">
    <p:split orient="vert"/>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756000" y="108000"/>
            <a:ext cx="6781800" cy="492443"/>
          </a:xfrm>
          <a:prstGeom prst="rect">
            <a:avLst/>
          </a:prstGeom>
        </p:spPr>
        <p:txBody>
          <a:bodyPr wrap="square">
            <a:spAutoFit/>
          </a:bodyPr>
          <a:lstStyle/>
          <a:p>
            <a:pPr fontAlgn="base">
              <a:lnSpc>
                <a:spcPct val="100000"/>
              </a:lnSpc>
              <a:spcAft>
                <a:spcPct val="0"/>
              </a:spcAft>
            </a:pPr>
            <a:r>
              <a:rPr lang="en-US" altLang="zh-CN" sz="2600" b="1" spc="50" dirty="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2.3.2 </a:t>
            </a:r>
            <a:r>
              <a:rPr lang="zh-CN" altLang="en-US" sz="2600" b="1" spc="50" dirty="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确定数据集中的簇数</a:t>
            </a:r>
          </a:p>
        </p:txBody>
      </p:sp>
      <mc:AlternateContent xmlns:mc="http://schemas.openxmlformats.org/markup-compatibility/2006" xmlns:a14="http://schemas.microsoft.com/office/drawing/2010/main">
        <mc:Choice Requires="a14">
          <p:sp>
            <p:nvSpPr>
              <p:cNvPr id="3" name="内容占位符 2"/>
              <p:cNvSpPr>
                <a:spLocks noGrp="1"/>
              </p:cNvSpPr>
              <p:nvPr>
                <p:ph idx="4294967295"/>
              </p:nvPr>
            </p:nvSpPr>
            <p:spPr>
              <a:xfrm>
                <a:off x="252000" y="756000"/>
                <a:ext cx="8640000" cy="3061800"/>
              </a:xfrm>
              <a:prstGeom prst="rect">
                <a:avLst/>
              </a:prstGeom>
              <a:noFill/>
            </p:spPr>
            <p:txBody>
              <a:bodyPr wrap="square" lIns="72000" rIns="72000">
                <a:spAutoFit/>
              </a:bodyPr>
              <a:lstStyle/>
              <a:p>
                <a:pPr marL="360000" indent="-360000" algn="just" fontAlgn="base">
                  <a:lnSpc>
                    <a:spcPct val="150000"/>
                  </a:lnSpc>
                  <a:spcBef>
                    <a:spcPts val="600"/>
                  </a:spcBef>
                  <a:buClr>
                    <a:srgbClr val="FF6600"/>
                  </a:buClr>
                  <a:buSzPct val="80000"/>
                  <a:buFont typeface="Wingdings" panose="05000000000000000000" pitchFamily="2" charset="2"/>
                  <a:buChar char="l"/>
                </a:pPr>
                <a:r>
                  <a:rPr lang="zh-CN" altLang="en-US" sz="2400" dirty="0">
                    <a:cs typeface="+mn-ea"/>
                    <a:sym typeface="Times New Roman" panose="02020603050405020304" pitchFamily="18" charset="0"/>
                  </a:rPr>
                  <a:t>实验方法</a:t>
                </a:r>
              </a:p>
              <a:p>
                <a:pPr marL="817200" lvl="1" indent="-360000" algn="just" fontAlgn="base">
                  <a:lnSpc>
                    <a:spcPct val="150000"/>
                  </a:lnSpc>
                  <a:spcBef>
                    <a:spcPts val="600"/>
                  </a:spcBef>
                  <a:buClr>
                    <a:srgbClr val="FF6600"/>
                  </a:buClr>
                  <a:buSzPct val="80000"/>
                  <a:buFont typeface="Wingdings" panose="05000000000000000000" pitchFamily="2" charset="2"/>
                  <a:buChar char="l"/>
                </a:pPr>
                <a:r>
                  <a:rPr lang="zh-CN" altLang="en-US" sz="2200" dirty="0">
                    <a:latin typeface="Times New Roman" panose="02020603050405020304" pitchFamily="18" charset="0"/>
                    <a:ea typeface="微软雅黑" panose="020B0503020204020204" pitchFamily="34" charset="-122"/>
                    <a:cs typeface="+mn-ea"/>
                    <a:sym typeface="Times New Roman" panose="02020603050405020304" pitchFamily="18" charset="0"/>
                  </a:rPr>
                  <a:t>对于</a:t>
                </a:r>
                <a:r>
                  <a:rPr lang="en-US" altLang="zh-CN" sz="2200" dirty="0">
                    <a:latin typeface="Times New Roman" panose="02020603050405020304" pitchFamily="18" charset="0"/>
                    <a:ea typeface="微软雅黑" panose="020B0503020204020204" pitchFamily="34" charset="-122"/>
                    <a:cs typeface="+mn-ea"/>
                    <a:sym typeface="Times New Roman" panose="02020603050405020304" pitchFamily="18" charset="0"/>
                  </a:rPr>
                  <a:t>n</a:t>
                </a:r>
                <a:r>
                  <a:rPr lang="zh-CN" altLang="en-US" sz="2200" dirty="0">
                    <a:latin typeface="Times New Roman" panose="02020603050405020304" pitchFamily="18" charset="0"/>
                    <a:ea typeface="微软雅黑" panose="020B0503020204020204" pitchFamily="34" charset="-122"/>
                    <a:cs typeface="+mn-ea"/>
                    <a:sym typeface="Times New Roman" panose="02020603050405020304" pitchFamily="18" charset="0"/>
                  </a:rPr>
                  <a:t>个点的数据集，簇数</a:t>
                </a:r>
                <a14:m>
                  <m:oMath xmlns:m="http://schemas.openxmlformats.org/officeDocument/2006/math">
                    <m:rad>
                      <m:radPr>
                        <m:degHide m:val="on"/>
                        <m:ctrlPr>
                          <a:rPr lang="zh-CN" altLang="en-US" sz="2200" i="1">
                            <a:latin typeface="Cambria Math" panose="02040503050406030204" pitchFamily="18" charset="0"/>
                            <a:cs typeface="+mn-ea"/>
                            <a:sym typeface="Times New Roman" panose="02020603050405020304" pitchFamily="18" charset="0"/>
                          </a:rPr>
                        </m:ctrlPr>
                      </m:radPr>
                      <m:deg/>
                      <m:e>
                        <m:r>
                          <a:rPr lang="en-US" altLang="zh-CN" sz="2200">
                            <a:latin typeface="Cambria Math" panose="02040503050406030204" pitchFamily="18" charset="0"/>
                            <a:cs typeface="+mn-ea"/>
                            <a:sym typeface="Times New Roman" panose="02020603050405020304" pitchFamily="18" charset="0"/>
                          </a:rPr>
                          <m:t>𝑛</m:t>
                        </m:r>
                        <m:r>
                          <a:rPr lang="en-US" altLang="zh-CN" sz="2200">
                            <a:latin typeface="Cambria Math" panose="02040503050406030204" pitchFamily="18" charset="0"/>
                            <a:cs typeface="+mn-ea"/>
                            <a:sym typeface="Times New Roman" panose="02020603050405020304" pitchFamily="18" charset="0"/>
                          </a:rPr>
                          <m:t>/2</m:t>
                        </m:r>
                      </m:e>
                    </m:rad>
                  </m:oMath>
                </a14:m>
                <a:r>
                  <a:rPr lang="zh-CN" altLang="en-US" sz="2200" dirty="0">
                    <a:latin typeface="Times New Roman" panose="02020603050405020304" pitchFamily="18" charset="0"/>
                    <a:ea typeface="微软雅黑" panose="020B0503020204020204" pitchFamily="34" charset="-122"/>
                    <a:cs typeface="+mn-ea"/>
                    <a:sym typeface="Times New Roman" panose="02020603050405020304" pitchFamily="18" charset="0"/>
                  </a:rPr>
                  <a:t>，每个簇约有</a:t>
                </a:r>
                <a14:m>
                  <m:oMath xmlns:m="http://schemas.openxmlformats.org/officeDocument/2006/math">
                    <m:rad>
                      <m:radPr>
                        <m:degHide m:val="on"/>
                        <m:ctrlPr>
                          <a:rPr lang="zh-CN" altLang="en-US" sz="2200" i="1">
                            <a:latin typeface="Cambria Math" panose="02040503050406030204" pitchFamily="18" charset="0"/>
                            <a:cs typeface="+mn-ea"/>
                            <a:sym typeface="Times New Roman" panose="02020603050405020304" pitchFamily="18" charset="0"/>
                          </a:rPr>
                        </m:ctrlPr>
                      </m:radPr>
                      <m:deg/>
                      <m:e>
                        <m:r>
                          <a:rPr lang="en-US" altLang="zh-CN" sz="2200">
                            <a:latin typeface="Cambria Math" panose="02040503050406030204" pitchFamily="18" charset="0"/>
                            <a:cs typeface="+mn-ea"/>
                            <a:sym typeface="Times New Roman" panose="02020603050405020304" pitchFamily="18" charset="0"/>
                          </a:rPr>
                          <m:t>2</m:t>
                        </m:r>
                        <m:r>
                          <a:rPr lang="en-US" altLang="zh-CN" sz="2200">
                            <a:latin typeface="Cambria Math" panose="02040503050406030204" pitchFamily="18" charset="0"/>
                            <a:cs typeface="+mn-ea"/>
                            <a:sym typeface="Times New Roman" panose="02020603050405020304" pitchFamily="18" charset="0"/>
                          </a:rPr>
                          <m:t>𝑛</m:t>
                        </m:r>
                      </m:e>
                    </m:rad>
                  </m:oMath>
                </a14:m>
                <a:r>
                  <a:rPr lang="zh-CN" altLang="en-US" sz="2200" dirty="0">
                    <a:latin typeface="Times New Roman" panose="02020603050405020304" pitchFamily="18" charset="0"/>
                    <a:ea typeface="微软雅黑" panose="020B0503020204020204" pitchFamily="34" charset="-122"/>
                    <a:cs typeface="+mn-ea"/>
                    <a:sym typeface="Times New Roman" panose="02020603050405020304" pitchFamily="18" charset="0"/>
                  </a:rPr>
                  <a:t>个点</a:t>
                </a:r>
              </a:p>
              <a:p>
                <a:pPr marL="360000" indent="-360000" algn="just" fontAlgn="base">
                  <a:lnSpc>
                    <a:spcPct val="150000"/>
                  </a:lnSpc>
                  <a:spcBef>
                    <a:spcPts val="600"/>
                  </a:spcBef>
                  <a:buClr>
                    <a:srgbClr val="FF6600"/>
                  </a:buClr>
                  <a:buSzPct val="80000"/>
                  <a:buFont typeface="Wingdings" panose="05000000000000000000" pitchFamily="2" charset="2"/>
                  <a:buChar char="l"/>
                </a:pPr>
                <a:r>
                  <a:rPr lang="zh-CN" altLang="en-US" sz="2400" dirty="0">
                    <a:cs typeface="+mn-ea"/>
                    <a:sym typeface="Times New Roman" panose="02020603050405020304" pitchFamily="18" charset="0"/>
                  </a:rPr>
                  <a:t>肘方法（</a:t>
                </a:r>
                <a:r>
                  <a:rPr lang="en-US" altLang="zh-CN" sz="2400" dirty="0">
                    <a:cs typeface="+mn-ea"/>
                    <a:sym typeface="Times New Roman" panose="02020603050405020304" pitchFamily="18" charset="0"/>
                  </a:rPr>
                  <a:t>Elbow method</a:t>
                </a:r>
                <a:r>
                  <a:rPr lang="zh-CN" altLang="en-US" sz="2400" dirty="0">
                    <a:cs typeface="+mn-ea"/>
                    <a:sym typeface="Times New Roman" panose="02020603050405020304" pitchFamily="18" charset="0"/>
                  </a:rPr>
                  <a:t>）</a:t>
                </a:r>
              </a:p>
              <a:p>
                <a:pPr marL="817200" lvl="1" indent="-360000" algn="just" fontAlgn="base">
                  <a:lnSpc>
                    <a:spcPct val="150000"/>
                  </a:lnSpc>
                  <a:spcBef>
                    <a:spcPts val="600"/>
                  </a:spcBef>
                  <a:buClr>
                    <a:srgbClr val="FF6600"/>
                  </a:buClr>
                  <a:buSzPct val="80000"/>
                  <a:buFont typeface="Wingdings" panose="05000000000000000000" pitchFamily="2" charset="2"/>
                  <a:buChar char="l"/>
                </a:pPr>
                <a:r>
                  <a:rPr lang="zh-CN" altLang="en-US" sz="2200" dirty="0">
                    <a:latin typeface="Times New Roman" panose="02020603050405020304" pitchFamily="18" charset="0"/>
                    <a:ea typeface="微软雅黑" panose="020B0503020204020204" pitchFamily="34" charset="-122"/>
                    <a:cs typeface="+mn-ea"/>
                    <a:sym typeface="Times New Roman" panose="02020603050405020304" pitchFamily="18" charset="0"/>
                  </a:rPr>
                  <a:t>增加簇数可以降低</a:t>
                </a:r>
                <a:r>
                  <a:rPr lang="zh-CN" altLang="en-US" sz="2200" b="1" dirty="0">
                    <a:solidFill>
                      <a:srgbClr val="FF0000"/>
                    </a:solidFill>
                    <a:latin typeface="Times New Roman" panose="02020603050405020304" pitchFamily="18" charset="0"/>
                    <a:ea typeface="微软雅黑" panose="020B0503020204020204" pitchFamily="34" charset="-122"/>
                    <a:cs typeface="+mn-ea"/>
                    <a:sym typeface="Times New Roman" panose="02020603050405020304" pitchFamily="18" charset="0"/>
                  </a:rPr>
                  <a:t>簇内方差</a:t>
                </a:r>
                <a:r>
                  <a:rPr lang="zh-CN" altLang="en-US" sz="2200" dirty="0">
                    <a:latin typeface="Times New Roman" panose="02020603050405020304" pitchFamily="18" charset="0"/>
                    <a:ea typeface="微软雅黑" panose="020B0503020204020204" pitchFamily="34" charset="-122"/>
                    <a:cs typeface="+mn-ea"/>
                    <a:sym typeface="Times New Roman" panose="02020603050405020304" pitchFamily="18" charset="0"/>
                  </a:rPr>
                  <a:t>之和，但是如果形成太多的簇，降低</a:t>
                </a:r>
                <a:r>
                  <a:rPr lang="zh-CN" altLang="en-US" sz="2200" b="1" dirty="0">
                    <a:solidFill>
                      <a:srgbClr val="FF0000"/>
                    </a:solidFill>
                    <a:latin typeface="Times New Roman" panose="02020603050405020304" pitchFamily="18" charset="0"/>
                    <a:ea typeface="微软雅黑" panose="020B0503020204020204" pitchFamily="34" charset="-122"/>
                    <a:cs typeface="+mn-ea"/>
                    <a:sym typeface="Times New Roman" panose="02020603050405020304" pitchFamily="18" charset="0"/>
                  </a:rPr>
                  <a:t>簇内方差之和的边缘效应</a:t>
                </a:r>
                <a:r>
                  <a:rPr lang="zh-CN" altLang="en-US" sz="2200" dirty="0">
                    <a:latin typeface="Times New Roman" panose="02020603050405020304" pitchFamily="18" charset="0"/>
                    <a:ea typeface="微软雅黑" panose="020B0503020204020204" pitchFamily="34" charset="-122"/>
                    <a:cs typeface="+mn-ea"/>
                    <a:sym typeface="Times New Roman" panose="02020603050405020304" pitchFamily="18" charset="0"/>
                  </a:rPr>
                  <a:t>可能下降。</a:t>
                </a:r>
                <a:endParaRPr lang="en-US" altLang="zh-CN" sz="2200" dirty="0">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mc:Choice>
        <mc:Fallback xmlns="">
          <p:sp>
            <p:nvSpPr>
              <p:cNvPr id="3" name="内容占位符 2"/>
              <p:cNvSpPr>
                <a:spLocks noGrp="1" noRot="1" noChangeAspect="1" noMove="1" noResize="1" noEditPoints="1" noAdjustHandles="1" noChangeArrowheads="1" noChangeShapeType="1" noTextEdit="1"/>
              </p:cNvSpPr>
              <p:nvPr>
                <p:ph idx="4294967295"/>
              </p:nvPr>
            </p:nvSpPr>
            <p:spPr>
              <a:xfrm>
                <a:off x="252000" y="756000"/>
                <a:ext cx="8640000" cy="3061800"/>
              </a:xfrm>
              <a:prstGeom prst="rect">
                <a:avLst/>
              </a:prstGeom>
              <a:blipFill>
                <a:blip r:embed="rId3"/>
                <a:stretch>
                  <a:fillRect l="-705" r="-1058" b="-1394"/>
                </a:stretch>
              </a:blipFill>
            </p:spPr>
            <p:txBody>
              <a:bodyPr/>
              <a:lstStyle/>
              <a:p>
                <a:r>
                  <a:rPr lang="zh-CN" altLang="en-US">
                    <a:noFill/>
                  </a:rPr>
                  <a:t> </a:t>
                </a:r>
              </a:p>
            </p:txBody>
          </p:sp>
        </mc:Fallback>
      </mc:AlternateContent>
      <p:pic>
        <p:nvPicPr>
          <p:cNvPr id="4" name="图片 3"/>
          <p:cNvPicPr>
            <a:picLocks noChangeAspect="1"/>
          </p:cNvPicPr>
          <p:nvPr/>
        </p:nvPicPr>
        <p:blipFill>
          <a:blip r:embed="rId4"/>
          <a:stretch>
            <a:fillRect/>
          </a:stretch>
        </p:blipFill>
        <p:spPr>
          <a:xfrm>
            <a:off x="4932040" y="3785729"/>
            <a:ext cx="3744416" cy="2883631"/>
          </a:xfrm>
          <a:prstGeom prst="rect">
            <a:avLst/>
          </a:prstGeom>
        </p:spPr>
      </p:pic>
      <p:pic>
        <p:nvPicPr>
          <p:cNvPr id="5" name="图片 4"/>
          <p:cNvPicPr>
            <a:picLocks noChangeAspect="1"/>
          </p:cNvPicPr>
          <p:nvPr/>
        </p:nvPicPr>
        <p:blipFill>
          <a:blip r:embed="rId5"/>
          <a:stretch>
            <a:fillRect/>
          </a:stretch>
        </p:blipFill>
        <p:spPr>
          <a:xfrm>
            <a:off x="684845" y="3786509"/>
            <a:ext cx="3744416" cy="1265354"/>
          </a:xfrm>
          <a:prstGeom prst="rect">
            <a:avLst/>
          </a:prstGeom>
        </p:spPr>
      </p:pic>
      <p:pic>
        <p:nvPicPr>
          <p:cNvPr id="7" name="图片 6"/>
          <p:cNvPicPr>
            <a:picLocks noChangeAspect="1"/>
          </p:cNvPicPr>
          <p:nvPr/>
        </p:nvPicPr>
        <p:blipFill>
          <a:blip r:embed="rId6"/>
          <a:stretch>
            <a:fillRect/>
          </a:stretch>
        </p:blipFill>
        <p:spPr>
          <a:xfrm>
            <a:off x="196835" y="5057527"/>
            <a:ext cx="1796616" cy="1617497"/>
          </a:xfrm>
          <a:prstGeom prst="rect">
            <a:avLst/>
          </a:prstGeom>
        </p:spPr>
      </p:pic>
      <p:pic>
        <p:nvPicPr>
          <p:cNvPr id="8" name="图片 7"/>
          <p:cNvPicPr>
            <a:picLocks noChangeAspect="1"/>
          </p:cNvPicPr>
          <p:nvPr/>
        </p:nvPicPr>
        <p:blipFill>
          <a:blip r:embed="rId7"/>
          <a:stretch>
            <a:fillRect/>
          </a:stretch>
        </p:blipFill>
        <p:spPr>
          <a:xfrm>
            <a:off x="2190490" y="5051863"/>
            <a:ext cx="1992706" cy="1617497"/>
          </a:xfrm>
          <a:prstGeom prst="rect">
            <a:avLst/>
          </a:prstGeom>
        </p:spPr>
      </p:pic>
      <p:sp>
        <p:nvSpPr>
          <p:cNvPr id="9" name="矩形 8"/>
          <p:cNvSpPr/>
          <p:nvPr/>
        </p:nvSpPr>
        <p:spPr>
          <a:xfrm>
            <a:off x="107504" y="3785729"/>
            <a:ext cx="4321757" cy="288363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547075089"/>
      </p:ext>
    </p:extLst>
  </p:cSld>
  <p:clrMapOvr>
    <a:masterClrMapping/>
  </p:clrMapOvr>
  <p:transition spd="med">
    <p:split orient="vert"/>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756000" y="108000"/>
            <a:ext cx="6781800" cy="492443"/>
          </a:xfrm>
          <a:prstGeom prst="rect">
            <a:avLst/>
          </a:prstGeom>
        </p:spPr>
        <p:txBody>
          <a:bodyPr wrap="square">
            <a:spAutoFit/>
          </a:bodyPr>
          <a:lstStyle/>
          <a:p>
            <a:pPr fontAlgn="base">
              <a:lnSpc>
                <a:spcPct val="100000"/>
              </a:lnSpc>
              <a:spcAft>
                <a:spcPct val="0"/>
              </a:spcAft>
            </a:pPr>
            <a:r>
              <a:rPr lang="en-US" altLang="zh-CN" sz="2600" b="1" spc="50" dirty="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2.3.3 </a:t>
            </a:r>
            <a:r>
              <a:rPr lang="zh-CN" altLang="en-US" sz="2600" b="1" spc="50" dirty="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测定聚类质量</a:t>
            </a:r>
          </a:p>
        </p:txBody>
      </p:sp>
      <p:sp>
        <p:nvSpPr>
          <p:cNvPr id="3" name="内容占位符 2"/>
          <p:cNvSpPr>
            <a:spLocks noGrp="1"/>
          </p:cNvSpPr>
          <p:nvPr>
            <p:ph idx="4294967295"/>
          </p:nvPr>
        </p:nvSpPr>
        <p:spPr>
          <a:xfrm>
            <a:off x="252000" y="756000"/>
            <a:ext cx="8640000" cy="3556358"/>
          </a:xfrm>
          <a:prstGeom prst="rect">
            <a:avLst/>
          </a:prstGeom>
          <a:noFill/>
        </p:spPr>
        <p:txBody>
          <a:bodyPr wrap="square" lIns="72000" rIns="72000">
            <a:spAutoFit/>
          </a:bodyPr>
          <a:lstStyle/>
          <a:p>
            <a:pPr marL="360000" indent="-360000" algn="just" fontAlgn="base">
              <a:lnSpc>
                <a:spcPct val="150000"/>
              </a:lnSpc>
              <a:spcBef>
                <a:spcPts val="600"/>
              </a:spcBef>
              <a:buClr>
                <a:srgbClr val="FF6600"/>
              </a:buClr>
              <a:buSzPct val="80000"/>
              <a:buFont typeface="Wingdings" panose="05000000000000000000" pitchFamily="2" charset="2"/>
              <a:buChar char="l"/>
            </a:pPr>
            <a:r>
              <a:rPr lang="zh-CN" altLang="en-US" sz="2400" dirty="0">
                <a:cs typeface="+mn-ea"/>
                <a:sym typeface="Times New Roman" panose="02020603050405020304" pitchFamily="18" charset="0"/>
              </a:rPr>
              <a:t>外在方法：有监督的</a:t>
            </a:r>
            <a:endParaRPr lang="en-US" altLang="zh-CN" sz="2400" dirty="0">
              <a:cs typeface="+mn-ea"/>
              <a:sym typeface="Times New Roman" panose="02020603050405020304" pitchFamily="18" charset="0"/>
            </a:endParaRPr>
          </a:p>
          <a:p>
            <a:pPr marL="817200" lvl="1" indent="-360000" algn="just" fontAlgn="base">
              <a:lnSpc>
                <a:spcPct val="150000"/>
              </a:lnSpc>
              <a:spcBef>
                <a:spcPts val="600"/>
              </a:spcBef>
              <a:buClr>
                <a:srgbClr val="FF6600"/>
              </a:buClr>
              <a:buSzPct val="80000"/>
              <a:buFont typeface="Wingdings" panose="05000000000000000000" pitchFamily="2" charset="2"/>
              <a:buChar char="l"/>
            </a:pPr>
            <a:r>
              <a:rPr lang="zh-CN" altLang="en-US" sz="2200" dirty="0">
                <a:latin typeface="Times New Roman" panose="02020603050405020304" pitchFamily="18" charset="0"/>
                <a:ea typeface="微软雅黑" panose="020B0503020204020204" pitchFamily="34" charset="-122"/>
                <a:cs typeface="+mn-ea"/>
                <a:sym typeface="Times New Roman" panose="02020603050405020304" pitchFamily="18" charset="0"/>
              </a:rPr>
              <a:t>用某种聚类质量度量对聚类结果和</a:t>
            </a:r>
            <a:r>
              <a:rPr lang="zh-CN" altLang="en-US" sz="2200" b="1" dirty="0">
                <a:solidFill>
                  <a:srgbClr val="FF0000"/>
                </a:solidFill>
                <a:latin typeface="Times New Roman" panose="02020603050405020304" pitchFamily="18" charset="0"/>
                <a:ea typeface="微软雅黑" panose="020B0503020204020204" pitchFamily="34" charset="-122"/>
                <a:cs typeface="+mn-ea"/>
                <a:sym typeface="Times New Roman" panose="02020603050405020304" pitchFamily="18" charset="0"/>
              </a:rPr>
              <a:t>基准</a:t>
            </a:r>
            <a:r>
              <a:rPr lang="zh-CN" altLang="en-US" sz="2200" dirty="0">
                <a:latin typeface="Times New Roman" panose="02020603050405020304" pitchFamily="18" charset="0"/>
                <a:ea typeface="微软雅黑" panose="020B0503020204020204" pitchFamily="34" charset="-122"/>
                <a:cs typeface="+mn-ea"/>
                <a:sym typeface="Times New Roman" panose="02020603050405020304" pitchFamily="18" charset="0"/>
              </a:rPr>
              <a:t>进行比较</a:t>
            </a:r>
            <a:endParaRPr lang="en-US" altLang="zh-CN" sz="2200" dirty="0">
              <a:latin typeface="Times New Roman" panose="02020603050405020304" pitchFamily="18" charset="0"/>
              <a:ea typeface="微软雅黑" panose="020B0503020204020204" pitchFamily="34" charset="-122"/>
              <a:cs typeface="+mn-ea"/>
              <a:sym typeface="Times New Roman" panose="02020603050405020304" pitchFamily="18" charset="0"/>
            </a:endParaRPr>
          </a:p>
          <a:p>
            <a:pPr marL="817200" lvl="1" indent="-360000" algn="just" fontAlgn="base">
              <a:lnSpc>
                <a:spcPct val="150000"/>
              </a:lnSpc>
              <a:spcBef>
                <a:spcPts val="600"/>
              </a:spcBef>
              <a:buClr>
                <a:srgbClr val="FF6600"/>
              </a:buClr>
              <a:buSzPct val="80000"/>
              <a:buFont typeface="Wingdings" panose="05000000000000000000" pitchFamily="2" charset="2"/>
              <a:buChar char="l"/>
            </a:pPr>
            <a:r>
              <a:rPr lang="zh-CN" altLang="en-US" sz="2200" dirty="0">
                <a:latin typeface="Times New Roman" panose="02020603050405020304" pitchFamily="18" charset="0"/>
                <a:ea typeface="微软雅黑" panose="020B0503020204020204" pitchFamily="34" charset="-122"/>
                <a:cs typeface="+mn-ea"/>
                <a:sym typeface="Times New Roman" panose="02020603050405020304" pitchFamily="18" charset="0"/>
              </a:rPr>
              <a:t>基准：一种理想的聚类，由专家构建</a:t>
            </a:r>
            <a:endParaRPr lang="en-US" altLang="zh-CN" sz="2400" dirty="0">
              <a:cs typeface="+mn-ea"/>
              <a:sym typeface="Times New Roman" panose="02020603050405020304" pitchFamily="18" charset="0"/>
            </a:endParaRPr>
          </a:p>
          <a:p>
            <a:pPr marL="360000" indent="-360000" algn="just" fontAlgn="base">
              <a:lnSpc>
                <a:spcPct val="150000"/>
              </a:lnSpc>
              <a:spcBef>
                <a:spcPts val="600"/>
              </a:spcBef>
              <a:buClr>
                <a:srgbClr val="FF6600"/>
              </a:buClr>
              <a:buSzPct val="80000"/>
              <a:buFont typeface="Wingdings" panose="05000000000000000000" pitchFamily="2" charset="2"/>
              <a:buChar char="l"/>
            </a:pPr>
            <a:r>
              <a:rPr lang="zh-CN" altLang="en-US" sz="2400" dirty="0">
                <a:cs typeface="+mn-ea"/>
                <a:sym typeface="Times New Roman" panose="02020603050405020304" pitchFamily="18" charset="0"/>
              </a:rPr>
              <a:t>内在方法：无监督的</a:t>
            </a:r>
            <a:endParaRPr lang="en-US" altLang="zh-CN" sz="2400" dirty="0">
              <a:cs typeface="+mn-ea"/>
              <a:sym typeface="Times New Roman" panose="02020603050405020304" pitchFamily="18" charset="0"/>
            </a:endParaRPr>
          </a:p>
          <a:p>
            <a:pPr marL="817200" lvl="1" indent="-360000" algn="just" fontAlgn="base">
              <a:lnSpc>
                <a:spcPct val="150000"/>
              </a:lnSpc>
              <a:spcBef>
                <a:spcPts val="600"/>
              </a:spcBef>
              <a:buClr>
                <a:srgbClr val="FF6600"/>
              </a:buClr>
              <a:buSzPct val="80000"/>
              <a:buFont typeface="Wingdings" panose="05000000000000000000" pitchFamily="2" charset="2"/>
              <a:buChar char="l"/>
            </a:pPr>
            <a:r>
              <a:rPr lang="zh-CN" altLang="en-US" sz="2200" dirty="0">
                <a:latin typeface="Times New Roman" panose="02020603050405020304" pitchFamily="18" charset="0"/>
                <a:ea typeface="微软雅黑" panose="020B0503020204020204" pitchFamily="34" charset="-122"/>
                <a:cs typeface="+mn-ea"/>
                <a:sym typeface="Times New Roman" panose="02020603050405020304" pitchFamily="18" charset="0"/>
              </a:rPr>
              <a:t>通过考察簇的分离情况和簇的紧凑情况来评估聚类</a:t>
            </a:r>
          </a:p>
          <a:p>
            <a:pPr marL="817200" lvl="1" indent="-360000" algn="just" fontAlgn="base">
              <a:lnSpc>
                <a:spcPct val="150000"/>
              </a:lnSpc>
              <a:spcBef>
                <a:spcPts val="600"/>
              </a:spcBef>
              <a:buClr>
                <a:srgbClr val="FF6600"/>
              </a:buClr>
              <a:buSzPct val="80000"/>
              <a:buFont typeface="Wingdings" panose="05000000000000000000" pitchFamily="2" charset="2"/>
              <a:buChar char="l"/>
            </a:pPr>
            <a:r>
              <a:rPr lang="zh-CN" altLang="en-US" sz="2200" dirty="0">
                <a:latin typeface="Times New Roman" panose="02020603050405020304" pitchFamily="18" charset="0"/>
                <a:ea typeface="微软雅黑" panose="020B0503020204020204" pitchFamily="34" charset="-122"/>
                <a:cs typeface="+mn-ea"/>
                <a:sym typeface="Times New Roman" panose="02020603050405020304" pitchFamily="18" charset="0"/>
              </a:rPr>
              <a:t>例：轮廓系数</a:t>
            </a:r>
          </a:p>
        </p:txBody>
      </p:sp>
      <p:pic>
        <p:nvPicPr>
          <p:cNvPr id="6" name="图片 5"/>
          <p:cNvPicPr>
            <a:picLocks noChangeAspect="1"/>
          </p:cNvPicPr>
          <p:nvPr/>
        </p:nvPicPr>
        <p:blipFill>
          <a:blip r:embed="rId2"/>
          <a:stretch>
            <a:fillRect/>
          </a:stretch>
        </p:blipFill>
        <p:spPr>
          <a:xfrm>
            <a:off x="3457038" y="3645024"/>
            <a:ext cx="4646804" cy="3191991"/>
          </a:xfrm>
          <a:prstGeom prst="rect">
            <a:avLst/>
          </a:prstGeom>
        </p:spPr>
      </p:pic>
      <p:sp>
        <p:nvSpPr>
          <p:cNvPr id="7" name="矩形 6"/>
          <p:cNvSpPr/>
          <p:nvPr/>
        </p:nvSpPr>
        <p:spPr>
          <a:xfrm>
            <a:off x="3347864" y="6021288"/>
            <a:ext cx="2736304" cy="79208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592022" y="4636004"/>
            <a:ext cx="2595738" cy="2231124"/>
          </a:xfrm>
          <a:prstGeom prst="rect">
            <a:avLst/>
          </a:prstGeom>
          <a:noFill/>
        </p:spPr>
        <p:txBody>
          <a:bodyPr wrap="square" rtlCol="0">
            <a:spAutoFit/>
          </a:bodyPr>
          <a:lstStyle/>
          <a:p>
            <a:pPr marL="342900" indent="-342900">
              <a:lnSpc>
                <a:spcPct val="150000"/>
              </a:lnSpc>
              <a:buFont typeface="Wingdings" panose="05000000000000000000" pitchFamily="2" charset="2"/>
              <a:buChar char="ü"/>
            </a:pPr>
            <a:r>
              <a:rPr lang="zh-CN" altLang="en-US" dirty="0"/>
              <a:t>值介于 </a:t>
            </a:r>
            <a:r>
              <a:rPr lang="en-US" altLang="zh-CN" dirty="0"/>
              <a:t>[-1,1] </a:t>
            </a:r>
          </a:p>
          <a:p>
            <a:pPr marL="342900" indent="-342900">
              <a:lnSpc>
                <a:spcPct val="150000"/>
              </a:lnSpc>
              <a:buFont typeface="Wingdings" panose="05000000000000000000" pitchFamily="2" charset="2"/>
              <a:buChar char="ü"/>
            </a:pPr>
            <a:r>
              <a:rPr lang="zh-CN" altLang="en-US" dirty="0"/>
              <a:t>越趋近于</a:t>
            </a:r>
            <a:r>
              <a:rPr lang="en-US" altLang="zh-CN" dirty="0"/>
              <a:t>1</a:t>
            </a:r>
            <a:r>
              <a:rPr lang="zh-CN" altLang="en-US" dirty="0"/>
              <a:t>代表内聚度和分离度都相对较优</a:t>
            </a:r>
          </a:p>
        </p:txBody>
      </p:sp>
    </p:spTree>
    <p:extLst>
      <p:ext uri="{BB962C8B-B14F-4D97-AF65-F5344CB8AC3E}">
        <p14:creationId xmlns:p14="http://schemas.microsoft.com/office/powerpoint/2010/main" val="1948479743"/>
      </p:ext>
    </p:extLst>
  </p:cSld>
  <p:clrMapOvr>
    <a:masterClrMapping/>
  </p:clrMapOvr>
  <p:transition spd="med">
    <p:split orient="vert"/>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756000" y="108000"/>
            <a:ext cx="6781800" cy="492443"/>
          </a:xfrm>
          <a:prstGeom prst="rect">
            <a:avLst/>
          </a:prstGeom>
        </p:spPr>
        <p:txBody>
          <a:bodyPr wrap="square">
            <a:spAutoFit/>
          </a:bodyPr>
          <a:lstStyle/>
          <a:p>
            <a:pPr fontAlgn="base">
              <a:lnSpc>
                <a:spcPct val="100000"/>
              </a:lnSpc>
              <a:spcAft>
                <a:spcPct val="0"/>
              </a:spcAft>
            </a:pPr>
            <a:r>
              <a:rPr lang="en-US" altLang="zh-CN" sz="2600" b="1" spc="50" dirty="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2.3.4 </a:t>
            </a:r>
            <a:r>
              <a:rPr lang="zh-CN" altLang="en-US" sz="2600" b="1" spc="50" dirty="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测定聚类质量</a:t>
            </a:r>
          </a:p>
        </p:txBody>
      </p:sp>
      <p:sp>
        <p:nvSpPr>
          <p:cNvPr id="3" name="内容占位符 2"/>
          <p:cNvSpPr>
            <a:spLocks noGrp="1"/>
          </p:cNvSpPr>
          <p:nvPr>
            <p:ph idx="4294967295"/>
          </p:nvPr>
        </p:nvSpPr>
        <p:spPr>
          <a:xfrm>
            <a:off x="252000" y="756000"/>
            <a:ext cx="2528268" cy="3166188"/>
          </a:xfrm>
          <a:prstGeom prst="rect">
            <a:avLst/>
          </a:prstGeom>
          <a:noFill/>
        </p:spPr>
        <p:txBody>
          <a:bodyPr wrap="square" lIns="72000" rIns="72000">
            <a:spAutoFit/>
          </a:bodyPr>
          <a:lstStyle/>
          <a:p>
            <a:pPr marL="360000" indent="-360000" algn="just" fontAlgn="base">
              <a:lnSpc>
                <a:spcPct val="200000"/>
              </a:lnSpc>
              <a:spcBef>
                <a:spcPts val="600"/>
              </a:spcBef>
              <a:buClr>
                <a:srgbClr val="FF6600"/>
              </a:buClr>
              <a:buSzPct val="80000"/>
              <a:buFont typeface="Wingdings" panose="05000000000000000000" pitchFamily="2" charset="2"/>
              <a:buChar char="l"/>
            </a:pPr>
            <a:r>
              <a:rPr lang="zh-CN" altLang="en-US" sz="2400" dirty="0">
                <a:cs typeface="+mn-ea"/>
                <a:sym typeface="Times New Roman" panose="02020603050405020304" pitchFamily="18" charset="0"/>
              </a:rPr>
              <a:t>簇</a:t>
            </a:r>
            <a:r>
              <a:rPr lang="zh-CN" altLang="en-US" sz="2400">
                <a:cs typeface="+mn-ea"/>
                <a:sym typeface="Times New Roman" panose="02020603050405020304" pitchFamily="18" charset="0"/>
              </a:rPr>
              <a:t>的同质性</a:t>
            </a:r>
            <a:endParaRPr lang="en-US" altLang="zh-CN" sz="2400" dirty="0">
              <a:cs typeface="+mn-ea"/>
              <a:sym typeface="Times New Roman" panose="02020603050405020304" pitchFamily="18" charset="0"/>
            </a:endParaRPr>
          </a:p>
          <a:p>
            <a:pPr marL="360000" indent="-360000" algn="just" fontAlgn="base">
              <a:lnSpc>
                <a:spcPct val="200000"/>
              </a:lnSpc>
              <a:spcBef>
                <a:spcPts val="600"/>
              </a:spcBef>
              <a:buClr>
                <a:srgbClr val="FF6600"/>
              </a:buClr>
              <a:buSzPct val="80000"/>
              <a:buFont typeface="Wingdings" panose="05000000000000000000" pitchFamily="2" charset="2"/>
              <a:buChar char="l"/>
            </a:pPr>
            <a:r>
              <a:rPr lang="zh-CN" altLang="en-US" sz="2400" dirty="0">
                <a:cs typeface="+mn-ea"/>
                <a:sym typeface="Times New Roman" panose="02020603050405020304" pitchFamily="18" charset="0"/>
              </a:rPr>
              <a:t>簇</a:t>
            </a:r>
            <a:r>
              <a:rPr lang="zh-CN" altLang="en-US" sz="2400">
                <a:cs typeface="+mn-ea"/>
                <a:sym typeface="Times New Roman" panose="02020603050405020304" pitchFamily="18" charset="0"/>
              </a:rPr>
              <a:t>的完全性</a:t>
            </a:r>
            <a:endParaRPr lang="en-US" altLang="zh-CN" sz="2400" dirty="0">
              <a:cs typeface="+mn-ea"/>
              <a:sym typeface="Times New Roman" panose="02020603050405020304" pitchFamily="18" charset="0"/>
            </a:endParaRPr>
          </a:p>
          <a:p>
            <a:pPr marL="360000" indent="-360000" algn="just" fontAlgn="base">
              <a:lnSpc>
                <a:spcPct val="200000"/>
              </a:lnSpc>
              <a:spcBef>
                <a:spcPts val="600"/>
              </a:spcBef>
              <a:buClr>
                <a:srgbClr val="FF6600"/>
              </a:buClr>
              <a:buSzPct val="80000"/>
              <a:buFont typeface="Wingdings" panose="05000000000000000000" pitchFamily="2" charset="2"/>
              <a:buChar char="l"/>
            </a:pPr>
            <a:r>
              <a:rPr lang="zh-CN" altLang="en-US" sz="2400" dirty="0">
                <a:cs typeface="+mn-ea"/>
                <a:sym typeface="Times New Roman" panose="02020603050405020304" pitchFamily="18" charset="0"/>
              </a:rPr>
              <a:t>碎</a:t>
            </a:r>
            <a:r>
              <a:rPr lang="zh-CN" altLang="en-US" sz="2400">
                <a:cs typeface="+mn-ea"/>
                <a:sym typeface="Times New Roman" panose="02020603050405020304" pitchFamily="18" charset="0"/>
              </a:rPr>
              <a:t>布袋性</a:t>
            </a:r>
            <a:endParaRPr lang="en-US" altLang="zh-CN" sz="2400" dirty="0">
              <a:cs typeface="+mn-ea"/>
              <a:sym typeface="Times New Roman" panose="02020603050405020304" pitchFamily="18" charset="0"/>
            </a:endParaRPr>
          </a:p>
          <a:p>
            <a:pPr marL="360000" indent="-360000" algn="just" fontAlgn="base">
              <a:lnSpc>
                <a:spcPct val="200000"/>
              </a:lnSpc>
              <a:spcBef>
                <a:spcPts val="600"/>
              </a:spcBef>
              <a:buClr>
                <a:srgbClr val="FF6600"/>
              </a:buClr>
              <a:buSzPct val="80000"/>
              <a:buFont typeface="Wingdings" panose="05000000000000000000" pitchFamily="2" charset="2"/>
              <a:buChar char="l"/>
            </a:pPr>
            <a:r>
              <a:rPr lang="zh-CN" altLang="en-US" sz="2400" dirty="0">
                <a:cs typeface="+mn-ea"/>
                <a:sym typeface="Times New Roman" panose="02020603050405020304" pitchFamily="18" charset="0"/>
              </a:rPr>
              <a:t>小簇保持性</a:t>
            </a:r>
          </a:p>
        </p:txBody>
      </p:sp>
    </p:spTree>
    <p:extLst>
      <p:ext uri="{BB962C8B-B14F-4D97-AF65-F5344CB8AC3E}">
        <p14:creationId xmlns:p14="http://schemas.microsoft.com/office/powerpoint/2010/main" val="2776904591"/>
      </p:ext>
    </p:extLst>
  </p:cSld>
  <p:clrMapOvr>
    <a:masterClrMapping/>
  </p:clrMapOvr>
  <p:transition spd="med">
    <p:split orient="vert"/>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椭圆 4"/>
          <p:cNvSpPr/>
          <p:nvPr/>
        </p:nvSpPr>
        <p:spPr bwMode="auto">
          <a:xfrm>
            <a:off x="2915816" y="1196752"/>
            <a:ext cx="3591879" cy="1219518"/>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r" eaLnBrk="1" hangingPunct="1"/>
            <a:endParaRPr lang="zh-CN" altLang="en-US" sz="180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6" name="椭圆 5"/>
          <p:cNvSpPr/>
          <p:nvPr/>
        </p:nvSpPr>
        <p:spPr bwMode="auto">
          <a:xfrm>
            <a:off x="3491880" y="1534384"/>
            <a:ext cx="1080120" cy="576064"/>
          </a:xfrm>
          <a:prstGeom prst="ellipse">
            <a:avLst/>
          </a:prstGeom>
          <a:solidFill>
            <a:srgbClr val="0070C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eaLnBrk="1" hangingPunct="1"/>
            <a:r>
              <a:rPr lang="en-US" altLang="zh-CN" sz="1800" b="1" dirty="0">
                <a:solidFill>
                  <a:prstClr val="white"/>
                </a:solidFill>
                <a:latin typeface="Times New Roman" panose="02020603050405020304" pitchFamily="18" charset="0"/>
                <a:ea typeface="微软雅黑" panose="020B0503020204020204" pitchFamily="34" charset="-122"/>
                <a:sym typeface="Times New Roman" panose="02020603050405020304" pitchFamily="18" charset="0"/>
              </a:rPr>
              <a:t>Li</a:t>
            </a:r>
            <a:endParaRPr lang="zh-CN" altLang="en-US" sz="1800" b="1" dirty="0">
              <a:solidFill>
                <a:prstClr val="white"/>
              </a:solidFill>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7" name="椭圆 6"/>
          <p:cNvSpPr/>
          <p:nvPr/>
        </p:nvSpPr>
        <p:spPr bwMode="auto">
          <a:xfrm>
            <a:off x="4821946" y="1534384"/>
            <a:ext cx="1080120" cy="576064"/>
          </a:xfrm>
          <a:prstGeom prst="ellipse">
            <a:avLst/>
          </a:prstGeom>
          <a:solidFill>
            <a:srgbClr val="0070C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eaLnBrk="1" hangingPunct="1"/>
            <a:r>
              <a:rPr lang="en-US" altLang="zh-CN" sz="1800" b="1" dirty="0" err="1">
                <a:solidFill>
                  <a:prstClr val="white"/>
                </a:solidFill>
                <a:latin typeface="Times New Roman" panose="02020603050405020304" pitchFamily="18" charset="0"/>
                <a:ea typeface="微软雅黑" panose="020B0503020204020204" pitchFamily="34" charset="-122"/>
                <a:sym typeface="Times New Roman" panose="02020603050405020304" pitchFamily="18" charset="0"/>
              </a:rPr>
              <a:t>Lj</a:t>
            </a:r>
            <a:endParaRPr lang="zh-CN" altLang="en-US" sz="1800" b="1" dirty="0">
              <a:solidFill>
                <a:prstClr val="white"/>
              </a:solidFill>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8" name="椭圆 7"/>
          <p:cNvSpPr/>
          <p:nvPr/>
        </p:nvSpPr>
        <p:spPr bwMode="auto">
          <a:xfrm>
            <a:off x="3491880" y="2732538"/>
            <a:ext cx="1080120" cy="576064"/>
          </a:xfrm>
          <a:prstGeom prst="ellipse">
            <a:avLst/>
          </a:prstGeom>
          <a:solidFill>
            <a:srgbClr val="0070C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eaLnBrk="1" hangingPunct="1"/>
            <a:r>
              <a:rPr lang="en-US" altLang="zh-CN" sz="1800" b="1" dirty="0">
                <a:solidFill>
                  <a:prstClr val="white"/>
                </a:solidFill>
                <a:latin typeface="Times New Roman" panose="02020603050405020304" pitchFamily="18" charset="0"/>
                <a:ea typeface="微软雅黑" panose="020B0503020204020204" pitchFamily="34" charset="-122"/>
                <a:sym typeface="Times New Roman" panose="02020603050405020304" pitchFamily="18" charset="0"/>
              </a:rPr>
              <a:t>Li</a:t>
            </a:r>
            <a:endParaRPr lang="zh-CN" altLang="en-US" sz="1800" b="1" dirty="0">
              <a:solidFill>
                <a:prstClr val="white"/>
              </a:solidFill>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9" name="椭圆 8"/>
          <p:cNvSpPr/>
          <p:nvPr/>
        </p:nvSpPr>
        <p:spPr bwMode="auto">
          <a:xfrm>
            <a:off x="4821946" y="2732538"/>
            <a:ext cx="1080120" cy="576064"/>
          </a:xfrm>
          <a:prstGeom prst="ellipse">
            <a:avLst/>
          </a:prstGeom>
          <a:solidFill>
            <a:srgbClr val="0070C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eaLnBrk="1" hangingPunct="1"/>
            <a:r>
              <a:rPr lang="en-US" altLang="zh-CN" sz="1800" b="1" dirty="0" err="1">
                <a:solidFill>
                  <a:prstClr val="white"/>
                </a:solidFill>
                <a:latin typeface="Times New Roman" panose="02020603050405020304" pitchFamily="18" charset="0"/>
                <a:ea typeface="微软雅黑" panose="020B0503020204020204" pitchFamily="34" charset="-122"/>
                <a:sym typeface="Times New Roman" panose="02020603050405020304" pitchFamily="18" charset="0"/>
              </a:rPr>
              <a:t>Lj</a:t>
            </a:r>
            <a:endParaRPr lang="zh-CN" altLang="en-US" sz="1800" b="1" dirty="0">
              <a:solidFill>
                <a:prstClr val="white"/>
              </a:solidFill>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1" name="标题 1">
            <a:extLst>
              <a:ext uri="{FF2B5EF4-FFF2-40B4-BE49-F238E27FC236}">
                <a16:creationId xmlns:a16="http://schemas.microsoft.com/office/drawing/2014/main" id="{EF20267C-13DF-4C06-82E9-69DCE1F01583}"/>
              </a:ext>
            </a:extLst>
          </p:cNvPr>
          <p:cNvSpPr txBox="1">
            <a:spLocks/>
          </p:cNvSpPr>
          <p:nvPr/>
        </p:nvSpPr>
        <p:spPr>
          <a:xfrm>
            <a:off x="756000" y="108000"/>
            <a:ext cx="6781800" cy="492443"/>
          </a:xfrm>
          <a:prstGeom prst="rect">
            <a:avLst/>
          </a:prstGeom>
        </p:spPr>
        <p:txBody>
          <a:bodyPr wrap="square">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n-US" altLang="zh-CN" sz="2600" b="1" spc="50" dirty="0">
                <a:solidFill>
                  <a:prstClr val="white"/>
                </a:solidFill>
                <a:cs typeface="+mn-ea"/>
                <a:sym typeface="Times New Roman" panose="02020603050405020304" pitchFamily="18" charset="0"/>
              </a:rPr>
              <a:t>2.3.4 </a:t>
            </a:r>
            <a:r>
              <a:rPr lang="zh-CN" altLang="en-US" sz="2600" b="1" spc="50" dirty="0">
                <a:solidFill>
                  <a:prstClr val="white"/>
                </a:solidFill>
                <a:cs typeface="+mn-ea"/>
                <a:sym typeface="Times New Roman" panose="02020603050405020304" pitchFamily="18" charset="0"/>
              </a:rPr>
              <a:t>测定聚类质量</a:t>
            </a:r>
          </a:p>
        </p:txBody>
      </p:sp>
      <p:sp>
        <p:nvSpPr>
          <p:cNvPr id="12" name="内容占位符 2">
            <a:extLst>
              <a:ext uri="{FF2B5EF4-FFF2-40B4-BE49-F238E27FC236}">
                <a16:creationId xmlns:a16="http://schemas.microsoft.com/office/drawing/2014/main" id="{81B9450A-1CC6-449C-B072-5B6898955D3B}"/>
              </a:ext>
            </a:extLst>
          </p:cNvPr>
          <p:cNvSpPr txBox="1">
            <a:spLocks/>
          </p:cNvSpPr>
          <p:nvPr/>
        </p:nvSpPr>
        <p:spPr>
          <a:xfrm>
            <a:off x="252000" y="756000"/>
            <a:ext cx="2528268" cy="4797404"/>
          </a:xfrm>
          <a:prstGeom prst="rect">
            <a:avLst/>
          </a:prstGeom>
          <a:noFill/>
        </p:spPr>
        <p:txBody>
          <a:bodyPr wrap="square" lIns="72000" rIns="7200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60000" indent="-360000" algn="just">
              <a:lnSpc>
                <a:spcPct val="200000"/>
              </a:lnSpc>
              <a:spcBef>
                <a:spcPts val="600"/>
              </a:spcBef>
              <a:spcAft>
                <a:spcPts val="0"/>
              </a:spcAft>
              <a:buClr>
                <a:srgbClr val="FF6600"/>
              </a:buClr>
              <a:buSzPct val="80000"/>
              <a:buFont typeface="Wingdings" panose="05000000000000000000" pitchFamily="2" charset="2"/>
              <a:buChar char="l"/>
            </a:pPr>
            <a:r>
              <a:rPr lang="zh-CN" altLang="en-US" sz="2400" b="1" dirty="0">
                <a:solidFill>
                  <a:srgbClr val="FF6600"/>
                </a:solidFill>
                <a:cs typeface="+mn-ea"/>
                <a:sym typeface="Times New Roman" panose="02020603050405020304" pitchFamily="18" charset="0"/>
              </a:rPr>
              <a:t>簇的同质性</a:t>
            </a:r>
            <a:endParaRPr lang="en-US" altLang="zh-CN" sz="2400" b="1" dirty="0">
              <a:solidFill>
                <a:srgbClr val="FF6600"/>
              </a:solidFill>
              <a:cs typeface="+mn-ea"/>
              <a:sym typeface="Times New Roman" panose="02020603050405020304" pitchFamily="18" charset="0"/>
            </a:endParaRPr>
          </a:p>
          <a:p>
            <a:pPr marL="360000" indent="-360000" algn="just">
              <a:lnSpc>
                <a:spcPct val="200000"/>
              </a:lnSpc>
              <a:spcBef>
                <a:spcPts val="600"/>
              </a:spcBef>
              <a:spcAft>
                <a:spcPts val="0"/>
              </a:spcAft>
              <a:buClr>
                <a:srgbClr val="FF6600"/>
              </a:buClr>
              <a:buSzPct val="80000"/>
              <a:buFont typeface="Wingdings" panose="05000000000000000000" pitchFamily="2" charset="2"/>
              <a:buChar char="l"/>
            </a:pPr>
            <a:endParaRPr lang="en-US" altLang="zh-CN" sz="2400" b="1" dirty="0">
              <a:solidFill>
                <a:srgbClr val="FF6600"/>
              </a:solidFill>
              <a:cs typeface="+mn-ea"/>
              <a:sym typeface="Times New Roman" panose="02020603050405020304" pitchFamily="18" charset="0"/>
            </a:endParaRPr>
          </a:p>
          <a:p>
            <a:pPr marL="0" indent="0" algn="just">
              <a:lnSpc>
                <a:spcPct val="200000"/>
              </a:lnSpc>
              <a:spcBef>
                <a:spcPts val="600"/>
              </a:spcBef>
              <a:spcAft>
                <a:spcPts val="0"/>
              </a:spcAft>
              <a:buClr>
                <a:srgbClr val="FF6600"/>
              </a:buClr>
              <a:buSzPct val="80000"/>
              <a:buFont typeface="Arial" panose="020B0604020202020204" pitchFamily="34" charset="0"/>
              <a:buNone/>
            </a:pPr>
            <a:endParaRPr lang="en-US" altLang="zh-CN" sz="2400" b="1" dirty="0">
              <a:solidFill>
                <a:srgbClr val="FF6600"/>
              </a:solidFill>
              <a:cs typeface="+mn-ea"/>
              <a:sym typeface="Times New Roman" panose="02020603050405020304" pitchFamily="18" charset="0"/>
            </a:endParaRPr>
          </a:p>
          <a:p>
            <a:pPr marL="360000" indent="-360000" algn="just">
              <a:lnSpc>
                <a:spcPct val="200000"/>
              </a:lnSpc>
              <a:spcBef>
                <a:spcPts val="600"/>
              </a:spcBef>
              <a:spcAft>
                <a:spcPts val="0"/>
              </a:spcAft>
              <a:buClr>
                <a:srgbClr val="FF6600"/>
              </a:buClr>
              <a:buSzPct val="80000"/>
              <a:buFont typeface="Wingdings" panose="05000000000000000000" pitchFamily="2" charset="2"/>
              <a:buChar char="l"/>
            </a:pPr>
            <a:r>
              <a:rPr lang="zh-CN" altLang="en-US" sz="2400" dirty="0">
                <a:solidFill>
                  <a:prstClr val="black"/>
                </a:solidFill>
                <a:cs typeface="+mn-ea"/>
                <a:sym typeface="Times New Roman" panose="02020603050405020304" pitchFamily="18" charset="0"/>
              </a:rPr>
              <a:t>簇的完全性</a:t>
            </a:r>
            <a:endParaRPr lang="en-US" altLang="zh-CN" sz="2400" dirty="0">
              <a:solidFill>
                <a:prstClr val="black"/>
              </a:solidFill>
              <a:cs typeface="+mn-ea"/>
              <a:sym typeface="Times New Roman" panose="02020603050405020304" pitchFamily="18" charset="0"/>
            </a:endParaRPr>
          </a:p>
          <a:p>
            <a:pPr marL="360000" indent="-360000" algn="just">
              <a:lnSpc>
                <a:spcPct val="200000"/>
              </a:lnSpc>
              <a:spcBef>
                <a:spcPts val="600"/>
              </a:spcBef>
              <a:spcAft>
                <a:spcPts val="0"/>
              </a:spcAft>
              <a:buClr>
                <a:srgbClr val="FF6600"/>
              </a:buClr>
              <a:buSzPct val="80000"/>
              <a:buFont typeface="Wingdings" panose="05000000000000000000" pitchFamily="2" charset="2"/>
              <a:buChar char="l"/>
            </a:pPr>
            <a:r>
              <a:rPr lang="zh-CN" altLang="en-US" sz="2400" dirty="0">
                <a:solidFill>
                  <a:prstClr val="black"/>
                </a:solidFill>
                <a:cs typeface="+mn-ea"/>
                <a:sym typeface="Times New Roman" panose="02020603050405020304" pitchFamily="18" charset="0"/>
              </a:rPr>
              <a:t>碎布袋性</a:t>
            </a:r>
            <a:endParaRPr lang="en-US" altLang="zh-CN" sz="2400" dirty="0">
              <a:solidFill>
                <a:prstClr val="black"/>
              </a:solidFill>
              <a:cs typeface="+mn-ea"/>
              <a:sym typeface="Times New Roman" panose="02020603050405020304" pitchFamily="18" charset="0"/>
            </a:endParaRPr>
          </a:p>
          <a:p>
            <a:pPr marL="360000" indent="-360000" algn="just">
              <a:lnSpc>
                <a:spcPct val="200000"/>
              </a:lnSpc>
              <a:spcBef>
                <a:spcPts val="600"/>
              </a:spcBef>
              <a:spcAft>
                <a:spcPts val="0"/>
              </a:spcAft>
              <a:buClr>
                <a:srgbClr val="FF6600"/>
              </a:buClr>
              <a:buSzPct val="80000"/>
              <a:buFont typeface="Wingdings" panose="05000000000000000000" pitchFamily="2" charset="2"/>
              <a:buChar char="l"/>
            </a:pPr>
            <a:r>
              <a:rPr lang="zh-CN" altLang="en-US" sz="2400" dirty="0">
                <a:solidFill>
                  <a:prstClr val="black"/>
                </a:solidFill>
                <a:cs typeface="+mn-ea"/>
                <a:sym typeface="Times New Roman" panose="02020603050405020304" pitchFamily="18" charset="0"/>
              </a:rPr>
              <a:t>小簇保持性</a:t>
            </a:r>
          </a:p>
        </p:txBody>
      </p:sp>
    </p:spTree>
    <p:extLst>
      <p:ext uri="{BB962C8B-B14F-4D97-AF65-F5344CB8AC3E}">
        <p14:creationId xmlns:p14="http://schemas.microsoft.com/office/powerpoint/2010/main" val="4054457727"/>
      </p:ext>
    </p:extLst>
  </p:cSld>
  <p:clrMapOvr>
    <a:masterClrMapping/>
  </p:clrMapOvr>
  <p:transition spd="med">
    <p:split orient="vert"/>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F684C479-707E-4C61-8DC5-529B1FCA3091}"/>
              </a:ext>
            </a:extLst>
          </p:cNvPr>
          <p:cNvGrpSpPr/>
          <p:nvPr/>
        </p:nvGrpSpPr>
        <p:grpSpPr>
          <a:xfrm>
            <a:off x="2627784" y="2420888"/>
            <a:ext cx="3591879" cy="2133233"/>
            <a:chOff x="3779912" y="1239853"/>
            <a:chExt cx="3591879" cy="2133233"/>
          </a:xfrm>
        </p:grpSpPr>
        <p:sp>
          <p:nvSpPr>
            <p:cNvPr id="5" name="椭圆 4"/>
            <p:cNvSpPr/>
            <p:nvPr/>
          </p:nvSpPr>
          <p:spPr bwMode="auto">
            <a:xfrm>
              <a:off x="3779912" y="2153568"/>
              <a:ext cx="3591879" cy="1219518"/>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r" eaLnBrk="1" hangingPunct="1"/>
              <a:endParaRPr lang="zh-CN" altLang="en-US" sz="180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6" name="椭圆 5"/>
            <p:cNvSpPr/>
            <p:nvPr/>
          </p:nvSpPr>
          <p:spPr bwMode="auto">
            <a:xfrm>
              <a:off x="4355976" y="1239853"/>
              <a:ext cx="1080120" cy="576064"/>
            </a:xfrm>
            <a:prstGeom prst="ellipse">
              <a:avLst/>
            </a:prstGeom>
            <a:solidFill>
              <a:srgbClr val="0070C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eaLnBrk="1" hangingPunct="1"/>
              <a:r>
                <a:rPr lang="en-US" altLang="zh-CN" sz="1800" b="1">
                  <a:solidFill>
                    <a:prstClr val="white"/>
                  </a:solidFill>
                  <a:latin typeface="Times New Roman" panose="02020603050405020304" pitchFamily="18" charset="0"/>
                  <a:ea typeface="微软雅黑" panose="020B0503020204020204" pitchFamily="34" charset="-122"/>
                  <a:sym typeface="Times New Roman" panose="02020603050405020304" pitchFamily="18" charset="0"/>
                </a:rPr>
                <a:t>C1</a:t>
              </a:r>
              <a:endParaRPr lang="zh-CN" altLang="en-US" sz="1800" b="1" dirty="0">
                <a:solidFill>
                  <a:prstClr val="white"/>
                </a:solidFill>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7" name="椭圆 6"/>
            <p:cNvSpPr/>
            <p:nvPr/>
          </p:nvSpPr>
          <p:spPr bwMode="auto">
            <a:xfrm>
              <a:off x="5686042" y="1239853"/>
              <a:ext cx="1080120" cy="576064"/>
            </a:xfrm>
            <a:prstGeom prst="ellipse">
              <a:avLst/>
            </a:prstGeom>
            <a:solidFill>
              <a:srgbClr val="0070C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eaLnBrk="1" hangingPunct="1"/>
              <a:r>
                <a:rPr lang="en-US" altLang="zh-CN" sz="1800" b="1">
                  <a:solidFill>
                    <a:prstClr val="white"/>
                  </a:solidFill>
                  <a:latin typeface="Times New Roman" panose="02020603050405020304" pitchFamily="18" charset="0"/>
                  <a:ea typeface="微软雅黑" panose="020B0503020204020204" pitchFamily="34" charset="-122"/>
                  <a:sym typeface="Times New Roman" panose="02020603050405020304" pitchFamily="18" charset="0"/>
                </a:rPr>
                <a:t>C2</a:t>
              </a:r>
              <a:endParaRPr lang="zh-CN" altLang="en-US" sz="1800" b="1" dirty="0">
                <a:solidFill>
                  <a:prstClr val="white"/>
                </a:solidFill>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8" name="椭圆 7"/>
            <p:cNvSpPr/>
            <p:nvPr/>
          </p:nvSpPr>
          <p:spPr bwMode="auto">
            <a:xfrm>
              <a:off x="4355976" y="2438007"/>
              <a:ext cx="1080120" cy="576064"/>
            </a:xfrm>
            <a:prstGeom prst="ellipse">
              <a:avLst/>
            </a:prstGeom>
            <a:solidFill>
              <a:srgbClr val="0070C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eaLnBrk="1" hangingPunct="1"/>
              <a:r>
                <a:rPr lang="en-US" altLang="zh-CN" sz="1800" b="1">
                  <a:solidFill>
                    <a:prstClr val="white"/>
                  </a:solidFill>
                  <a:latin typeface="Times New Roman" panose="02020603050405020304" pitchFamily="18" charset="0"/>
                  <a:ea typeface="微软雅黑" panose="020B0503020204020204" pitchFamily="34" charset="-122"/>
                  <a:sym typeface="Times New Roman" panose="02020603050405020304" pitchFamily="18" charset="0"/>
                </a:rPr>
                <a:t>C1</a:t>
              </a:r>
              <a:endParaRPr lang="zh-CN" altLang="en-US" sz="1800" b="1" dirty="0">
                <a:solidFill>
                  <a:prstClr val="white"/>
                </a:solidFill>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9" name="椭圆 8"/>
            <p:cNvSpPr/>
            <p:nvPr/>
          </p:nvSpPr>
          <p:spPr bwMode="auto">
            <a:xfrm>
              <a:off x="5686042" y="2438007"/>
              <a:ext cx="1080120" cy="576064"/>
            </a:xfrm>
            <a:prstGeom prst="ellipse">
              <a:avLst/>
            </a:prstGeom>
            <a:solidFill>
              <a:srgbClr val="0070C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eaLnBrk="1" hangingPunct="1"/>
              <a:r>
                <a:rPr lang="en-US" altLang="zh-CN" sz="1800" b="1">
                  <a:solidFill>
                    <a:prstClr val="white"/>
                  </a:solidFill>
                  <a:latin typeface="Times New Roman" panose="02020603050405020304" pitchFamily="18" charset="0"/>
                  <a:ea typeface="微软雅黑" panose="020B0503020204020204" pitchFamily="34" charset="-122"/>
                  <a:sym typeface="Times New Roman" panose="02020603050405020304" pitchFamily="18" charset="0"/>
                </a:rPr>
                <a:t>C2</a:t>
              </a:r>
              <a:endParaRPr lang="zh-CN" altLang="en-US" sz="1800" b="1" dirty="0">
                <a:solidFill>
                  <a:prstClr val="white"/>
                </a:solidFill>
                <a:latin typeface="Times New Roman" panose="02020603050405020304" pitchFamily="18" charset="0"/>
                <a:ea typeface="微软雅黑" panose="020B0503020204020204" pitchFamily="34" charset="-122"/>
                <a:sym typeface="Times New Roman" panose="02020603050405020304" pitchFamily="18" charset="0"/>
              </a:endParaRPr>
            </a:p>
          </p:txBody>
        </p:sp>
      </p:grpSp>
      <p:sp>
        <p:nvSpPr>
          <p:cNvPr id="11" name="标题 1">
            <a:extLst>
              <a:ext uri="{FF2B5EF4-FFF2-40B4-BE49-F238E27FC236}">
                <a16:creationId xmlns:a16="http://schemas.microsoft.com/office/drawing/2014/main" id="{EF20267C-13DF-4C06-82E9-69DCE1F01583}"/>
              </a:ext>
            </a:extLst>
          </p:cNvPr>
          <p:cNvSpPr txBox="1">
            <a:spLocks/>
          </p:cNvSpPr>
          <p:nvPr/>
        </p:nvSpPr>
        <p:spPr>
          <a:xfrm>
            <a:off x="756000" y="108000"/>
            <a:ext cx="6781800" cy="492443"/>
          </a:xfrm>
          <a:prstGeom prst="rect">
            <a:avLst/>
          </a:prstGeom>
        </p:spPr>
        <p:txBody>
          <a:bodyPr wrap="square">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n-US" altLang="zh-CN" sz="2600" b="1" spc="50" dirty="0">
                <a:solidFill>
                  <a:prstClr val="white"/>
                </a:solidFill>
                <a:cs typeface="+mn-ea"/>
                <a:sym typeface="Times New Roman" panose="02020603050405020304" pitchFamily="18" charset="0"/>
              </a:rPr>
              <a:t>2.3.4 </a:t>
            </a:r>
            <a:r>
              <a:rPr lang="zh-CN" altLang="en-US" sz="2600" b="1" spc="50" dirty="0">
                <a:solidFill>
                  <a:prstClr val="white"/>
                </a:solidFill>
                <a:cs typeface="+mn-ea"/>
                <a:sym typeface="Times New Roman" panose="02020603050405020304" pitchFamily="18" charset="0"/>
              </a:rPr>
              <a:t>测定聚类质量</a:t>
            </a:r>
          </a:p>
        </p:txBody>
      </p:sp>
      <p:sp>
        <p:nvSpPr>
          <p:cNvPr id="12" name="内容占位符 2">
            <a:extLst>
              <a:ext uri="{FF2B5EF4-FFF2-40B4-BE49-F238E27FC236}">
                <a16:creationId xmlns:a16="http://schemas.microsoft.com/office/drawing/2014/main" id="{81B9450A-1CC6-449C-B072-5B6898955D3B}"/>
              </a:ext>
            </a:extLst>
          </p:cNvPr>
          <p:cNvSpPr txBox="1">
            <a:spLocks/>
          </p:cNvSpPr>
          <p:nvPr/>
        </p:nvSpPr>
        <p:spPr>
          <a:xfrm>
            <a:off x="252000" y="756000"/>
            <a:ext cx="2528268" cy="5059014"/>
          </a:xfrm>
          <a:prstGeom prst="rect">
            <a:avLst/>
          </a:prstGeom>
          <a:noFill/>
        </p:spPr>
        <p:txBody>
          <a:bodyPr wrap="square" lIns="72000" rIns="7200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60000" indent="-360000" algn="just">
              <a:lnSpc>
                <a:spcPct val="200000"/>
              </a:lnSpc>
              <a:spcBef>
                <a:spcPts val="600"/>
              </a:spcBef>
              <a:spcAft>
                <a:spcPts val="0"/>
              </a:spcAft>
              <a:buClr>
                <a:srgbClr val="FF6600"/>
              </a:buClr>
              <a:buSzPct val="80000"/>
              <a:buFont typeface="Wingdings" panose="05000000000000000000" pitchFamily="2" charset="2"/>
              <a:buChar char="l"/>
            </a:pPr>
            <a:r>
              <a:rPr lang="zh-CN" altLang="en-US" sz="2400">
                <a:solidFill>
                  <a:prstClr val="black"/>
                </a:solidFill>
                <a:cs typeface="+mn-ea"/>
                <a:sym typeface="Times New Roman" panose="02020603050405020304" pitchFamily="18" charset="0"/>
              </a:rPr>
              <a:t>簇的同质性</a:t>
            </a:r>
            <a:endParaRPr lang="en-US" altLang="zh-CN" sz="2400">
              <a:solidFill>
                <a:prstClr val="black"/>
              </a:solidFill>
              <a:cs typeface="+mn-ea"/>
              <a:sym typeface="Times New Roman" panose="02020603050405020304" pitchFamily="18" charset="0"/>
            </a:endParaRPr>
          </a:p>
          <a:p>
            <a:pPr marL="360000" indent="-360000" algn="just">
              <a:lnSpc>
                <a:spcPct val="200000"/>
              </a:lnSpc>
              <a:spcBef>
                <a:spcPts val="600"/>
              </a:spcBef>
              <a:spcAft>
                <a:spcPts val="0"/>
              </a:spcAft>
              <a:buClr>
                <a:srgbClr val="FF6600"/>
              </a:buClr>
              <a:buSzPct val="80000"/>
              <a:buFont typeface="Wingdings" panose="05000000000000000000" pitchFamily="2" charset="2"/>
              <a:buChar char="l"/>
            </a:pPr>
            <a:r>
              <a:rPr lang="zh-CN" altLang="en-US" sz="2400" b="1">
                <a:solidFill>
                  <a:srgbClr val="FF6600"/>
                </a:solidFill>
                <a:cs typeface="+mn-ea"/>
                <a:sym typeface="Times New Roman" panose="02020603050405020304" pitchFamily="18" charset="0"/>
              </a:rPr>
              <a:t>簇的完全性</a:t>
            </a:r>
            <a:endParaRPr lang="en-US" altLang="zh-CN" sz="2400" b="1">
              <a:solidFill>
                <a:srgbClr val="FF6600"/>
              </a:solidFill>
              <a:cs typeface="+mn-ea"/>
              <a:sym typeface="Times New Roman" panose="02020603050405020304" pitchFamily="18" charset="0"/>
            </a:endParaRPr>
          </a:p>
          <a:p>
            <a:pPr marL="360000" indent="-360000" algn="just">
              <a:lnSpc>
                <a:spcPct val="150000"/>
              </a:lnSpc>
              <a:spcBef>
                <a:spcPts val="600"/>
              </a:spcBef>
              <a:spcAft>
                <a:spcPts val="0"/>
              </a:spcAft>
              <a:buClr>
                <a:srgbClr val="FF6600"/>
              </a:buClr>
              <a:buSzPct val="80000"/>
              <a:buFont typeface="Wingdings" panose="05000000000000000000" pitchFamily="2" charset="2"/>
              <a:buChar char="l"/>
            </a:pPr>
            <a:endParaRPr lang="en-US" altLang="zh-CN" sz="2400" b="1">
              <a:solidFill>
                <a:srgbClr val="FF6600"/>
              </a:solidFill>
              <a:cs typeface="+mn-ea"/>
              <a:sym typeface="Times New Roman" panose="02020603050405020304" pitchFamily="18" charset="0"/>
            </a:endParaRPr>
          </a:p>
          <a:p>
            <a:pPr marL="360000" indent="-360000" algn="just">
              <a:lnSpc>
                <a:spcPct val="150000"/>
              </a:lnSpc>
              <a:spcBef>
                <a:spcPts val="600"/>
              </a:spcBef>
              <a:spcAft>
                <a:spcPts val="0"/>
              </a:spcAft>
              <a:buClr>
                <a:srgbClr val="FF6600"/>
              </a:buClr>
              <a:buSzPct val="80000"/>
              <a:buFont typeface="Wingdings" panose="05000000000000000000" pitchFamily="2" charset="2"/>
              <a:buChar char="l"/>
            </a:pPr>
            <a:endParaRPr lang="en-US" altLang="zh-CN" sz="2400" b="1">
              <a:solidFill>
                <a:srgbClr val="FF6600"/>
              </a:solidFill>
              <a:cs typeface="+mn-ea"/>
              <a:sym typeface="Times New Roman" panose="02020603050405020304" pitchFamily="18" charset="0"/>
            </a:endParaRPr>
          </a:p>
          <a:p>
            <a:pPr marL="0" indent="0" algn="just">
              <a:lnSpc>
                <a:spcPct val="150000"/>
              </a:lnSpc>
              <a:spcBef>
                <a:spcPts val="600"/>
              </a:spcBef>
              <a:spcAft>
                <a:spcPts val="0"/>
              </a:spcAft>
              <a:buClr>
                <a:srgbClr val="FF6600"/>
              </a:buClr>
              <a:buSzPct val="80000"/>
              <a:buFont typeface="Arial" panose="020B0604020202020204" pitchFamily="34" charset="0"/>
              <a:buNone/>
            </a:pPr>
            <a:endParaRPr lang="en-US" altLang="zh-CN" sz="2400" b="1">
              <a:solidFill>
                <a:srgbClr val="FF6600"/>
              </a:solidFill>
              <a:cs typeface="+mn-ea"/>
              <a:sym typeface="Times New Roman" panose="02020603050405020304" pitchFamily="18" charset="0"/>
            </a:endParaRPr>
          </a:p>
          <a:p>
            <a:pPr marL="360000" indent="-360000" algn="just">
              <a:lnSpc>
                <a:spcPct val="200000"/>
              </a:lnSpc>
              <a:spcBef>
                <a:spcPts val="600"/>
              </a:spcBef>
              <a:spcAft>
                <a:spcPts val="0"/>
              </a:spcAft>
              <a:buClr>
                <a:srgbClr val="FF6600"/>
              </a:buClr>
              <a:buSzPct val="80000"/>
              <a:buFont typeface="Wingdings" panose="05000000000000000000" pitchFamily="2" charset="2"/>
              <a:buChar char="l"/>
            </a:pPr>
            <a:r>
              <a:rPr lang="zh-CN" altLang="en-US" sz="2400">
                <a:solidFill>
                  <a:prstClr val="black"/>
                </a:solidFill>
                <a:cs typeface="+mn-ea"/>
                <a:sym typeface="Times New Roman" panose="02020603050405020304" pitchFamily="18" charset="0"/>
              </a:rPr>
              <a:t>碎布袋性</a:t>
            </a:r>
            <a:endParaRPr lang="en-US" altLang="zh-CN" sz="2400">
              <a:solidFill>
                <a:prstClr val="black"/>
              </a:solidFill>
              <a:cs typeface="+mn-ea"/>
              <a:sym typeface="Times New Roman" panose="02020603050405020304" pitchFamily="18" charset="0"/>
            </a:endParaRPr>
          </a:p>
          <a:p>
            <a:pPr marL="360000" indent="-360000" algn="just">
              <a:lnSpc>
                <a:spcPct val="200000"/>
              </a:lnSpc>
              <a:spcBef>
                <a:spcPts val="600"/>
              </a:spcBef>
              <a:spcAft>
                <a:spcPts val="0"/>
              </a:spcAft>
              <a:buClr>
                <a:srgbClr val="FF6600"/>
              </a:buClr>
              <a:buSzPct val="80000"/>
              <a:buFont typeface="Wingdings" panose="05000000000000000000" pitchFamily="2" charset="2"/>
              <a:buChar char="l"/>
            </a:pPr>
            <a:r>
              <a:rPr lang="zh-CN" altLang="en-US" sz="2400">
                <a:solidFill>
                  <a:prstClr val="black"/>
                </a:solidFill>
                <a:cs typeface="+mn-ea"/>
                <a:sym typeface="Times New Roman" panose="02020603050405020304" pitchFamily="18" charset="0"/>
              </a:rPr>
              <a:t>小簇保持性</a:t>
            </a:r>
            <a:endParaRPr lang="zh-CN" altLang="en-US" sz="2400" dirty="0">
              <a:solidFill>
                <a:prstClr val="black"/>
              </a:solidFill>
              <a:cs typeface="+mn-ea"/>
              <a:sym typeface="Times New Roman" panose="02020603050405020304" pitchFamily="18" charset="0"/>
            </a:endParaRPr>
          </a:p>
        </p:txBody>
      </p:sp>
    </p:spTree>
    <p:extLst>
      <p:ext uri="{BB962C8B-B14F-4D97-AF65-F5344CB8AC3E}">
        <p14:creationId xmlns:p14="http://schemas.microsoft.com/office/powerpoint/2010/main" val="2855400571"/>
      </p:ext>
    </p:extLst>
  </p:cSld>
  <p:clrMapOvr>
    <a:masterClrMapping/>
  </p:clrMapOvr>
  <p:transition spd="med">
    <p:split orient="vert"/>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756000" y="108000"/>
            <a:ext cx="6781800" cy="492443"/>
          </a:xfrm>
          <a:prstGeom prst="rect">
            <a:avLst/>
          </a:prstGeom>
        </p:spPr>
        <p:txBody>
          <a:bodyPr wrap="square">
            <a:spAutoFit/>
          </a:bodyPr>
          <a:lstStyle/>
          <a:p>
            <a:pPr fontAlgn="base">
              <a:lnSpc>
                <a:spcPct val="100000"/>
              </a:lnSpc>
              <a:spcAft>
                <a:spcPct val="0"/>
              </a:spcAft>
            </a:pPr>
            <a:r>
              <a:rPr lang="en-US" altLang="zh-CN" sz="2600" b="1" spc="50" dirty="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2.3.4 </a:t>
            </a:r>
            <a:r>
              <a:rPr lang="zh-CN" altLang="en-US" sz="2600" b="1" spc="50" dirty="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测定聚类质量</a:t>
            </a:r>
          </a:p>
        </p:txBody>
      </p:sp>
      <p:sp>
        <p:nvSpPr>
          <p:cNvPr id="3" name="内容占位符 2"/>
          <p:cNvSpPr>
            <a:spLocks noGrp="1"/>
          </p:cNvSpPr>
          <p:nvPr>
            <p:ph idx="4294967295"/>
          </p:nvPr>
        </p:nvSpPr>
        <p:spPr>
          <a:xfrm>
            <a:off x="252000" y="756000"/>
            <a:ext cx="8568472" cy="5705344"/>
          </a:xfrm>
          <a:prstGeom prst="rect">
            <a:avLst/>
          </a:prstGeom>
          <a:noFill/>
        </p:spPr>
        <p:txBody>
          <a:bodyPr wrap="square" lIns="72000" rIns="72000">
            <a:spAutoFit/>
          </a:bodyPr>
          <a:lstStyle/>
          <a:p>
            <a:pPr marL="360000" indent="-360000" algn="just" fontAlgn="base">
              <a:lnSpc>
                <a:spcPct val="200000"/>
              </a:lnSpc>
              <a:spcBef>
                <a:spcPts val="600"/>
              </a:spcBef>
              <a:buClr>
                <a:srgbClr val="FF6600"/>
              </a:buClr>
              <a:buSzPct val="80000"/>
              <a:buFont typeface="Wingdings" panose="05000000000000000000" pitchFamily="2" charset="2"/>
              <a:buChar char="l"/>
            </a:pPr>
            <a:r>
              <a:rPr lang="zh-CN" altLang="en-US" sz="2400" dirty="0">
                <a:cs typeface="+mn-ea"/>
                <a:sym typeface="Times New Roman" panose="02020603050405020304" pitchFamily="18" charset="0"/>
              </a:rPr>
              <a:t>簇</a:t>
            </a:r>
            <a:r>
              <a:rPr lang="zh-CN" altLang="en-US" sz="2400">
                <a:cs typeface="+mn-ea"/>
                <a:sym typeface="Times New Roman" panose="02020603050405020304" pitchFamily="18" charset="0"/>
              </a:rPr>
              <a:t>的同质性</a:t>
            </a:r>
            <a:endParaRPr lang="en-US" altLang="zh-CN" sz="2400" dirty="0">
              <a:cs typeface="+mn-ea"/>
              <a:sym typeface="Times New Roman" panose="02020603050405020304" pitchFamily="18" charset="0"/>
            </a:endParaRPr>
          </a:p>
          <a:p>
            <a:pPr marL="360000" indent="-360000" algn="just" fontAlgn="base">
              <a:lnSpc>
                <a:spcPct val="200000"/>
              </a:lnSpc>
              <a:spcBef>
                <a:spcPts val="600"/>
              </a:spcBef>
              <a:buClr>
                <a:srgbClr val="FF6600"/>
              </a:buClr>
              <a:buSzPct val="80000"/>
              <a:buFont typeface="Wingdings" panose="05000000000000000000" pitchFamily="2" charset="2"/>
              <a:buChar char="l"/>
            </a:pPr>
            <a:r>
              <a:rPr lang="zh-CN" altLang="en-US" sz="2400" dirty="0">
                <a:cs typeface="+mn-ea"/>
                <a:sym typeface="Times New Roman" panose="02020603050405020304" pitchFamily="18" charset="0"/>
              </a:rPr>
              <a:t>簇</a:t>
            </a:r>
            <a:r>
              <a:rPr lang="zh-CN" altLang="en-US" sz="2400">
                <a:cs typeface="+mn-ea"/>
                <a:sym typeface="Times New Roman" panose="02020603050405020304" pitchFamily="18" charset="0"/>
              </a:rPr>
              <a:t>的完全性</a:t>
            </a:r>
            <a:endParaRPr lang="en-US" altLang="zh-CN" sz="2400" dirty="0">
              <a:cs typeface="+mn-ea"/>
              <a:sym typeface="Times New Roman" panose="02020603050405020304" pitchFamily="18" charset="0"/>
            </a:endParaRPr>
          </a:p>
          <a:p>
            <a:pPr marL="360000" indent="-360000" algn="just" fontAlgn="base">
              <a:lnSpc>
                <a:spcPct val="200000"/>
              </a:lnSpc>
              <a:spcBef>
                <a:spcPts val="600"/>
              </a:spcBef>
              <a:buClr>
                <a:srgbClr val="FF6600"/>
              </a:buClr>
              <a:buSzPct val="80000"/>
              <a:buFont typeface="Wingdings" panose="05000000000000000000" pitchFamily="2" charset="2"/>
              <a:buChar char="l"/>
            </a:pPr>
            <a:r>
              <a:rPr lang="zh-CN" altLang="en-US" sz="2400" b="1" dirty="0">
                <a:solidFill>
                  <a:srgbClr val="FF6600"/>
                </a:solidFill>
                <a:cs typeface="+mn-ea"/>
                <a:sym typeface="Times New Roman" panose="02020603050405020304" pitchFamily="18" charset="0"/>
              </a:rPr>
              <a:t>碎</a:t>
            </a:r>
            <a:r>
              <a:rPr lang="zh-CN" altLang="en-US" sz="2400" b="1">
                <a:solidFill>
                  <a:srgbClr val="FF6600"/>
                </a:solidFill>
                <a:cs typeface="+mn-ea"/>
                <a:sym typeface="Times New Roman" panose="02020603050405020304" pitchFamily="18" charset="0"/>
              </a:rPr>
              <a:t>布袋性</a:t>
            </a:r>
            <a:endParaRPr lang="en-US" altLang="zh-CN" sz="2400" b="1">
              <a:solidFill>
                <a:srgbClr val="FF6600"/>
              </a:solidFill>
              <a:cs typeface="+mn-ea"/>
              <a:sym typeface="Times New Roman" panose="02020603050405020304" pitchFamily="18" charset="0"/>
            </a:endParaRPr>
          </a:p>
          <a:p>
            <a:pPr lvl="1" algn="just">
              <a:lnSpc>
                <a:spcPct val="150000"/>
              </a:lnSpc>
              <a:spcBef>
                <a:spcPts val="600"/>
              </a:spcBef>
              <a:buClr>
                <a:srgbClr val="FF6600"/>
              </a:buClr>
              <a:buSzPct val="60000"/>
              <a:buFont typeface="Wingdings" panose="05000000000000000000" pitchFamily="2" charset="2"/>
              <a:buChar char="l"/>
            </a:pPr>
            <a:r>
              <a:rPr lang="zh-CN" altLang="en-US" sz="2000">
                <a:sym typeface="Times New Roman" panose="02020603050405020304" pitchFamily="18" charset="0"/>
              </a:rPr>
              <a:t>把一个异构对象放到一个纯聚簇中要比把它放到一个碎布袋里（例如，“杂项”或“其他”类别）更糟糕</a:t>
            </a:r>
            <a:endParaRPr lang="en-US" altLang="zh-CN" sz="2000">
              <a:sym typeface="Times New Roman" panose="02020603050405020304" pitchFamily="18" charset="0"/>
            </a:endParaRPr>
          </a:p>
          <a:p>
            <a:pPr lvl="1" algn="just">
              <a:lnSpc>
                <a:spcPct val="150000"/>
              </a:lnSpc>
              <a:spcBef>
                <a:spcPts val="600"/>
              </a:spcBef>
              <a:buClr>
                <a:srgbClr val="FF6600"/>
              </a:buClr>
              <a:buSzPct val="60000"/>
              <a:buFont typeface="Wingdings" panose="05000000000000000000" pitchFamily="2" charset="2"/>
              <a:buChar char="l"/>
            </a:pPr>
            <a:r>
              <a:rPr lang="zh-CN" altLang="en-US" sz="2000">
                <a:sym typeface="Times New Roman" panose="02020603050405020304" pitchFamily="18" charset="0"/>
              </a:rPr>
              <a:t>也就是说更希望噪音不被聚到已存在的聚簇中</a:t>
            </a:r>
            <a:endParaRPr lang="en-US" altLang="zh-CN" sz="2000">
              <a:sym typeface="Times New Roman" panose="02020603050405020304" pitchFamily="18" charset="0"/>
            </a:endParaRPr>
          </a:p>
          <a:p>
            <a:pPr lvl="1" algn="just">
              <a:lnSpc>
                <a:spcPct val="150000"/>
              </a:lnSpc>
              <a:spcBef>
                <a:spcPts val="600"/>
              </a:spcBef>
              <a:buClr>
                <a:srgbClr val="FF6600"/>
              </a:buClr>
              <a:buSzPct val="60000"/>
              <a:buFont typeface="Wingdings" panose="05000000000000000000" pitchFamily="2" charset="2"/>
              <a:buChar char="l"/>
            </a:pPr>
            <a:r>
              <a:rPr lang="en-US" altLang="zh-CN" sz="2000">
                <a:sym typeface="Times New Roman" panose="02020603050405020304" pitchFamily="18" charset="0"/>
              </a:rPr>
              <a:t>putting a heterogeneous object into a pure  cluster should be penalized more than putting it into a  rag bag (i.e., “miscellaneous” or “other” category)</a:t>
            </a:r>
            <a:endParaRPr lang="en-US" altLang="zh-CN" sz="2000" b="1" dirty="0">
              <a:solidFill>
                <a:srgbClr val="FF6600"/>
              </a:solidFill>
              <a:cs typeface="+mn-ea"/>
              <a:sym typeface="Times New Roman" panose="02020603050405020304" pitchFamily="18" charset="0"/>
            </a:endParaRPr>
          </a:p>
          <a:p>
            <a:pPr marL="360000" indent="-360000" algn="just" fontAlgn="base">
              <a:lnSpc>
                <a:spcPct val="200000"/>
              </a:lnSpc>
              <a:spcBef>
                <a:spcPts val="600"/>
              </a:spcBef>
              <a:buClr>
                <a:srgbClr val="FF6600"/>
              </a:buClr>
              <a:buSzPct val="80000"/>
              <a:buFont typeface="Wingdings" panose="05000000000000000000" pitchFamily="2" charset="2"/>
              <a:buChar char="l"/>
            </a:pPr>
            <a:r>
              <a:rPr lang="zh-CN" altLang="en-US" sz="2400" dirty="0">
                <a:cs typeface="+mn-ea"/>
                <a:sym typeface="Times New Roman" panose="02020603050405020304" pitchFamily="18" charset="0"/>
              </a:rPr>
              <a:t>小簇保持性</a:t>
            </a:r>
          </a:p>
        </p:txBody>
      </p:sp>
      <p:pic>
        <p:nvPicPr>
          <p:cNvPr id="4" name="Picture 2">
            <a:extLst>
              <a:ext uri="{FF2B5EF4-FFF2-40B4-BE49-F238E27FC236}">
                <a16:creationId xmlns:a16="http://schemas.microsoft.com/office/drawing/2014/main" id="{0985BEC6-2D54-4F33-9178-260BDF61B7E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64088" y="726390"/>
            <a:ext cx="2448272" cy="25145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4154780"/>
      </p:ext>
    </p:extLst>
  </p:cSld>
  <p:clrMapOvr>
    <a:masterClrMapping/>
  </p:clrMapOvr>
  <p:transition spd="med">
    <p:split orient="vert"/>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756000" y="108000"/>
            <a:ext cx="6781800" cy="492443"/>
          </a:xfrm>
          <a:prstGeom prst="rect">
            <a:avLst/>
          </a:prstGeom>
        </p:spPr>
        <p:txBody>
          <a:bodyPr wrap="square">
            <a:spAutoFit/>
          </a:bodyPr>
          <a:lstStyle/>
          <a:p>
            <a:pPr fontAlgn="base">
              <a:lnSpc>
                <a:spcPct val="100000"/>
              </a:lnSpc>
              <a:spcAft>
                <a:spcPct val="0"/>
              </a:spcAft>
            </a:pPr>
            <a:r>
              <a:rPr lang="en-US" altLang="zh-CN" sz="2600" b="1" spc="50" dirty="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2.3.4 </a:t>
            </a:r>
            <a:r>
              <a:rPr lang="zh-CN" altLang="en-US" sz="2600" b="1" spc="50" dirty="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测定聚类质量</a:t>
            </a:r>
          </a:p>
        </p:txBody>
      </p:sp>
      <p:sp>
        <p:nvSpPr>
          <p:cNvPr id="3" name="内容占位符 2"/>
          <p:cNvSpPr>
            <a:spLocks noGrp="1"/>
          </p:cNvSpPr>
          <p:nvPr>
            <p:ph idx="4294967295"/>
          </p:nvPr>
        </p:nvSpPr>
        <p:spPr>
          <a:xfrm>
            <a:off x="252000" y="756000"/>
            <a:ext cx="8568472" cy="5299977"/>
          </a:xfrm>
          <a:prstGeom prst="rect">
            <a:avLst/>
          </a:prstGeom>
          <a:noFill/>
        </p:spPr>
        <p:txBody>
          <a:bodyPr wrap="square" lIns="72000" rIns="72000">
            <a:spAutoFit/>
          </a:bodyPr>
          <a:lstStyle/>
          <a:p>
            <a:pPr marL="360000" indent="-360000" algn="just" fontAlgn="base">
              <a:lnSpc>
                <a:spcPct val="200000"/>
              </a:lnSpc>
              <a:spcBef>
                <a:spcPts val="600"/>
              </a:spcBef>
              <a:buClr>
                <a:srgbClr val="FF6600"/>
              </a:buClr>
              <a:buSzPct val="80000"/>
              <a:buFont typeface="Wingdings" panose="05000000000000000000" pitchFamily="2" charset="2"/>
              <a:buChar char="l"/>
            </a:pPr>
            <a:r>
              <a:rPr lang="zh-CN" altLang="en-US" sz="2400" dirty="0">
                <a:cs typeface="+mn-ea"/>
                <a:sym typeface="Times New Roman" panose="02020603050405020304" pitchFamily="18" charset="0"/>
              </a:rPr>
              <a:t>簇</a:t>
            </a:r>
            <a:r>
              <a:rPr lang="zh-CN" altLang="en-US" sz="2400">
                <a:cs typeface="+mn-ea"/>
                <a:sym typeface="Times New Roman" panose="02020603050405020304" pitchFamily="18" charset="0"/>
              </a:rPr>
              <a:t>的同质性</a:t>
            </a:r>
            <a:endParaRPr lang="en-US" altLang="zh-CN" sz="2400" dirty="0">
              <a:cs typeface="+mn-ea"/>
              <a:sym typeface="Times New Roman" panose="02020603050405020304" pitchFamily="18" charset="0"/>
            </a:endParaRPr>
          </a:p>
          <a:p>
            <a:pPr marL="360000" indent="-360000" algn="just" fontAlgn="base">
              <a:lnSpc>
                <a:spcPct val="200000"/>
              </a:lnSpc>
              <a:spcBef>
                <a:spcPts val="600"/>
              </a:spcBef>
              <a:buClr>
                <a:srgbClr val="FF6600"/>
              </a:buClr>
              <a:buSzPct val="80000"/>
              <a:buFont typeface="Wingdings" panose="05000000000000000000" pitchFamily="2" charset="2"/>
              <a:buChar char="l"/>
            </a:pPr>
            <a:r>
              <a:rPr lang="zh-CN" altLang="en-US" sz="2400" dirty="0">
                <a:cs typeface="+mn-ea"/>
                <a:sym typeface="Times New Roman" panose="02020603050405020304" pitchFamily="18" charset="0"/>
              </a:rPr>
              <a:t>簇</a:t>
            </a:r>
            <a:r>
              <a:rPr lang="zh-CN" altLang="en-US" sz="2400">
                <a:cs typeface="+mn-ea"/>
                <a:sym typeface="Times New Roman" panose="02020603050405020304" pitchFamily="18" charset="0"/>
              </a:rPr>
              <a:t>的完全性</a:t>
            </a:r>
            <a:endParaRPr lang="en-US" altLang="zh-CN" sz="2400" dirty="0">
              <a:cs typeface="+mn-ea"/>
              <a:sym typeface="Times New Roman" panose="02020603050405020304" pitchFamily="18" charset="0"/>
            </a:endParaRPr>
          </a:p>
          <a:p>
            <a:pPr marL="360000" indent="-360000" algn="just" fontAlgn="base">
              <a:lnSpc>
                <a:spcPct val="200000"/>
              </a:lnSpc>
              <a:spcBef>
                <a:spcPts val="600"/>
              </a:spcBef>
              <a:buClr>
                <a:srgbClr val="FF6600"/>
              </a:buClr>
              <a:buSzPct val="80000"/>
              <a:buFont typeface="Wingdings" panose="05000000000000000000" pitchFamily="2" charset="2"/>
              <a:buChar char="l"/>
            </a:pPr>
            <a:r>
              <a:rPr lang="zh-CN" altLang="en-US" sz="2400" dirty="0">
                <a:cs typeface="+mn-ea"/>
                <a:sym typeface="Times New Roman" panose="02020603050405020304" pitchFamily="18" charset="0"/>
              </a:rPr>
              <a:t>碎</a:t>
            </a:r>
            <a:r>
              <a:rPr lang="zh-CN" altLang="en-US" sz="2400">
                <a:cs typeface="+mn-ea"/>
                <a:sym typeface="Times New Roman" panose="02020603050405020304" pitchFamily="18" charset="0"/>
              </a:rPr>
              <a:t>布袋性</a:t>
            </a:r>
            <a:endParaRPr lang="en-US" altLang="zh-CN" sz="2400">
              <a:cs typeface="+mn-ea"/>
              <a:sym typeface="Times New Roman" panose="02020603050405020304" pitchFamily="18" charset="0"/>
            </a:endParaRPr>
          </a:p>
          <a:p>
            <a:pPr marL="360000" indent="-360000" algn="just" fontAlgn="base">
              <a:lnSpc>
                <a:spcPct val="200000"/>
              </a:lnSpc>
              <a:spcBef>
                <a:spcPts val="600"/>
              </a:spcBef>
              <a:buClr>
                <a:srgbClr val="FF6600"/>
              </a:buClr>
              <a:buSzPct val="80000"/>
              <a:buFont typeface="Wingdings" panose="05000000000000000000" pitchFamily="2" charset="2"/>
              <a:buChar char="l"/>
            </a:pPr>
            <a:r>
              <a:rPr lang="zh-CN" altLang="en-US" sz="2400" b="1">
                <a:solidFill>
                  <a:srgbClr val="FF6600"/>
                </a:solidFill>
                <a:cs typeface="+mn-ea"/>
                <a:sym typeface="Times New Roman" panose="02020603050405020304" pitchFamily="18" charset="0"/>
              </a:rPr>
              <a:t>小簇保持性</a:t>
            </a:r>
            <a:endParaRPr lang="en-US" altLang="zh-CN" sz="2400" b="1">
              <a:solidFill>
                <a:srgbClr val="FF6600"/>
              </a:solidFill>
              <a:cs typeface="+mn-ea"/>
              <a:sym typeface="Times New Roman" panose="02020603050405020304" pitchFamily="18" charset="0"/>
            </a:endParaRPr>
          </a:p>
          <a:p>
            <a:pPr lvl="1" algn="just">
              <a:lnSpc>
                <a:spcPct val="150000"/>
              </a:lnSpc>
              <a:spcBef>
                <a:spcPts val="600"/>
              </a:spcBef>
              <a:buClr>
                <a:srgbClr val="FF6600"/>
              </a:buClr>
              <a:buSzPct val="60000"/>
              <a:buFont typeface="Wingdings" panose="05000000000000000000" pitchFamily="2" charset="2"/>
              <a:buChar char="l"/>
            </a:pPr>
            <a:r>
              <a:rPr lang="zh-CN" altLang="en-US" sz="2000">
                <a:sym typeface="Times New Roman" panose="02020603050405020304" pitchFamily="18" charset="0"/>
              </a:rPr>
              <a:t>把一个小类别聚簇分成更小的聚簇比把一个大类别分成小聚簇更有害</a:t>
            </a:r>
          </a:p>
          <a:p>
            <a:pPr lvl="1" algn="just">
              <a:lnSpc>
                <a:spcPct val="150000"/>
              </a:lnSpc>
              <a:spcBef>
                <a:spcPts val="600"/>
              </a:spcBef>
              <a:buClr>
                <a:srgbClr val="FF6600"/>
              </a:buClr>
              <a:buSzPct val="60000"/>
              <a:buFont typeface="Wingdings" panose="05000000000000000000" pitchFamily="2" charset="2"/>
              <a:buChar char="l"/>
            </a:pPr>
            <a:r>
              <a:rPr lang="zh-CN" altLang="en-US" sz="2000">
                <a:sym typeface="Times New Roman" panose="02020603050405020304" pitchFamily="18" charset="0"/>
              </a:rPr>
              <a:t>也就是我们希望小类别聚簇不再被划分</a:t>
            </a:r>
          </a:p>
          <a:p>
            <a:pPr lvl="1" algn="just">
              <a:lnSpc>
                <a:spcPct val="150000"/>
              </a:lnSpc>
              <a:spcBef>
                <a:spcPts val="600"/>
              </a:spcBef>
              <a:buClr>
                <a:srgbClr val="FF6600"/>
              </a:buClr>
              <a:buSzPct val="60000"/>
              <a:buFont typeface="Wingdings" panose="05000000000000000000" pitchFamily="2" charset="2"/>
              <a:buChar char="l"/>
            </a:pPr>
            <a:r>
              <a:rPr lang="en-US" altLang="zh-CN" sz="2000">
                <a:sym typeface="Times New Roman" panose="02020603050405020304" pitchFamily="18" charset="0"/>
              </a:rPr>
              <a:t>splitting a small category  into pieces is more harmful than splitting a large  category into pieces</a:t>
            </a:r>
          </a:p>
        </p:txBody>
      </p:sp>
      <p:pic>
        <p:nvPicPr>
          <p:cNvPr id="7" name="Picture 2">
            <a:extLst>
              <a:ext uri="{FF2B5EF4-FFF2-40B4-BE49-F238E27FC236}">
                <a16:creationId xmlns:a16="http://schemas.microsoft.com/office/drawing/2014/main" id="{C51ED48A-87CA-4023-B94E-BAD3CF4ACD2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64088" y="726390"/>
            <a:ext cx="2448272" cy="25145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21546860"/>
      </p:ext>
    </p:extLst>
  </p:cSld>
  <p:clrMapOvr>
    <a:masterClrMapping/>
  </p:clrMapOvr>
  <p:transition spd="med">
    <p:split orient="vert"/>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756000" y="108000"/>
            <a:ext cx="6781800" cy="492443"/>
          </a:xfrm>
          <a:prstGeom prst="rect">
            <a:avLst/>
          </a:prstGeom>
        </p:spPr>
        <p:txBody>
          <a:bodyPr wrap="square">
            <a:spAutoFit/>
          </a:bodyPr>
          <a:lstStyle/>
          <a:p>
            <a:pPr fontAlgn="base">
              <a:lnSpc>
                <a:spcPct val="100000"/>
              </a:lnSpc>
              <a:spcAft>
                <a:spcPct val="0"/>
              </a:spcAft>
            </a:pPr>
            <a:r>
              <a:rPr lang="en-US" altLang="zh-CN" sz="2600" b="1" spc="50" dirty="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3.4 </a:t>
            </a:r>
            <a:r>
              <a:rPr lang="zh-CN" altLang="en-US" sz="2600" b="1" spc="50" dirty="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测定聚类质量</a:t>
            </a:r>
          </a:p>
        </p:txBody>
      </p:sp>
      <p:sp>
        <p:nvSpPr>
          <p:cNvPr id="3" name="内容占位符 2"/>
          <p:cNvSpPr>
            <a:spLocks noGrp="1"/>
          </p:cNvSpPr>
          <p:nvPr>
            <p:ph idx="4294967295"/>
          </p:nvPr>
        </p:nvSpPr>
        <p:spPr>
          <a:xfrm>
            <a:off x="252000" y="756000"/>
            <a:ext cx="2528268" cy="3166188"/>
          </a:xfrm>
          <a:prstGeom prst="rect">
            <a:avLst/>
          </a:prstGeom>
          <a:noFill/>
        </p:spPr>
        <p:txBody>
          <a:bodyPr wrap="square" lIns="72000" rIns="72000">
            <a:spAutoFit/>
          </a:bodyPr>
          <a:lstStyle/>
          <a:p>
            <a:pPr marL="360000" indent="-360000" algn="just" fontAlgn="base">
              <a:lnSpc>
                <a:spcPct val="200000"/>
              </a:lnSpc>
              <a:spcBef>
                <a:spcPts val="600"/>
              </a:spcBef>
              <a:buClr>
                <a:srgbClr val="FF6600"/>
              </a:buClr>
              <a:buSzPct val="80000"/>
              <a:buFont typeface="Wingdings" panose="05000000000000000000" pitchFamily="2" charset="2"/>
              <a:buChar char="l"/>
            </a:pPr>
            <a:r>
              <a:rPr lang="zh-CN" altLang="en-US" sz="2400" dirty="0">
                <a:cs typeface="+mn-ea"/>
                <a:sym typeface="Times New Roman" panose="02020603050405020304" pitchFamily="18" charset="0"/>
              </a:rPr>
              <a:t>簇</a:t>
            </a:r>
            <a:r>
              <a:rPr lang="zh-CN" altLang="en-US" sz="2400">
                <a:cs typeface="+mn-ea"/>
                <a:sym typeface="Times New Roman" panose="02020603050405020304" pitchFamily="18" charset="0"/>
              </a:rPr>
              <a:t>的同质性</a:t>
            </a:r>
            <a:endParaRPr lang="en-US" altLang="zh-CN" sz="2400" dirty="0">
              <a:cs typeface="+mn-ea"/>
              <a:sym typeface="Times New Roman" panose="02020603050405020304" pitchFamily="18" charset="0"/>
            </a:endParaRPr>
          </a:p>
          <a:p>
            <a:pPr marL="360000" indent="-360000" algn="just" fontAlgn="base">
              <a:lnSpc>
                <a:spcPct val="200000"/>
              </a:lnSpc>
              <a:spcBef>
                <a:spcPts val="600"/>
              </a:spcBef>
              <a:buClr>
                <a:srgbClr val="FF6600"/>
              </a:buClr>
              <a:buSzPct val="80000"/>
              <a:buFont typeface="Wingdings" panose="05000000000000000000" pitchFamily="2" charset="2"/>
              <a:buChar char="l"/>
            </a:pPr>
            <a:r>
              <a:rPr lang="zh-CN" altLang="en-US" sz="2400" dirty="0">
                <a:cs typeface="+mn-ea"/>
                <a:sym typeface="Times New Roman" panose="02020603050405020304" pitchFamily="18" charset="0"/>
              </a:rPr>
              <a:t>簇</a:t>
            </a:r>
            <a:r>
              <a:rPr lang="zh-CN" altLang="en-US" sz="2400">
                <a:cs typeface="+mn-ea"/>
                <a:sym typeface="Times New Roman" panose="02020603050405020304" pitchFamily="18" charset="0"/>
              </a:rPr>
              <a:t>的完全性</a:t>
            </a:r>
            <a:endParaRPr lang="en-US" altLang="zh-CN" sz="2400" dirty="0">
              <a:cs typeface="+mn-ea"/>
              <a:sym typeface="Times New Roman" panose="02020603050405020304" pitchFamily="18" charset="0"/>
            </a:endParaRPr>
          </a:p>
          <a:p>
            <a:pPr marL="360000" indent="-360000" algn="just" fontAlgn="base">
              <a:lnSpc>
                <a:spcPct val="200000"/>
              </a:lnSpc>
              <a:spcBef>
                <a:spcPts val="600"/>
              </a:spcBef>
              <a:buClr>
                <a:srgbClr val="FF6600"/>
              </a:buClr>
              <a:buSzPct val="80000"/>
              <a:buFont typeface="Wingdings" panose="05000000000000000000" pitchFamily="2" charset="2"/>
              <a:buChar char="l"/>
            </a:pPr>
            <a:r>
              <a:rPr lang="zh-CN" altLang="en-US" sz="2400" dirty="0">
                <a:cs typeface="+mn-ea"/>
                <a:sym typeface="Times New Roman" panose="02020603050405020304" pitchFamily="18" charset="0"/>
              </a:rPr>
              <a:t>碎</a:t>
            </a:r>
            <a:r>
              <a:rPr lang="zh-CN" altLang="en-US" sz="2400">
                <a:cs typeface="+mn-ea"/>
                <a:sym typeface="Times New Roman" panose="02020603050405020304" pitchFamily="18" charset="0"/>
              </a:rPr>
              <a:t>布袋性</a:t>
            </a:r>
            <a:endParaRPr lang="en-US" altLang="zh-CN" sz="2400" dirty="0">
              <a:cs typeface="+mn-ea"/>
              <a:sym typeface="Times New Roman" panose="02020603050405020304" pitchFamily="18" charset="0"/>
            </a:endParaRPr>
          </a:p>
          <a:p>
            <a:pPr marL="360000" indent="-360000" algn="just" fontAlgn="base">
              <a:lnSpc>
                <a:spcPct val="200000"/>
              </a:lnSpc>
              <a:spcBef>
                <a:spcPts val="600"/>
              </a:spcBef>
              <a:buClr>
                <a:srgbClr val="FF6600"/>
              </a:buClr>
              <a:buSzPct val="80000"/>
              <a:buFont typeface="Wingdings" panose="05000000000000000000" pitchFamily="2" charset="2"/>
              <a:buChar char="l"/>
            </a:pPr>
            <a:r>
              <a:rPr lang="zh-CN" altLang="en-US" sz="2400" dirty="0">
                <a:cs typeface="+mn-ea"/>
                <a:sym typeface="Times New Roman" panose="02020603050405020304" pitchFamily="18" charset="0"/>
              </a:rPr>
              <a:t>小簇保持性</a:t>
            </a:r>
          </a:p>
        </p:txBody>
      </p:sp>
    </p:spTree>
    <p:extLst>
      <p:ext uri="{BB962C8B-B14F-4D97-AF65-F5344CB8AC3E}">
        <p14:creationId xmlns:p14="http://schemas.microsoft.com/office/powerpoint/2010/main" val="630152763"/>
      </p:ext>
    </p:extLst>
  </p:cSld>
  <p:clrMapOvr>
    <a:masterClrMapping/>
  </p:clrMapOvr>
  <p:transition spd="med">
    <p:split orient="vert"/>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a:spLocks noChangeAspect="1"/>
          </p:cNvSpPr>
          <p:nvPr/>
        </p:nvSpPr>
        <p:spPr>
          <a:xfrm>
            <a:off x="252000" y="1691125"/>
            <a:ext cx="8640000" cy="1597331"/>
          </a:xfrm>
          <a:prstGeom prst="rect">
            <a:avLst/>
          </a:prstGeom>
          <a:blipFill>
            <a:blip r:embed="rId2" cstate="print"/>
            <a:stretch>
              <a:fillRect/>
            </a:stretch>
          </a:blipFill>
        </p:spPr>
        <p:txBody>
          <a:bodyPr wrap="square" lIns="0" tIns="0" rIns="0" bIns="0" rtlCol="0"/>
          <a:lstStyle/>
          <a:p>
            <a:endParaRPr>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5" name="椭圆 4"/>
          <p:cNvSpPr/>
          <p:nvPr/>
        </p:nvSpPr>
        <p:spPr bwMode="auto">
          <a:xfrm>
            <a:off x="3779912" y="3729586"/>
            <a:ext cx="3591879" cy="1219518"/>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6" name="椭圆 5"/>
          <p:cNvSpPr/>
          <p:nvPr/>
        </p:nvSpPr>
        <p:spPr bwMode="auto">
          <a:xfrm>
            <a:off x="4355976" y="4067218"/>
            <a:ext cx="1080120" cy="576064"/>
          </a:xfrm>
          <a:prstGeom prst="ellipse">
            <a:avLst/>
          </a:prstGeom>
          <a:solidFill>
            <a:srgbClr val="0070C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dirty="0">
                <a:ln>
                  <a:noFill/>
                </a:ln>
                <a:solidFill>
                  <a:schemeClr val="bg1"/>
                </a:solidFill>
                <a:effectLst/>
                <a:latin typeface="Times New Roman" panose="02020603050405020304" pitchFamily="18" charset="0"/>
                <a:ea typeface="微软雅黑" panose="020B0503020204020204" pitchFamily="34" charset="-122"/>
                <a:sym typeface="Times New Roman" panose="02020603050405020304" pitchFamily="18" charset="0"/>
              </a:rPr>
              <a:t>Li</a:t>
            </a:r>
            <a:endParaRPr kumimoji="0" lang="zh-CN" altLang="en-US" sz="1800" b="1" i="0" u="none" strike="noStrike" cap="none" normalizeH="0" baseline="0" dirty="0">
              <a:ln>
                <a:noFill/>
              </a:ln>
              <a:solidFill>
                <a:schemeClr val="bg1"/>
              </a:solidFill>
              <a:effectLst/>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7" name="椭圆 6"/>
          <p:cNvSpPr/>
          <p:nvPr/>
        </p:nvSpPr>
        <p:spPr bwMode="auto">
          <a:xfrm>
            <a:off x="5686042" y="4067218"/>
            <a:ext cx="1080120" cy="576064"/>
          </a:xfrm>
          <a:prstGeom prst="ellipse">
            <a:avLst/>
          </a:prstGeom>
          <a:solidFill>
            <a:srgbClr val="0070C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dirty="0" err="1">
                <a:ln>
                  <a:noFill/>
                </a:ln>
                <a:solidFill>
                  <a:schemeClr val="bg1"/>
                </a:solidFill>
                <a:effectLst/>
                <a:latin typeface="Times New Roman" panose="02020603050405020304" pitchFamily="18" charset="0"/>
                <a:ea typeface="微软雅黑" panose="020B0503020204020204" pitchFamily="34" charset="-122"/>
                <a:sym typeface="Times New Roman" panose="02020603050405020304" pitchFamily="18" charset="0"/>
              </a:rPr>
              <a:t>Lj</a:t>
            </a:r>
            <a:endParaRPr kumimoji="0" lang="zh-CN" altLang="en-US" sz="1800" b="1" i="0" u="none" strike="noStrike" cap="none" normalizeH="0" baseline="0" dirty="0">
              <a:ln>
                <a:noFill/>
              </a:ln>
              <a:solidFill>
                <a:schemeClr val="bg1"/>
              </a:solidFill>
              <a:effectLst/>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8" name="椭圆 7"/>
          <p:cNvSpPr/>
          <p:nvPr/>
        </p:nvSpPr>
        <p:spPr bwMode="auto">
          <a:xfrm>
            <a:off x="4355976" y="5265372"/>
            <a:ext cx="1080120" cy="576064"/>
          </a:xfrm>
          <a:prstGeom prst="ellipse">
            <a:avLst/>
          </a:prstGeom>
          <a:solidFill>
            <a:srgbClr val="0070C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dirty="0">
                <a:ln>
                  <a:noFill/>
                </a:ln>
                <a:solidFill>
                  <a:schemeClr val="bg1"/>
                </a:solidFill>
                <a:effectLst/>
                <a:latin typeface="Times New Roman" panose="02020603050405020304" pitchFamily="18" charset="0"/>
                <a:ea typeface="微软雅黑" panose="020B0503020204020204" pitchFamily="34" charset="-122"/>
                <a:sym typeface="Times New Roman" panose="02020603050405020304" pitchFamily="18" charset="0"/>
              </a:rPr>
              <a:t>Li</a:t>
            </a:r>
            <a:endParaRPr kumimoji="0" lang="zh-CN" altLang="en-US" sz="1800" b="1" i="0" u="none" strike="noStrike" cap="none" normalizeH="0" baseline="0" dirty="0">
              <a:ln>
                <a:noFill/>
              </a:ln>
              <a:solidFill>
                <a:schemeClr val="bg1"/>
              </a:solidFill>
              <a:effectLst/>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9" name="椭圆 8"/>
          <p:cNvSpPr/>
          <p:nvPr/>
        </p:nvSpPr>
        <p:spPr bwMode="auto">
          <a:xfrm>
            <a:off x="5686042" y="5265372"/>
            <a:ext cx="1080120" cy="576064"/>
          </a:xfrm>
          <a:prstGeom prst="ellipse">
            <a:avLst/>
          </a:prstGeom>
          <a:solidFill>
            <a:srgbClr val="0070C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dirty="0" err="1">
                <a:ln>
                  <a:noFill/>
                </a:ln>
                <a:solidFill>
                  <a:schemeClr val="bg1"/>
                </a:solidFill>
                <a:effectLst/>
                <a:latin typeface="Times New Roman" panose="02020603050405020304" pitchFamily="18" charset="0"/>
                <a:ea typeface="微软雅黑" panose="020B0503020204020204" pitchFamily="34" charset="-122"/>
                <a:sym typeface="Times New Roman" panose="02020603050405020304" pitchFamily="18" charset="0"/>
              </a:rPr>
              <a:t>Lj</a:t>
            </a:r>
            <a:endParaRPr kumimoji="0" lang="zh-CN" altLang="en-US" sz="1800" b="1" i="0" u="none" strike="noStrike" cap="none" normalizeH="0" baseline="0" dirty="0">
              <a:ln>
                <a:noFill/>
              </a:ln>
              <a:solidFill>
                <a:schemeClr val="bg1"/>
              </a:solidFill>
              <a:effectLst/>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1" name="标题 1">
            <a:extLst>
              <a:ext uri="{FF2B5EF4-FFF2-40B4-BE49-F238E27FC236}">
                <a16:creationId xmlns:a16="http://schemas.microsoft.com/office/drawing/2014/main" id="{EF20267C-13DF-4C06-82E9-69DCE1F01583}"/>
              </a:ext>
            </a:extLst>
          </p:cNvPr>
          <p:cNvSpPr txBox="1">
            <a:spLocks/>
          </p:cNvSpPr>
          <p:nvPr/>
        </p:nvSpPr>
        <p:spPr>
          <a:xfrm>
            <a:off x="756000" y="108000"/>
            <a:ext cx="6781800" cy="492443"/>
          </a:xfrm>
          <a:prstGeom prst="rect">
            <a:avLst/>
          </a:prstGeom>
        </p:spPr>
        <p:txBody>
          <a:bodyPr wrap="square">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lnSpc>
                <a:spcPct val="100000"/>
              </a:lnSpc>
              <a:spcAft>
                <a:spcPct val="0"/>
              </a:spcAft>
            </a:pPr>
            <a:r>
              <a:rPr lang="en-US" altLang="zh-CN"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3.4 </a:t>
            </a:r>
            <a:r>
              <a:rPr lang="zh-CN" altLang="en-US"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测定聚类质量</a:t>
            </a:r>
            <a:endParaRPr lang="zh-CN" altLang="en-US" sz="2600" b="1" spc="50" dirty="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12" name="内容占位符 2">
            <a:extLst>
              <a:ext uri="{FF2B5EF4-FFF2-40B4-BE49-F238E27FC236}">
                <a16:creationId xmlns:a16="http://schemas.microsoft.com/office/drawing/2014/main" id="{81B9450A-1CC6-449C-B072-5B6898955D3B}"/>
              </a:ext>
            </a:extLst>
          </p:cNvPr>
          <p:cNvSpPr txBox="1">
            <a:spLocks/>
          </p:cNvSpPr>
          <p:nvPr/>
        </p:nvSpPr>
        <p:spPr>
          <a:xfrm>
            <a:off x="252000" y="756000"/>
            <a:ext cx="2528268" cy="4797404"/>
          </a:xfrm>
          <a:prstGeom prst="rect">
            <a:avLst/>
          </a:prstGeom>
          <a:noFill/>
        </p:spPr>
        <p:txBody>
          <a:bodyPr wrap="square" lIns="72000" rIns="7200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60000" indent="-360000" algn="just" fontAlgn="base">
              <a:lnSpc>
                <a:spcPct val="200000"/>
              </a:lnSpc>
              <a:spcBef>
                <a:spcPts val="600"/>
              </a:spcBef>
              <a:buClr>
                <a:srgbClr val="FF6600"/>
              </a:buClr>
              <a:buSzPct val="80000"/>
              <a:buFont typeface="Wingdings" panose="05000000000000000000" pitchFamily="2" charset="2"/>
              <a:buChar char="l"/>
            </a:pPr>
            <a:r>
              <a:rPr lang="zh-CN" altLang="en-US" sz="2400" b="1">
                <a:solidFill>
                  <a:srgbClr val="FF6600"/>
                </a:solidFill>
                <a:cs typeface="+mn-ea"/>
                <a:sym typeface="Times New Roman" panose="02020603050405020304" pitchFamily="18" charset="0"/>
              </a:rPr>
              <a:t>簇的同质性</a:t>
            </a:r>
            <a:endParaRPr lang="en-US" altLang="zh-CN" sz="2400" b="1">
              <a:solidFill>
                <a:srgbClr val="FF6600"/>
              </a:solidFill>
              <a:cs typeface="+mn-ea"/>
              <a:sym typeface="Times New Roman" panose="02020603050405020304" pitchFamily="18" charset="0"/>
            </a:endParaRPr>
          </a:p>
          <a:p>
            <a:pPr marL="360000" indent="-360000" algn="just" fontAlgn="base">
              <a:lnSpc>
                <a:spcPct val="200000"/>
              </a:lnSpc>
              <a:spcBef>
                <a:spcPts val="600"/>
              </a:spcBef>
              <a:buClr>
                <a:srgbClr val="FF6600"/>
              </a:buClr>
              <a:buSzPct val="80000"/>
              <a:buFont typeface="Wingdings" panose="05000000000000000000" pitchFamily="2" charset="2"/>
              <a:buChar char="l"/>
            </a:pPr>
            <a:endParaRPr lang="en-US" altLang="zh-CN" sz="2400" b="1">
              <a:solidFill>
                <a:srgbClr val="FF6600"/>
              </a:solidFill>
              <a:cs typeface="+mn-ea"/>
              <a:sym typeface="Times New Roman" panose="02020603050405020304" pitchFamily="18" charset="0"/>
            </a:endParaRPr>
          </a:p>
          <a:p>
            <a:pPr marL="0" indent="0" algn="just" fontAlgn="base">
              <a:lnSpc>
                <a:spcPct val="200000"/>
              </a:lnSpc>
              <a:spcBef>
                <a:spcPts val="600"/>
              </a:spcBef>
              <a:buClr>
                <a:srgbClr val="FF6600"/>
              </a:buClr>
              <a:buSzPct val="80000"/>
              <a:buNone/>
            </a:pPr>
            <a:endParaRPr lang="en-US" altLang="zh-CN" sz="2400" b="1">
              <a:solidFill>
                <a:srgbClr val="FF6600"/>
              </a:solidFill>
              <a:cs typeface="+mn-ea"/>
              <a:sym typeface="Times New Roman" panose="02020603050405020304" pitchFamily="18" charset="0"/>
            </a:endParaRPr>
          </a:p>
          <a:p>
            <a:pPr marL="360000" indent="-360000" algn="just" fontAlgn="base">
              <a:lnSpc>
                <a:spcPct val="200000"/>
              </a:lnSpc>
              <a:spcBef>
                <a:spcPts val="600"/>
              </a:spcBef>
              <a:buClr>
                <a:srgbClr val="FF6600"/>
              </a:buClr>
              <a:buSzPct val="80000"/>
              <a:buFont typeface="Wingdings" panose="05000000000000000000" pitchFamily="2" charset="2"/>
              <a:buChar char="l"/>
            </a:pPr>
            <a:r>
              <a:rPr lang="zh-CN" altLang="en-US" sz="2400">
                <a:cs typeface="+mn-ea"/>
                <a:sym typeface="Times New Roman" panose="02020603050405020304" pitchFamily="18" charset="0"/>
              </a:rPr>
              <a:t>簇的完全性</a:t>
            </a:r>
            <a:endParaRPr lang="en-US" altLang="zh-CN" sz="2400">
              <a:cs typeface="+mn-ea"/>
              <a:sym typeface="Times New Roman" panose="02020603050405020304" pitchFamily="18" charset="0"/>
            </a:endParaRPr>
          </a:p>
          <a:p>
            <a:pPr marL="360000" indent="-360000" algn="just" fontAlgn="base">
              <a:lnSpc>
                <a:spcPct val="200000"/>
              </a:lnSpc>
              <a:spcBef>
                <a:spcPts val="600"/>
              </a:spcBef>
              <a:buClr>
                <a:srgbClr val="FF6600"/>
              </a:buClr>
              <a:buSzPct val="80000"/>
              <a:buFont typeface="Wingdings" panose="05000000000000000000" pitchFamily="2" charset="2"/>
              <a:buChar char="l"/>
            </a:pPr>
            <a:r>
              <a:rPr lang="zh-CN" altLang="en-US" sz="2400">
                <a:cs typeface="+mn-ea"/>
                <a:sym typeface="Times New Roman" panose="02020603050405020304" pitchFamily="18" charset="0"/>
              </a:rPr>
              <a:t>碎布袋性</a:t>
            </a:r>
            <a:endParaRPr lang="en-US" altLang="zh-CN" sz="2400">
              <a:cs typeface="+mn-ea"/>
              <a:sym typeface="Times New Roman" panose="02020603050405020304" pitchFamily="18" charset="0"/>
            </a:endParaRPr>
          </a:p>
          <a:p>
            <a:pPr marL="360000" indent="-360000" algn="just" fontAlgn="base">
              <a:lnSpc>
                <a:spcPct val="200000"/>
              </a:lnSpc>
              <a:spcBef>
                <a:spcPts val="600"/>
              </a:spcBef>
              <a:buClr>
                <a:srgbClr val="FF6600"/>
              </a:buClr>
              <a:buSzPct val="80000"/>
              <a:buFont typeface="Wingdings" panose="05000000000000000000" pitchFamily="2" charset="2"/>
              <a:buChar char="l"/>
            </a:pPr>
            <a:r>
              <a:rPr lang="zh-CN" altLang="en-US" sz="2400">
                <a:cs typeface="+mn-ea"/>
                <a:sym typeface="Times New Roman" panose="02020603050405020304" pitchFamily="18" charset="0"/>
              </a:rPr>
              <a:t>小簇保持性</a:t>
            </a:r>
            <a:endParaRPr lang="zh-CN" altLang="en-US" sz="2400" dirty="0">
              <a:cs typeface="+mn-ea"/>
              <a:sym typeface="Times New Roman" panose="02020603050405020304" pitchFamily="18" charset="0"/>
            </a:endParaRPr>
          </a:p>
        </p:txBody>
      </p:sp>
    </p:spTree>
    <p:extLst>
      <p:ext uri="{BB962C8B-B14F-4D97-AF65-F5344CB8AC3E}">
        <p14:creationId xmlns:p14="http://schemas.microsoft.com/office/powerpoint/2010/main" val="1151306885"/>
      </p:ext>
    </p:extLst>
  </p:cSld>
  <p:clrMapOvr>
    <a:masterClrMapping/>
  </p:clrMapOvr>
  <p:transition spd="med">
    <p:split orient="vert"/>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756000" y="108000"/>
            <a:ext cx="6781800" cy="492443"/>
          </a:xfrm>
          <a:prstGeom prst="rect">
            <a:avLst/>
          </a:prstGeom>
        </p:spPr>
        <p:txBody>
          <a:bodyPr wrap="square">
            <a:spAutoFit/>
          </a:bodyPr>
          <a:lstStyle/>
          <a:p>
            <a:pPr fontAlgn="base">
              <a:lnSpc>
                <a:spcPct val="100000"/>
              </a:lnSpc>
              <a:spcAft>
                <a:spcPct val="0"/>
              </a:spcAft>
            </a:pPr>
            <a:r>
              <a:rPr lang="en-US" altLang="zh-CN"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2 </a:t>
            </a:r>
            <a:r>
              <a:rPr lang="zh-CN" altLang="en-US"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基本</a:t>
            </a:r>
            <a:r>
              <a:rPr lang="zh-CN" altLang="en-US" sz="2600" b="1" spc="50" dirty="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聚类方法</a:t>
            </a:r>
          </a:p>
        </p:txBody>
      </p:sp>
      <p:grpSp>
        <p:nvGrpSpPr>
          <p:cNvPr id="8" name="组合 7">
            <a:extLst>
              <a:ext uri="{FF2B5EF4-FFF2-40B4-BE49-F238E27FC236}">
                <a16:creationId xmlns:a16="http://schemas.microsoft.com/office/drawing/2014/main" id="{E074A871-E342-4784-9A3E-9DC117534043}"/>
              </a:ext>
            </a:extLst>
          </p:cNvPr>
          <p:cNvGrpSpPr/>
          <p:nvPr/>
        </p:nvGrpSpPr>
        <p:grpSpPr>
          <a:xfrm>
            <a:off x="2195736" y="1556792"/>
            <a:ext cx="4499812" cy="4033292"/>
            <a:chOff x="3124994" y="2132012"/>
            <a:chExt cx="2894013" cy="2593975"/>
          </a:xfrm>
        </p:grpSpPr>
        <p:sp>
          <p:nvSpPr>
            <p:cNvPr id="5" name="Freeform 5">
              <a:extLst>
                <a:ext uri="{FF2B5EF4-FFF2-40B4-BE49-F238E27FC236}">
                  <a16:creationId xmlns:a16="http://schemas.microsoft.com/office/drawing/2014/main" id="{1D29DC65-97A3-48E9-B82F-E6AE7F703E29}"/>
                </a:ext>
              </a:extLst>
            </p:cNvPr>
            <p:cNvSpPr/>
            <p:nvPr/>
          </p:nvSpPr>
          <p:spPr bwMode="auto">
            <a:xfrm>
              <a:off x="3124994" y="2132012"/>
              <a:ext cx="1868487" cy="1476375"/>
            </a:xfrm>
            <a:custGeom>
              <a:avLst/>
              <a:gdLst/>
              <a:ahLst/>
              <a:cxnLst>
                <a:cxn ang="0">
                  <a:pos x="1177" y="0"/>
                </a:cxn>
                <a:cxn ang="0">
                  <a:pos x="797" y="722"/>
                </a:cxn>
                <a:cxn ang="0">
                  <a:pos x="796" y="722"/>
                </a:cxn>
                <a:cxn ang="0">
                  <a:pos x="0" y="930"/>
                </a:cxn>
                <a:cxn ang="0">
                  <a:pos x="325" y="218"/>
                </a:cxn>
                <a:cxn ang="0">
                  <a:pos x="1177" y="0"/>
                </a:cxn>
              </a:cxnLst>
              <a:rect l="0" t="0" r="r" b="b"/>
              <a:pathLst>
                <a:path w="1177" h="930">
                  <a:moveTo>
                    <a:pt x="1177" y="0"/>
                  </a:moveTo>
                  <a:lnTo>
                    <a:pt x="797" y="722"/>
                  </a:lnTo>
                  <a:lnTo>
                    <a:pt x="796" y="722"/>
                  </a:lnTo>
                  <a:lnTo>
                    <a:pt x="0" y="930"/>
                  </a:lnTo>
                  <a:lnTo>
                    <a:pt x="325" y="218"/>
                  </a:lnTo>
                  <a:lnTo>
                    <a:pt x="1177" y="0"/>
                  </a:lnTo>
                  <a:close/>
                </a:path>
              </a:pathLst>
            </a:custGeom>
            <a:solidFill>
              <a:srgbClr val="00B0F0"/>
            </a:solidFill>
            <a:ln w="9525">
              <a:solidFill>
                <a:schemeClr val="bg1"/>
              </a:solidFill>
              <a:round/>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 name="Freeform 6">
              <a:extLst>
                <a:ext uri="{FF2B5EF4-FFF2-40B4-BE49-F238E27FC236}">
                  <a16:creationId xmlns:a16="http://schemas.microsoft.com/office/drawing/2014/main" id="{26F10F05-93B1-4CC5-8AB1-341FEF3C0B13}"/>
                </a:ext>
              </a:extLst>
            </p:cNvPr>
            <p:cNvSpPr/>
            <p:nvPr/>
          </p:nvSpPr>
          <p:spPr bwMode="auto">
            <a:xfrm>
              <a:off x="3124994" y="3278187"/>
              <a:ext cx="2281237" cy="1447800"/>
            </a:xfrm>
            <a:custGeom>
              <a:avLst/>
              <a:gdLst/>
              <a:ahLst/>
              <a:cxnLst>
                <a:cxn ang="0">
                  <a:pos x="815" y="20"/>
                </a:cxn>
                <a:cxn ang="0">
                  <a:pos x="1437" y="732"/>
                </a:cxn>
                <a:cxn ang="0">
                  <a:pos x="705" y="912"/>
                </a:cxn>
                <a:cxn ang="0">
                  <a:pos x="0" y="208"/>
                </a:cxn>
                <a:cxn ang="0">
                  <a:pos x="796" y="0"/>
                </a:cxn>
                <a:cxn ang="0">
                  <a:pos x="815" y="20"/>
                </a:cxn>
              </a:cxnLst>
              <a:rect l="0" t="0" r="r" b="b"/>
              <a:pathLst>
                <a:path w="1437" h="912">
                  <a:moveTo>
                    <a:pt x="815" y="20"/>
                  </a:moveTo>
                  <a:lnTo>
                    <a:pt x="1437" y="732"/>
                  </a:lnTo>
                  <a:lnTo>
                    <a:pt x="705" y="912"/>
                  </a:lnTo>
                  <a:lnTo>
                    <a:pt x="0" y="208"/>
                  </a:lnTo>
                  <a:lnTo>
                    <a:pt x="796" y="0"/>
                  </a:lnTo>
                  <a:lnTo>
                    <a:pt x="815" y="20"/>
                  </a:lnTo>
                  <a:close/>
                </a:path>
              </a:pathLst>
            </a:custGeom>
            <a:solidFill>
              <a:srgbClr val="13548C"/>
            </a:solidFill>
            <a:ln w="9525">
              <a:solidFill>
                <a:schemeClr val="bg1"/>
              </a:solidFill>
              <a:round/>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 name="Freeform 7">
              <a:extLst>
                <a:ext uri="{FF2B5EF4-FFF2-40B4-BE49-F238E27FC236}">
                  <a16:creationId xmlns:a16="http://schemas.microsoft.com/office/drawing/2014/main" id="{FF3FE5D6-4DC5-4520-9540-34B1A92D8FBA}"/>
                </a:ext>
              </a:extLst>
            </p:cNvPr>
            <p:cNvSpPr/>
            <p:nvPr/>
          </p:nvSpPr>
          <p:spPr bwMode="auto">
            <a:xfrm>
              <a:off x="4390232" y="2132012"/>
              <a:ext cx="1628775" cy="2308225"/>
            </a:xfrm>
            <a:custGeom>
              <a:avLst/>
              <a:gdLst/>
              <a:ahLst/>
              <a:cxnLst>
                <a:cxn ang="0">
                  <a:pos x="0" y="722"/>
                </a:cxn>
                <a:cxn ang="0">
                  <a:pos x="380" y="0"/>
                </a:cxn>
                <a:cxn ang="0">
                  <a:pos x="1026" y="736"/>
                </a:cxn>
                <a:cxn ang="0">
                  <a:pos x="640" y="1454"/>
                </a:cxn>
                <a:cxn ang="0">
                  <a:pos x="18" y="742"/>
                </a:cxn>
                <a:cxn ang="0">
                  <a:pos x="0" y="722"/>
                </a:cxn>
              </a:cxnLst>
              <a:rect l="0" t="0" r="r" b="b"/>
              <a:pathLst>
                <a:path w="1026" h="1454">
                  <a:moveTo>
                    <a:pt x="0" y="722"/>
                  </a:moveTo>
                  <a:lnTo>
                    <a:pt x="380" y="0"/>
                  </a:lnTo>
                  <a:lnTo>
                    <a:pt x="1026" y="736"/>
                  </a:lnTo>
                  <a:lnTo>
                    <a:pt x="640" y="1454"/>
                  </a:lnTo>
                  <a:lnTo>
                    <a:pt x="18" y="742"/>
                  </a:lnTo>
                  <a:lnTo>
                    <a:pt x="0" y="722"/>
                  </a:lnTo>
                  <a:close/>
                </a:path>
              </a:pathLst>
            </a:custGeom>
            <a:solidFill>
              <a:srgbClr val="0070C0"/>
            </a:solidFill>
            <a:ln w="9525">
              <a:solidFill>
                <a:schemeClr val="bg1"/>
              </a:solidFill>
              <a:round/>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sp>
        <p:nvSpPr>
          <p:cNvPr id="9" name="内容占位符 2">
            <a:extLst>
              <a:ext uri="{FF2B5EF4-FFF2-40B4-BE49-F238E27FC236}">
                <a16:creationId xmlns:a16="http://schemas.microsoft.com/office/drawing/2014/main" id="{8423E2FE-5ED1-4464-90C5-0ABED116A90B}"/>
              </a:ext>
            </a:extLst>
          </p:cNvPr>
          <p:cNvSpPr txBox="1">
            <a:spLocks/>
          </p:cNvSpPr>
          <p:nvPr/>
        </p:nvSpPr>
        <p:spPr>
          <a:xfrm>
            <a:off x="2699792" y="2337550"/>
            <a:ext cx="1766891" cy="523220"/>
          </a:xfrm>
          <a:prstGeom prst="rect">
            <a:avLst/>
          </a:prstGeom>
        </p:spPr>
        <p:txBody>
          <a:bodyPr wrap="square">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Font typeface="Arial" panose="020B0604020202020204" pitchFamily="34" charset="0"/>
              <a:buNone/>
            </a:pPr>
            <a:r>
              <a:rPr lang="en-US" altLang="zh-CN">
                <a:solidFill>
                  <a:schemeClr val="bg1"/>
                </a:solidFill>
                <a:latin typeface="Times New Roman" panose="02020603050405020304" pitchFamily="18" charset="0"/>
                <a:ea typeface="微软雅黑" panose="020B0503020204020204" pitchFamily="34" charset="-122"/>
                <a:sym typeface="Times New Roman" panose="02020603050405020304" pitchFamily="18" charset="0"/>
              </a:rPr>
              <a:t> </a:t>
            </a:r>
            <a:r>
              <a:rPr lang="zh-CN" altLang="en-US">
                <a:solidFill>
                  <a:schemeClr val="bg1"/>
                </a:solidFill>
                <a:latin typeface="Times New Roman" panose="02020603050405020304" pitchFamily="18" charset="0"/>
                <a:ea typeface="微软雅黑" panose="020B0503020204020204" pitchFamily="34" charset="-122"/>
                <a:sym typeface="Times New Roman" panose="02020603050405020304" pitchFamily="18" charset="0"/>
              </a:rPr>
              <a:t>划分方法</a:t>
            </a:r>
            <a:endParaRPr lang="en-US" altLang="zh-CN">
              <a:solidFill>
                <a:schemeClr val="bg1"/>
              </a:solidFill>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0" name="内容占位符 2">
            <a:extLst>
              <a:ext uri="{FF2B5EF4-FFF2-40B4-BE49-F238E27FC236}">
                <a16:creationId xmlns:a16="http://schemas.microsoft.com/office/drawing/2014/main" id="{D62FE73D-1B34-42EE-A402-65E34D58FDE5}"/>
              </a:ext>
            </a:extLst>
          </p:cNvPr>
          <p:cNvSpPr txBox="1">
            <a:spLocks/>
          </p:cNvSpPr>
          <p:nvPr/>
        </p:nvSpPr>
        <p:spPr>
          <a:xfrm>
            <a:off x="4545836" y="3089676"/>
            <a:ext cx="1766891" cy="523220"/>
          </a:xfrm>
          <a:prstGeom prst="rect">
            <a:avLst/>
          </a:prstGeom>
        </p:spPr>
        <p:txBody>
          <a:bodyPr wrap="square">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None/>
            </a:pPr>
            <a:r>
              <a:rPr lang="zh-CN" altLang="en-US">
                <a:solidFill>
                  <a:schemeClr val="bg1"/>
                </a:solidFill>
                <a:latin typeface="Times New Roman" panose="02020603050405020304" pitchFamily="18" charset="0"/>
                <a:ea typeface="微软雅黑" panose="020B0503020204020204" pitchFamily="34" charset="-122"/>
                <a:sym typeface="Times New Roman" panose="02020603050405020304" pitchFamily="18" charset="0"/>
              </a:rPr>
              <a:t>层次方法</a:t>
            </a:r>
            <a:endParaRPr lang="en-US" altLang="zh-CN">
              <a:solidFill>
                <a:schemeClr val="bg1"/>
              </a:solidFill>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1" name="内容占位符 2">
            <a:extLst>
              <a:ext uri="{FF2B5EF4-FFF2-40B4-BE49-F238E27FC236}">
                <a16:creationId xmlns:a16="http://schemas.microsoft.com/office/drawing/2014/main" id="{9D2EFD0A-EF1A-46F5-80D8-CCB1966A17D5}"/>
              </a:ext>
            </a:extLst>
          </p:cNvPr>
          <p:cNvSpPr txBox="1">
            <a:spLocks/>
          </p:cNvSpPr>
          <p:nvPr/>
        </p:nvSpPr>
        <p:spPr>
          <a:xfrm>
            <a:off x="3085802" y="3953707"/>
            <a:ext cx="1766891" cy="954107"/>
          </a:xfrm>
          <a:prstGeom prst="rect">
            <a:avLst/>
          </a:prstGeom>
        </p:spPr>
        <p:txBody>
          <a:bodyPr wrap="square">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None/>
            </a:pPr>
            <a:r>
              <a:rPr lang="zh-CN" altLang="en-US">
                <a:solidFill>
                  <a:schemeClr val="bg1"/>
                </a:solidFill>
                <a:latin typeface="Times New Roman" panose="02020603050405020304" pitchFamily="18" charset="0"/>
                <a:ea typeface="微软雅黑" panose="020B0503020204020204" pitchFamily="34" charset="-122"/>
                <a:sym typeface="Times New Roman" panose="02020603050405020304" pitchFamily="18" charset="0"/>
              </a:rPr>
              <a:t>基于密度的方法</a:t>
            </a:r>
            <a:endParaRPr lang="en-US" altLang="zh-CN">
              <a:solidFill>
                <a:schemeClr val="bg1"/>
              </a:solidFill>
              <a:latin typeface="Times New Roman" panose="02020603050405020304" pitchFamily="18" charset="0"/>
              <a:ea typeface="微软雅黑" panose="020B0503020204020204" pitchFamily="34" charset="-122"/>
              <a:sym typeface="Times New Roman" panose="02020603050405020304" pitchFamily="18" charset="0"/>
            </a:endParaRPr>
          </a:p>
        </p:txBody>
      </p:sp>
    </p:spTree>
    <p:extLst>
      <p:ext uri="{BB962C8B-B14F-4D97-AF65-F5344CB8AC3E}">
        <p14:creationId xmlns:p14="http://schemas.microsoft.com/office/powerpoint/2010/main" val="3846405407"/>
      </p:ext>
    </p:extLst>
  </p:cSld>
  <p:clrMapOvr>
    <a:masterClrMapping/>
  </p:clrMapOvr>
  <p:transition spd="med">
    <p:split orient="vert"/>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F684C479-707E-4C61-8DC5-529B1FCA3091}"/>
              </a:ext>
            </a:extLst>
          </p:cNvPr>
          <p:cNvGrpSpPr/>
          <p:nvPr/>
        </p:nvGrpSpPr>
        <p:grpSpPr>
          <a:xfrm>
            <a:off x="3945921" y="4530636"/>
            <a:ext cx="3591879" cy="2133233"/>
            <a:chOff x="3779912" y="1239853"/>
            <a:chExt cx="3591879" cy="2133233"/>
          </a:xfrm>
        </p:grpSpPr>
        <p:sp>
          <p:nvSpPr>
            <p:cNvPr id="5" name="椭圆 4"/>
            <p:cNvSpPr/>
            <p:nvPr/>
          </p:nvSpPr>
          <p:spPr bwMode="auto">
            <a:xfrm>
              <a:off x="3779912" y="2153568"/>
              <a:ext cx="3591879" cy="1219518"/>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6" name="椭圆 5"/>
            <p:cNvSpPr/>
            <p:nvPr/>
          </p:nvSpPr>
          <p:spPr bwMode="auto">
            <a:xfrm>
              <a:off x="4355976" y="1239853"/>
              <a:ext cx="1080120" cy="576064"/>
            </a:xfrm>
            <a:prstGeom prst="ellipse">
              <a:avLst/>
            </a:prstGeom>
            <a:solidFill>
              <a:srgbClr val="0070C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zh-CN" b="1">
                  <a:solidFill>
                    <a:schemeClr val="bg1"/>
                  </a:solidFill>
                  <a:latin typeface="Times New Roman" panose="02020603050405020304" pitchFamily="18" charset="0"/>
                  <a:ea typeface="微软雅黑" panose="020B0503020204020204" pitchFamily="34" charset="-122"/>
                  <a:sym typeface="Times New Roman" panose="02020603050405020304" pitchFamily="18" charset="0"/>
                </a:rPr>
                <a:t>C1</a:t>
              </a:r>
              <a:endParaRPr kumimoji="0" lang="zh-CN" altLang="en-US" sz="1800" b="1" i="0" u="none" strike="noStrike" cap="none" normalizeH="0" baseline="0" dirty="0">
                <a:ln>
                  <a:noFill/>
                </a:ln>
                <a:solidFill>
                  <a:schemeClr val="bg1"/>
                </a:solidFill>
                <a:effectLst/>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7" name="椭圆 6"/>
            <p:cNvSpPr/>
            <p:nvPr/>
          </p:nvSpPr>
          <p:spPr bwMode="auto">
            <a:xfrm>
              <a:off x="5686042" y="1239853"/>
              <a:ext cx="1080120" cy="576064"/>
            </a:xfrm>
            <a:prstGeom prst="ellipse">
              <a:avLst/>
            </a:prstGeom>
            <a:solidFill>
              <a:srgbClr val="0070C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bg1"/>
                  </a:solidFill>
                  <a:effectLst/>
                  <a:latin typeface="Times New Roman" panose="02020603050405020304" pitchFamily="18" charset="0"/>
                  <a:ea typeface="微软雅黑" panose="020B0503020204020204" pitchFamily="34" charset="-122"/>
                  <a:sym typeface="Times New Roman" panose="02020603050405020304" pitchFamily="18" charset="0"/>
                </a:rPr>
                <a:t>C2</a:t>
              </a:r>
              <a:endParaRPr kumimoji="0" lang="zh-CN" altLang="en-US" sz="1800" b="1" i="0" u="none" strike="noStrike" cap="none" normalizeH="0" baseline="0" dirty="0">
                <a:ln>
                  <a:noFill/>
                </a:ln>
                <a:solidFill>
                  <a:schemeClr val="bg1"/>
                </a:solidFill>
                <a:effectLst/>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8" name="椭圆 7"/>
            <p:cNvSpPr/>
            <p:nvPr/>
          </p:nvSpPr>
          <p:spPr bwMode="auto">
            <a:xfrm>
              <a:off x="4355976" y="2438007"/>
              <a:ext cx="1080120" cy="576064"/>
            </a:xfrm>
            <a:prstGeom prst="ellipse">
              <a:avLst/>
            </a:prstGeom>
            <a:solidFill>
              <a:srgbClr val="0070C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bg1"/>
                  </a:solidFill>
                  <a:effectLst/>
                  <a:latin typeface="Times New Roman" panose="02020603050405020304" pitchFamily="18" charset="0"/>
                  <a:ea typeface="微软雅黑" panose="020B0503020204020204" pitchFamily="34" charset="-122"/>
                  <a:sym typeface="Times New Roman" panose="02020603050405020304" pitchFamily="18" charset="0"/>
                </a:rPr>
                <a:t>C1</a:t>
              </a:r>
              <a:endParaRPr kumimoji="0" lang="zh-CN" altLang="en-US" sz="1800" b="1" i="0" u="none" strike="noStrike" cap="none" normalizeH="0" baseline="0" dirty="0">
                <a:ln>
                  <a:noFill/>
                </a:ln>
                <a:solidFill>
                  <a:schemeClr val="bg1"/>
                </a:solidFill>
                <a:effectLst/>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9" name="椭圆 8"/>
            <p:cNvSpPr/>
            <p:nvPr/>
          </p:nvSpPr>
          <p:spPr bwMode="auto">
            <a:xfrm>
              <a:off x="5686042" y="2438007"/>
              <a:ext cx="1080120" cy="576064"/>
            </a:xfrm>
            <a:prstGeom prst="ellipse">
              <a:avLst/>
            </a:prstGeom>
            <a:solidFill>
              <a:srgbClr val="0070C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bg1"/>
                  </a:solidFill>
                  <a:effectLst/>
                  <a:latin typeface="Times New Roman" panose="02020603050405020304" pitchFamily="18" charset="0"/>
                  <a:ea typeface="微软雅黑" panose="020B0503020204020204" pitchFamily="34" charset="-122"/>
                  <a:sym typeface="Times New Roman" panose="02020603050405020304" pitchFamily="18" charset="0"/>
                </a:rPr>
                <a:t>C2</a:t>
              </a:r>
              <a:endParaRPr kumimoji="0" lang="zh-CN" altLang="en-US" sz="1800" b="1" i="0" u="none" strike="noStrike" cap="none" normalizeH="0" baseline="0" dirty="0">
                <a:ln>
                  <a:noFill/>
                </a:ln>
                <a:solidFill>
                  <a:schemeClr val="bg1"/>
                </a:solidFill>
                <a:effectLst/>
                <a:latin typeface="Times New Roman" panose="02020603050405020304" pitchFamily="18" charset="0"/>
                <a:ea typeface="微软雅黑" panose="020B0503020204020204" pitchFamily="34" charset="-122"/>
                <a:sym typeface="Times New Roman" panose="02020603050405020304" pitchFamily="18" charset="0"/>
              </a:endParaRPr>
            </a:p>
          </p:txBody>
        </p:sp>
      </p:grpSp>
      <p:sp>
        <p:nvSpPr>
          <p:cNvPr id="11" name="标题 1">
            <a:extLst>
              <a:ext uri="{FF2B5EF4-FFF2-40B4-BE49-F238E27FC236}">
                <a16:creationId xmlns:a16="http://schemas.microsoft.com/office/drawing/2014/main" id="{EF20267C-13DF-4C06-82E9-69DCE1F01583}"/>
              </a:ext>
            </a:extLst>
          </p:cNvPr>
          <p:cNvSpPr txBox="1">
            <a:spLocks/>
          </p:cNvSpPr>
          <p:nvPr/>
        </p:nvSpPr>
        <p:spPr>
          <a:xfrm>
            <a:off x="756000" y="108000"/>
            <a:ext cx="6781800" cy="492443"/>
          </a:xfrm>
          <a:prstGeom prst="rect">
            <a:avLst/>
          </a:prstGeom>
        </p:spPr>
        <p:txBody>
          <a:bodyPr wrap="square">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lnSpc>
                <a:spcPct val="100000"/>
              </a:lnSpc>
              <a:spcAft>
                <a:spcPct val="0"/>
              </a:spcAft>
            </a:pPr>
            <a:r>
              <a:rPr lang="en-US" altLang="zh-CN"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3.4 </a:t>
            </a:r>
            <a:r>
              <a:rPr lang="zh-CN" altLang="en-US"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测定聚类质量</a:t>
            </a:r>
            <a:endParaRPr lang="zh-CN" altLang="en-US" sz="2600" b="1" spc="50" dirty="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12" name="内容占位符 2">
            <a:extLst>
              <a:ext uri="{FF2B5EF4-FFF2-40B4-BE49-F238E27FC236}">
                <a16:creationId xmlns:a16="http://schemas.microsoft.com/office/drawing/2014/main" id="{81B9450A-1CC6-449C-B072-5B6898955D3B}"/>
              </a:ext>
            </a:extLst>
          </p:cNvPr>
          <p:cNvSpPr txBox="1">
            <a:spLocks/>
          </p:cNvSpPr>
          <p:nvPr/>
        </p:nvSpPr>
        <p:spPr>
          <a:xfrm>
            <a:off x="252000" y="756000"/>
            <a:ext cx="2528268" cy="5059014"/>
          </a:xfrm>
          <a:prstGeom prst="rect">
            <a:avLst/>
          </a:prstGeom>
          <a:noFill/>
        </p:spPr>
        <p:txBody>
          <a:bodyPr wrap="square" lIns="72000" rIns="7200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60000" indent="-360000" algn="just" fontAlgn="base">
              <a:lnSpc>
                <a:spcPct val="200000"/>
              </a:lnSpc>
              <a:spcBef>
                <a:spcPts val="600"/>
              </a:spcBef>
              <a:buClr>
                <a:srgbClr val="FF6600"/>
              </a:buClr>
              <a:buSzPct val="80000"/>
              <a:buFont typeface="Wingdings" panose="05000000000000000000" pitchFamily="2" charset="2"/>
              <a:buChar char="l"/>
            </a:pPr>
            <a:r>
              <a:rPr lang="zh-CN" altLang="en-US" sz="2400">
                <a:cs typeface="+mn-ea"/>
                <a:sym typeface="Times New Roman" panose="02020603050405020304" pitchFamily="18" charset="0"/>
              </a:rPr>
              <a:t>簇的同质性</a:t>
            </a:r>
            <a:endParaRPr lang="en-US" altLang="zh-CN" sz="2400">
              <a:cs typeface="+mn-ea"/>
              <a:sym typeface="Times New Roman" panose="02020603050405020304" pitchFamily="18" charset="0"/>
            </a:endParaRPr>
          </a:p>
          <a:p>
            <a:pPr marL="360000" indent="-360000" algn="just" fontAlgn="base">
              <a:lnSpc>
                <a:spcPct val="200000"/>
              </a:lnSpc>
              <a:spcBef>
                <a:spcPts val="600"/>
              </a:spcBef>
              <a:buClr>
                <a:srgbClr val="FF6600"/>
              </a:buClr>
              <a:buSzPct val="80000"/>
              <a:buFont typeface="Wingdings" panose="05000000000000000000" pitchFamily="2" charset="2"/>
              <a:buChar char="l"/>
            </a:pPr>
            <a:r>
              <a:rPr lang="zh-CN" altLang="en-US" sz="2400" b="1">
                <a:solidFill>
                  <a:srgbClr val="FF6600"/>
                </a:solidFill>
                <a:cs typeface="+mn-ea"/>
                <a:sym typeface="Times New Roman" panose="02020603050405020304" pitchFamily="18" charset="0"/>
              </a:rPr>
              <a:t>簇的完全性</a:t>
            </a:r>
            <a:endParaRPr lang="en-US" altLang="zh-CN" sz="2400" b="1">
              <a:solidFill>
                <a:srgbClr val="FF6600"/>
              </a:solidFill>
              <a:cs typeface="+mn-ea"/>
              <a:sym typeface="Times New Roman" panose="02020603050405020304" pitchFamily="18" charset="0"/>
            </a:endParaRPr>
          </a:p>
          <a:p>
            <a:pPr marL="360000" indent="-360000" algn="just" fontAlgn="base">
              <a:lnSpc>
                <a:spcPct val="150000"/>
              </a:lnSpc>
              <a:spcBef>
                <a:spcPts val="600"/>
              </a:spcBef>
              <a:buClr>
                <a:srgbClr val="FF6600"/>
              </a:buClr>
              <a:buSzPct val="80000"/>
              <a:buFont typeface="Wingdings" panose="05000000000000000000" pitchFamily="2" charset="2"/>
              <a:buChar char="l"/>
            </a:pPr>
            <a:endParaRPr lang="en-US" altLang="zh-CN" sz="2400" b="1">
              <a:solidFill>
                <a:srgbClr val="FF6600"/>
              </a:solidFill>
              <a:cs typeface="+mn-ea"/>
              <a:sym typeface="Times New Roman" panose="02020603050405020304" pitchFamily="18" charset="0"/>
            </a:endParaRPr>
          </a:p>
          <a:p>
            <a:pPr marL="360000" indent="-360000" algn="just" fontAlgn="base">
              <a:lnSpc>
                <a:spcPct val="150000"/>
              </a:lnSpc>
              <a:spcBef>
                <a:spcPts val="600"/>
              </a:spcBef>
              <a:buClr>
                <a:srgbClr val="FF6600"/>
              </a:buClr>
              <a:buSzPct val="80000"/>
              <a:buFont typeface="Wingdings" panose="05000000000000000000" pitchFamily="2" charset="2"/>
              <a:buChar char="l"/>
            </a:pPr>
            <a:endParaRPr lang="en-US" altLang="zh-CN" sz="2400" b="1">
              <a:solidFill>
                <a:srgbClr val="FF6600"/>
              </a:solidFill>
              <a:cs typeface="+mn-ea"/>
              <a:sym typeface="Times New Roman" panose="02020603050405020304" pitchFamily="18" charset="0"/>
            </a:endParaRPr>
          </a:p>
          <a:p>
            <a:pPr marL="0" indent="0" algn="just" fontAlgn="base">
              <a:lnSpc>
                <a:spcPct val="150000"/>
              </a:lnSpc>
              <a:spcBef>
                <a:spcPts val="600"/>
              </a:spcBef>
              <a:buClr>
                <a:srgbClr val="FF6600"/>
              </a:buClr>
              <a:buSzPct val="80000"/>
              <a:buNone/>
            </a:pPr>
            <a:endParaRPr lang="en-US" altLang="zh-CN" sz="2400" b="1">
              <a:solidFill>
                <a:srgbClr val="FF6600"/>
              </a:solidFill>
              <a:cs typeface="+mn-ea"/>
              <a:sym typeface="Times New Roman" panose="02020603050405020304" pitchFamily="18" charset="0"/>
            </a:endParaRPr>
          </a:p>
          <a:p>
            <a:pPr marL="360000" indent="-360000" algn="just" fontAlgn="base">
              <a:lnSpc>
                <a:spcPct val="200000"/>
              </a:lnSpc>
              <a:spcBef>
                <a:spcPts val="600"/>
              </a:spcBef>
              <a:buClr>
                <a:srgbClr val="FF6600"/>
              </a:buClr>
              <a:buSzPct val="80000"/>
              <a:buFont typeface="Wingdings" panose="05000000000000000000" pitchFamily="2" charset="2"/>
              <a:buChar char="l"/>
            </a:pPr>
            <a:r>
              <a:rPr lang="zh-CN" altLang="en-US" sz="2400">
                <a:cs typeface="+mn-ea"/>
                <a:sym typeface="Times New Roman" panose="02020603050405020304" pitchFamily="18" charset="0"/>
              </a:rPr>
              <a:t>碎布袋性</a:t>
            </a:r>
            <a:endParaRPr lang="en-US" altLang="zh-CN" sz="2400">
              <a:cs typeface="+mn-ea"/>
              <a:sym typeface="Times New Roman" panose="02020603050405020304" pitchFamily="18" charset="0"/>
            </a:endParaRPr>
          </a:p>
          <a:p>
            <a:pPr marL="360000" indent="-360000" algn="just" fontAlgn="base">
              <a:lnSpc>
                <a:spcPct val="200000"/>
              </a:lnSpc>
              <a:spcBef>
                <a:spcPts val="600"/>
              </a:spcBef>
              <a:buClr>
                <a:srgbClr val="FF6600"/>
              </a:buClr>
              <a:buSzPct val="80000"/>
              <a:buFont typeface="Wingdings" panose="05000000000000000000" pitchFamily="2" charset="2"/>
              <a:buChar char="l"/>
            </a:pPr>
            <a:r>
              <a:rPr lang="zh-CN" altLang="en-US" sz="2400">
                <a:cs typeface="+mn-ea"/>
                <a:sym typeface="Times New Roman" panose="02020603050405020304" pitchFamily="18" charset="0"/>
              </a:rPr>
              <a:t>小簇保持性</a:t>
            </a:r>
            <a:endParaRPr lang="zh-CN" altLang="en-US" sz="2400" dirty="0">
              <a:cs typeface="+mn-ea"/>
              <a:sym typeface="Times New Roman" panose="02020603050405020304" pitchFamily="18" charset="0"/>
            </a:endParaRPr>
          </a:p>
        </p:txBody>
      </p:sp>
      <p:sp>
        <p:nvSpPr>
          <p:cNvPr id="10" name="object 4">
            <a:extLst>
              <a:ext uri="{FF2B5EF4-FFF2-40B4-BE49-F238E27FC236}">
                <a16:creationId xmlns:a16="http://schemas.microsoft.com/office/drawing/2014/main" id="{4E99B440-0E30-454E-B989-4D3D78DD5DB6}"/>
              </a:ext>
            </a:extLst>
          </p:cNvPr>
          <p:cNvSpPr/>
          <p:nvPr/>
        </p:nvSpPr>
        <p:spPr>
          <a:xfrm>
            <a:off x="273820" y="2392196"/>
            <a:ext cx="8640000" cy="1962150"/>
          </a:xfrm>
          <a:prstGeom prst="rect">
            <a:avLst/>
          </a:prstGeom>
          <a:blipFill>
            <a:blip r:embed="rId2" cstate="print"/>
            <a:stretch>
              <a:fillRect/>
            </a:stretch>
          </a:blipFill>
        </p:spPr>
        <p:txBody>
          <a:bodyPr wrap="square" lIns="0" tIns="0" rIns="0" bIns="0" rtlCol="0"/>
          <a:lstStyle/>
          <a:p>
            <a:endParaRPr>
              <a:latin typeface="Times New Roman" panose="02020603050405020304" pitchFamily="18" charset="0"/>
              <a:ea typeface="微软雅黑" panose="020B0503020204020204" pitchFamily="34" charset="-122"/>
              <a:sym typeface="Times New Roman" panose="02020603050405020304" pitchFamily="18" charset="0"/>
            </a:endParaRPr>
          </a:p>
        </p:txBody>
      </p:sp>
    </p:spTree>
    <p:extLst>
      <p:ext uri="{BB962C8B-B14F-4D97-AF65-F5344CB8AC3E}">
        <p14:creationId xmlns:p14="http://schemas.microsoft.com/office/powerpoint/2010/main" val="1702546469"/>
      </p:ext>
    </p:extLst>
  </p:cSld>
  <p:clrMapOvr>
    <a:masterClrMapping/>
  </p:clrMapOvr>
  <p:transition spd="med">
    <p:split orient="vert"/>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756000" y="108000"/>
            <a:ext cx="6781800" cy="492443"/>
          </a:xfrm>
          <a:prstGeom prst="rect">
            <a:avLst/>
          </a:prstGeom>
        </p:spPr>
        <p:txBody>
          <a:bodyPr wrap="square">
            <a:spAutoFit/>
          </a:bodyPr>
          <a:lstStyle/>
          <a:p>
            <a:pPr fontAlgn="base">
              <a:lnSpc>
                <a:spcPct val="100000"/>
              </a:lnSpc>
              <a:spcAft>
                <a:spcPct val="0"/>
              </a:spcAft>
            </a:pPr>
            <a:r>
              <a:rPr lang="en-US" altLang="zh-CN" sz="2600" b="1" spc="50" dirty="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3.4 </a:t>
            </a:r>
            <a:r>
              <a:rPr lang="zh-CN" altLang="en-US" sz="2600" b="1" spc="50" dirty="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测定聚类质量</a:t>
            </a:r>
          </a:p>
        </p:txBody>
      </p:sp>
      <p:sp>
        <p:nvSpPr>
          <p:cNvPr id="3" name="内容占位符 2"/>
          <p:cNvSpPr>
            <a:spLocks noGrp="1"/>
          </p:cNvSpPr>
          <p:nvPr>
            <p:ph idx="4294967295"/>
          </p:nvPr>
        </p:nvSpPr>
        <p:spPr>
          <a:xfrm>
            <a:off x="252000" y="756000"/>
            <a:ext cx="8568472" cy="5705344"/>
          </a:xfrm>
          <a:prstGeom prst="rect">
            <a:avLst/>
          </a:prstGeom>
          <a:noFill/>
        </p:spPr>
        <p:txBody>
          <a:bodyPr wrap="square" lIns="72000" rIns="72000">
            <a:spAutoFit/>
          </a:bodyPr>
          <a:lstStyle/>
          <a:p>
            <a:pPr marL="360000" indent="-360000" algn="just" fontAlgn="base">
              <a:lnSpc>
                <a:spcPct val="200000"/>
              </a:lnSpc>
              <a:spcBef>
                <a:spcPts val="600"/>
              </a:spcBef>
              <a:buClr>
                <a:srgbClr val="FF6600"/>
              </a:buClr>
              <a:buSzPct val="80000"/>
              <a:buFont typeface="Wingdings" panose="05000000000000000000" pitchFamily="2" charset="2"/>
              <a:buChar char="l"/>
            </a:pPr>
            <a:r>
              <a:rPr lang="zh-CN" altLang="en-US" sz="2400" dirty="0">
                <a:cs typeface="+mn-ea"/>
                <a:sym typeface="Times New Roman" panose="02020603050405020304" pitchFamily="18" charset="0"/>
              </a:rPr>
              <a:t>簇</a:t>
            </a:r>
            <a:r>
              <a:rPr lang="zh-CN" altLang="en-US" sz="2400">
                <a:cs typeface="+mn-ea"/>
                <a:sym typeface="Times New Roman" panose="02020603050405020304" pitchFamily="18" charset="0"/>
              </a:rPr>
              <a:t>的同质性</a:t>
            </a:r>
            <a:endParaRPr lang="en-US" altLang="zh-CN" sz="2400" dirty="0">
              <a:cs typeface="+mn-ea"/>
              <a:sym typeface="Times New Roman" panose="02020603050405020304" pitchFamily="18" charset="0"/>
            </a:endParaRPr>
          </a:p>
          <a:p>
            <a:pPr marL="360000" indent="-360000" algn="just" fontAlgn="base">
              <a:lnSpc>
                <a:spcPct val="200000"/>
              </a:lnSpc>
              <a:spcBef>
                <a:spcPts val="600"/>
              </a:spcBef>
              <a:buClr>
                <a:srgbClr val="FF6600"/>
              </a:buClr>
              <a:buSzPct val="80000"/>
              <a:buFont typeface="Wingdings" panose="05000000000000000000" pitchFamily="2" charset="2"/>
              <a:buChar char="l"/>
            </a:pPr>
            <a:r>
              <a:rPr lang="zh-CN" altLang="en-US" sz="2400" dirty="0">
                <a:cs typeface="+mn-ea"/>
                <a:sym typeface="Times New Roman" panose="02020603050405020304" pitchFamily="18" charset="0"/>
              </a:rPr>
              <a:t>簇</a:t>
            </a:r>
            <a:r>
              <a:rPr lang="zh-CN" altLang="en-US" sz="2400">
                <a:cs typeface="+mn-ea"/>
                <a:sym typeface="Times New Roman" panose="02020603050405020304" pitchFamily="18" charset="0"/>
              </a:rPr>
              <a:t>的完全性</a:t>
            </a:r>
            <a:endParaRPr lang="en-US" altLang="zh-CN" sz="2400" dirty="0">
              <a:cs typeface="+mn-ea"/>
              <a:sym typeface="Times New Roman" panose="02020603050405020304" pitchFamily="18" charset="0"/>
            </a:endParaRPr>
          </a:p>
          <a:p>
            <a:pPr marL="360000" indent="-360000" algn="just" fontAlgn="base">
              <a:lnSpc>
                <a:spcPct val="200000"/>
              </a:lnSpc>
              <a:spcBef>
                <a:spcPts val="600"/>
              </a:spcBef>
              <a:buClr>
                <a:srgbClr val="FF6600"/>
              </a:buClr>
              <a:buSzPct val="80000"/>
              <a:buFont typeface="Wingdings" panose="05000000000000000000" pitchFamily="2" charset="2"/>
              <a:buChar char="l"/>
            </a:pPr>
            <a:r>
              <a:rPr lang="zh-CN" altLang="en-US" sz="2400" b="1" dirty="0">
                <a:solidFill>
                  <a:srgbClr val="FF6600"/>
                </a:solidFill>
                <a:cs typeface="+mn-ea"/>
                <a:sym typeface="Times New Roman" panose="02020603050405020304" pitchFamily="18" charset="0"/>
              </a:rPr>
              <a:t>碎</a:t>
            </a:r>
            <a:r>
              <a:rPr lang="zh-CN" altLang="en-US" sz="2400" b="1">
                <a:solidFill>
                  <a:srgbClr val="FF6600"/>
                </a:solidFill>
                <a:cs typeface="+mn-ea"/>
                <a:sym typeface="Times New Roman" panose="02020603050405020304" pitchFamily="18" charset="0"/>
              </a:rPr>
              <a:t>布袋性</a:t>
            </a:r>
            <a:endParaRPr lang="en-US" altLang="zh-CN" sz="2400" b="1">
              <a:solidFill>
                <a:srgbClr val="FF6600"/>
              </a:solidFill>
              <a:cs typeface="+mn-ea"/>
              <a:sym typeface="Times New Roman" panose="02020603050405020304" pitchFamily="18" charset="0"/>
            </a:endParaRPr>
          </a:p>
          <a:p>
            <a:pPr lvl="1" algn="just">
              <a:lnSpc>
                <a:spcPct val="150000"/>
              </a:lnSpc>
              <a:spcBef>
                <a:spcPts val="600"/>
              </a:spcBef>
              <a:buClr>
                <a:srgbClr val="FF6600"/>
              </a:buClr>
              <a:buSzPct val="60000"/>
              <a:buFont typeface="Wingdings" panose="05000000000000000000" pitchFamily="2" charset="2"/>
              <a:buChar char="l"/>
            </a:pPr>
            <a:r>
              <a:rPr lang="zh-CN" altLang="en-US" sz="2000">
                <a:sym typeface="Times New Roman" panose="02020603050405020304" pitchFamily="18" charset="0"/>
              </a:rPr>
              <a:t>把一个异构对象放到一个纯聚簇中要比把它放到一个碎布袋里（例如，“杂项”或“其他”类别）更糟糕</a:t>
            </a:r>
            <a:endParaRPr lang="en-US" altLang="zh-CN" sz="2000">
              <a:sym typeface="Times New Roman" panose="02020603050405020304" pitchFamily="18" charset="0"/>
            </a:endParaRPr>
          </a:p>
          <a:p>
            <a:pPr lvl="1" algn="just">
              <a:lnSpc>
                <a:spcPct val="150000"/>
              </a:lnSpc>
              <a:spcBef>
                <a:spcPts val="600"/>
              </a:spcBef>
              <a:buClr>
                <a:srgbClr val="FF6600"/>
              </a:buClr>
              <a:buSzPct val="60000"/>
              <a:buFont typeface="Wingdings" panose="05000000000000000000" pitchFamily="2" charset="2"/>
              <a:buChar char="l"/>
            </a:pPr>
            <a:r>
              <a:rPr lang="zh-CN" altLang="en-US" sz="2000">
                <a:sym typeface="Times New Roman" panose="02020603050405020304" pitchFamily="18" charset="0"/>
              </a:rPr>
              <a:t>也就是说更希望噪音不被聚到已存在的聚簇中</a:t>
            </a:r>
            <a:endParaRPr lang="en-US" altLang="zh-CN" sz="2000">
              <a:sym typeface="Times New Roman" panose="02020603050405020304" pitchFamily="18" charset="0"/>
            </a:endParaRPr>
          </a:p>
          <a:p>
            <a:pPr lvl="1" algn="just">
              <a:lnSpc>
                <a:spcPct val="150000"/>
              </a:lnSpc>
              <a:spcBef>
                <a:spcPts val="600"/>
              </a:spcBef>
              <a:buClr>
                <a:srgbClr val="FF6600"/>
              </a:buClr>
              <a:buSzPct val="60000"/>
              <a:buFont typeface="Wingdings" panose="05000000000000000000" pitchFamily="2" charset="2"/>
              <a:buChar char="l"/>
            </a:pPr>
            <a:r>
              <a:rPr lang="en-US" altLang="zh-CN" sz="2000">
                <a:sym typeface="Times New Roman" panose="02020603050405020304" pitchFamily="18" charset="0"/>
              </a:rPr>
              <a:t>putting a heterogeneous object into a pure  cluster should be penalized more than putting it into a  rag bag (i.e., “miscellaneous” or “other” category)</a:t>
            </a:r>
            <a:endParaRPr lang="en-US" altLang="zh-CN" sz="2000" b="1" dirty="0">
              <a:solidFill>
                <a:srgbClr val="FF6600"/>
              </a:solidFill>
              <a:cs typeface="+mn-ea"/>
              <a:sym typeface="Times New Roman" panose="02020603050405020304" pitchFamily="18" charset="0"/>
            </a:endParaRPr>
          </a:p>
          <a:p>
            <a:pPr marL="360000" indent="-360000" algn="just" fontAlgn="base">
              <a:lnSpc>
                <a:spcPct val="200000"/>
              </a:lnSpc>
              <a:spcBef>
                <a:spcPts val="600"/>
              </a:spcBef>
              <a:buClr>
                <a:srgbClr val="FF6600"/>
              </a:buClr>
              <a:buSzPct val="80000"/>
              <a:buFont typeface="Wingdings" panose="05000000000000000000" pitchFamily="2" charset="2"/>
              <a:buChar char="l"/>
            </a:pPr>
            <a:r>
              <a:rPr lang="zh-CN" altLang="en-US" sz="2400" dirty="0">
                <a:cs typeface="+mn-ea"/>
                <a:sym typeface="Times New Roman" panose="02020603050405020304" pitchFamily="18" charset="0"/>
              </a:rPr>
              <a:t>小簇保持性</a:t>
            </a:r>
          </a:p>
        </p:txBody>
      </p:sp>
      <p:pic>
        <p:nvPicPr>
          <p:cNvPr id="4" name="Picture 2">
            <a:extLst>
              <a:ext uri="{FF2B5EF4-FFF2-40B4-BE49-F238E27FC236}">
                <a16:creationId xmlns:a16="http://schemas.microsoft.com/office/drawing/2014/main" id="{0985BEC6-2D54-4F33-9178-260BDF61B7E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64088" y="726390"/>
            <a:ext cx="2448272" cy="25145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25649937"/>
      </p:ext>
    </p:extLst>
  </p:cSld>
  <p:clrMapOvr>
    <a:masterClrMapping/>
  </p:clrMapOvr>
  <p:transition spd="med">
    <p:split orient="vert"/>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756000" y="108000"/>
            <a:ext cx="6781800" cy="492443"/>
          </a:xfrm>
          <a:prstGeom prst="rect">
            <a:avLst/>
          </a:prstGeom>
        </p:spPr>
        <p:txBody>
          <a:bodyPr wrap="square">
            <a:spAutoFit/>
          </a:bodyPr>
          <a:lstStyle/>
          <a:p>
            <a:pPr fontAlgn="base">
              <a:lnSpc>
                <a:spcPct val="100000"/>
              </a:lnSpc>
              <a:spcAft>
                <a:spcPct val="0"/>
              </a:spcAft>
            </a:pPr>
            <a:r>
              <a:rPr lang="en-US" altLang="zh-CN" sz="2600" b="1" spc="50" dirty="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3.4 </a:t>
            </a:r>
            <a:r>
              <a:rPr lang="zh-CN" altLang="en-US" sz="2600" b="1" spc="50" dirty="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测定聚类质量</a:t>
            </a:r>
          </a:p>
        </p:txBody>
      </p:sp>
      <p:sp>
        <p:nvSpPr>
          <p:cNvPr id="3" name="内容占位符 2"/>
          <p:cNvSpPr>
            <a:spLocks noGrp="1"/>
          </p:cNvSpPr>
          <p:nvPr>
            <p:ph idx="4294967295"/>
          </p:nvPr>
        </p:nvSpPr>
        <p:spPr>
          <a:xfrm>
            <a:off x="252000" y="756000"/>
            <a:ext cx="8568472" cy="5299977"/>
          </a:xfrm>
          <a:prstGeom prst="rect">
            <a:avLst/>
          </a:prstGeom>
          <a:noFill/>
        </p:spPr>
        <p:txBody>
          <a:bodyPr wrap="square" lIns="72000" rIns="72000">
            <a:spAutoFit/>
          </a:bodyPr>
          <a:lstStyle/>
          <a:p>
            <a:pPr marL="360000" indent="-360000" algn="just" fontAlgn="base">
              <a:lnSpc>
                <a:spcPct val="200000"/>
              </a:lnSpc>
              <a:spcBef>
                <a:spcPts val="600"/>
              </a:spcBef>
              <a:buClr>
                <a:srgbClr val="FF6600"/>
              </a:buClr>
              <a:buSzPct val="80000"/>
              <a:buFont typeface="Wingdings" panose="05000000000000000000" pitchFamily="2" charset="2"/>
              <a:buChar char="l"/>
            </a:pPr>
            <a:r>
              <a:rPr lang="zh-CN" altLang="en-US" sz="2400" dirty="0">
                <a:cs typeface="+mn-ea"/>
                <a:sym typeface="Times New Roman" panose="02020603050405020304" pitchFamily="18" charset="0"/>
              </a:rPr>
              <a:t>簇</a:t>
            </a:r>
            <a:r>
              <a:rPr lang="zh-CN" altLang="en-US" sz="2400">
                <a:cs typeface="+mn-ea"/>
                <a:sym typeface="Times New Roman" panose="02020603050405020304" pitchFamily="18" charset="0"/>
              </a:rPr>
              <a:t>的同质性</a:t>
            </a:r>
            <a:endParaRPr lang="en-US" altLang="zh-CN" sz="2400" dirty="0">
              <a:cs typeface="+mn-ea"/>
              <a:sym typeface="Times New Roman" panose="02020603050405020304" pitchFamily="18" charset="0"/>
            </a:endParaRPr>
          </a:p>
          <a:p>
            <a:pPr marL="360000" indent="-360000" algn="just" fontAlgn="base">
              <a:lnSpc>
                <a:spcPct val="200000"/>
              </a:lnSpc>
              <a:spcBef>
                <a:spcPts val="600"/>
              </a:spcBef>
              <a:buClr>
                <a:srgbClr val="FF6600"/>
              </a:buClr>
              <a:buSzPct val="80000"/>
              <a:buFont typeface="Wingdings" panose="05000000000000000000" pitchFamily="2" charset="2"/>
              <a:buChar char="l"/>
            </a:pPr>
            <a:r>
              <a:rPr lang="zh-CN" altLang="en-US" sz="2400" dirty="0">
                <a:cs typeface="+mn-ea"/>
                <a:sym typeface="Times New Roman" panose="02020603050405020304" pitchFamily="18" charset="0"/>
              </a:rPr>
              <a:t>簇</a:t>
            </a:r>
            <a:r>
              <a:rPr lang="zh-CN" altLang="en-US" sz="2400">
                <a:cs typeface="+mn-ea"/>
                <a:sym typeface="Times New Roman" panose="02020603050405020304" pitchFamily="18" charset="0"/>
              </a:rPr>
              <a:t>的完全性</a:t>
            </a:r>
            <a:endParaRPr lang="en-US" altLang="zh-CN" sz="2400" dirty="0">
              <a:cs typeface="+mn-ea"/>
              <a:sym typeface="Times New Roman" panose="02020603050405020304" pitchFamily="18" charset="0"/>
            </a:endParaRPr>
          </a:p>
          <a:p>
            <a:pPr marL="360000" indent="-360000" algn="just" fontAlgn="base">
              <a:lnSpc>
                <a:spcPct val="200000"/>
              </a:lnSpc>
              <a:spcBef>
                <a:spcPts val="600"/>
              </a:spcBef>
              <a:buClr>
                <a:srgbClr val="FF6600"/>
              </a:buClr>
              <a:buSzPct val="80000"/>
              <a:buFont typeface="Wingdings" panose="05000000000000000000" pitchFamily="2" charset="2"/>
              <a:buChar char="l"/>
            </a:pPr>
            <a:r>
              <a:rPr lang="zh-CN" altLang="en-US" sz="2400" dirty="0">
                <a:cs typeface="+mn-ea"/>
                <a:sym typeface="Times New Roman" panose="02020603050405020304" pitchFamily="18" charset="0"/>
              </a:rPr>
              <a:t>碎</a:t>
            </a:r>
            <a:r>
              <a:rPr lang="zh-CN" altLang="en-US" sz="2400">
                <a:cs typeface="+mn-ea"/>
                <a:sym typeface="Times New Roman" panose="02020603050405020304" pitchFamily="18" charset="0"/>
              </a:rPr>
              <a:t>布袋性</a:t>
            </a:r>
            <a:endParaRPr lang="en-US" altLang="zh-CN" sz="2400">
              <a:cs typeface="+mn-ea"/>
              <a:sym typeface="Times New Roman" panose="02020603050405020304" pitchFamily="18" charset="0"/>
            </a:endParaRPr>
          </a:p>
          <a:p>
            <a:pPr marL="360000" indent="-360000" algn="just" fontAlgn="base">
              <a:lnSpc>
                <a:spcPct val="200000"/>
              </a:lnSpc>
              <a:spcBef>
                <a:spcPts val="600"/>
              </a:spcBef>
              <a:buClr>
                <a:srgbClr val="FF6600"/>
              </a:buClr>
              <a:buSzPct val="80000"/>
              <a:buFont typeface="Wingdings" panose="05000000000000000000" pitchFamily="2" charset="2"/>
              <a:buChar char="l"/>
            </a:pPr>
            <a:r>
              <a:rPr lang="zh-CN" altLang="en-US" sz="2400" b="1">
                <a:solidFill>
                  <a:srgbClr val="FF6600"/>
                </a:solidFill>
                <a:cs typeface="+mn-ea"/>
                <a:sym typeface="Times New Roman" panose="02020603050405020304" pitchFamily="18" charset="0"/>
              </a:rPr>
              <a:t>小簇保持性</a:t>
            </a:r>
            <a:endParaRPr lang="en-US" altLang="zh-CN" sz="2400" b="1">
              <a:solidFill>
                <a:srgbClr val="FF6600"/>
              </a:solidFill>
              <a:cs typeface="+mn-ea"/>
              <a:sym typeface="Times New Roman" panose="02020603050405020304" pitchFamily="18" charset="0"/>
            </a:endParaRPr>
          </a:p>
          <a:p>
            <a:pPr lvl="1" algn="just">
              <a:lnSpc>
                <a:spcPct val="150000"/>
              </a:lnSpc>
              <a:spcBef>
                <a:spcPts val="600"/>
              </a:spcBef>
              <a:buClr>
                <a:srgbClr val="FF6600"/>
              </a:buClr>
              <a:buSzPct val="60000"/>
              <a:buFont typeface="Wingdings" panose="05000000000000000000" pitchFamily="2" charset="2"/>
              <a:buChar char="l"/>
            </a:pPr>
            <a:r>
              <a:rPr lang="zh-CN" altLang="en-US" sz="2000">
                <a:sym typeface="Times New Roman" panose="02020603050405020304" pitchFamily="18" charset="0"/>
              </a:rPr>
              <a:t>把一个小类别聚簇分成更小的聚簇比把一个大类别分成小聚簇更有害</a:t>
            </a:r>
          </a:p>
          <a:p>
            <a:pPr lvl="1" algn="just">
              <a:lnSpc>
                <a:spcPct val="150000"/>
              </a:lnSpc>
              <a:spcBef>
                <a:spcPts val="600"/>
              </a:spcBef>
              <a:buClr>
                <a:srgbClr val="FF6600"/>
              </a:buClr>
              <a:buSzPct val="60000"/>
              <a:buFont typeface="Wingdings" panose="05000000000000000000" pitchFamily="2" charset="2"/>
              <a:buChar char="l"/>
            </a:pPr>
            <a:r>
              <a:rPr lang="zh-CN" altLang="en-US" sz="2000">
                <a:sym typeface="Times New Roman" panose="02020603050405020304" pitchFamily="18" charset="0"/>
              </a:rPr>
              <a:t>也就是我们希望小类别聚簇不再被划分</a:t>
            </a:r>
          </a:p>
          <a:p>
            <a:pPr lvl="1" algn="just">
              <a:lnSpc>
                <a:spcPct val="150000"/>
              </a:lnSpc>
              <a:spcBef>
                <a:spcPts val="600"/>
              </a:spcBef>
              <a:buClr>
                <a:srgbClr val="FF6600"/>
              </a:buClr>
              <a:buSzPct val="60000"/>
              <a:buFont typeface="Wingdings" panose="05000000000000000000" pitchFamily="2" charset="2"/>
              <a:buChar char="l"/>
            </a:pPr>
            <a:r>
              <a:rPr lang="en-US" altLang="zh-CN" sz="2000">
                <a:sym typeface="Times New Roman" panose="02020603050405020304" pitchFamily="18" charset="0"/>
              </a:rPr>
              <a:t>splitting a small category  into pieces is more harmful than splitting a large  category into pieces</a:t>
            </a:r>
          </a:p>
        </p:txBody>
      </p:sp>
      <p:pic>
        <p:nvPicPr>
          <p:cNvPr id="7" name="Picture 2">
            <a:extLst>
              <a:ext uri="{FF2B5EF4-FFF2-40B4-BE49-F238E27FC236}">
                <a16:creationId xmlns:a16="http://schemas.microsoft.com/office/drawing/2014/main" id="{C51ED48A-87CA-4023-B94E-BAD3CF4ACD2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64088" y="726390"/>
            <a:ext cx="2448272" cy="25145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90245136"/>
      </p:ext>
    </p:extLst>
  </p:cSld>
  <p:clrMapOvr>
    <a:masterClrMapping/>
  </p:clrMapOvr>
  <p:transition spd="med">
    <p:split orient="vert"/>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96925743"/>
      </p:ext>
    </p:extLst>
  </p:cSld>
  <p:clrMapOvr>
    <a:masterClrMapping/>
  </p:clrMapOvr>
  <p:transition spd="med">
    <p:split orient="vert"/>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756000" y="108000"/>
            <a:ext cx="6781800" cy="492443"/>
          </a:xfrm>
          <a:prstGeom prst="rect">
            <a:avLst/>
          </a:prstGeom>
        </p:spPr>
        <p:txBody>
          <a:bodyPr wrap="square">
            <a:spAutoFit/>
          </a:bodyPr>
          <a:lstStyle/>
          <a:p>
            <a:pPr fontAlgn="base">
              <a:lnSpc>
                <a:spcPct val="100000"/>
              </a:lnSpc>
              <a:spcAft>
                <a:spcPct val="0"/>
              </a:spcAft>
            </a:pPr>
            <a:r>
              <a:rPr lang="en-US" altLang="zh-CN" sz="2600" b="1" spc="50" dirty="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2.1 </a:t>
            </a:r>
            <a:r>
              <a:rPr lang="zh-CN" altLang="en-US" sz="2600" b="1" spc="50" dirty="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划分方法</a:t>
            </a:r>
          </a:p>
        </p:txBody>
      </p:sp>
      <p:sp>
        <p:nvSpPr>
          <p:cNvPr id="3" name="内容占位符 2"/>
          <p:cNvSpPr>
            <a:spLocks noGrp="1"/>
          </p:cNvSpPr>
          <p:nvPr>
            <p:ph idx="4294967295"/>
          </p:nvPr>
        </p:nvSpPr>
        <p:spPr>
          <a:xfrm>
            <a:off x="252000" y="756000"/>
            <a:ext cx="8640000" cy="6042423"/>
          </a:xfrm>
          <a:prstGeom prst="rect">
            <a:avLst/>
          </a:prstGeom>
          <a:noFill/>
        </p:spPr>
        <p:txBody>
          <a:bodyPr wrap="square">
            <a:spAutoFit/>
          </a:bodyPr>
          <a:lstStyle/>
          <a:p>
            <a:pPr marL="360000" indent="-360000" algn="just" fontAlgn="base">
              <a:lnSpc>
                <a:spcPct val="140000"/>
              </a:lnSpc>
              <a:spcBef>
                <a:spcPts val="600"/>
              </a:spcBef>
              <a:spcAft>
                <a:spcPct val="0"/>
              </a:spcAft>
              <a:buClr>
                <a:srgbClr val="FF6600"/>
              </a:buClr>
              <a:buSzPct val="80000"/>
              <a:buFont typeface="Wingdings" panose="05000000000000000000" pitchFamily="2" charset="2"/>
              <a:buChar char="l"/>
            </a:pPr>
            <a:r>
              <a:rPr lang="zh-CN" altLang="en-US" sz="2400" dirty="0">
                <a:latin typeface="Times New Roman" panose="02020603050405020304" pitchFamily="18" charset="0"/>
                <a:ea typeface="微软雅黑" panose="020B0503020204020204" pitchFamily="34" charset="-122"/>
                <a:cs typeface="+mn-ea"/>
                <a:sym typeface="Times New Roman" panose="02020603050405020304" pitchFamily="18" charset="0"/>
              </a:rPr>
              <a:t>划分方法：</a:t>
            </a:r>
            <a:r>
              <a:rPr lang="zh-CN" altLang="en-US" sz="2400">
                <a:latin typeface="Times New Roman" panose="02020603050405020304" pitchFamily="18" charset="0"/>
                <a:ea typeface="微软雅黑" panose="020B0503020204020204" pitchFamily="34" charset="-122"/>
                <a:cs typeface="+mn-ea"/>
                <a:sym typeface="Times New Roman" panose="02020603050405020304" pitchFamily="18" charset="0"/>
              </a:rPr>
              <a:t>将有</a:t>
            </a:r>
            <a:r>
              <a:rPr lang="en-US" altLang="zh-CN" sz="2400" dirty="0">
                <a:latin typeface="Times New Roman" panose="02020603050405020304" pitchFamily="18" charset="0"/>
                <a:ea typeface="微软雅黑" panose="020B0503020204020204" pitchFamily="34" charset="-122"/>
                <a:cs typeface="+mn-ea"/>
                <a:sym typeface="Times New Roman" panose="02020603050405020304" pitchFamily="18" charset="0"/>
              </a:rPr>
              <a:t>n </a:t>
            </a:r>
            <a:r>
              <a:rPr lang="zh-CN" altLang="en-US" sz="2400" dirty="0">
                <a:latin typeface="Times New Roman" panose="02020603050405020304" pitchFamily="18" charset="0"/>
                <a:ea typeface="微软雅黑" panose="020B0503020204020204" pitchFamily="34" charset="-122"/>
                <a:cs typeface="+mn-ea"/>
                <a:sym typeface="Times New Roman" panose="02020603050405020304" pitchFamily="18" charset="0"/>
              </a:rPr>
              <a:t>个对象的</a:t>
            </a:r>
            <a:r>
              <a:rPr lang="zh-CN" altLang="en-US" sz="2400">
                <a:latin typeface="Times New Roman" panose="02020603050405020304" pitchFamily="18" charset="0"/>
                <a:ea typeface="微软雅黑" panose="020B0503020204020204" pitchFamily="34" charset="-122"/>
                <a:cs typeface="+mn-ea"/>
                <a:sym typeface="Times New Roman" panose="02020603050405020304" pitchFamily="18" charset="0"/>
              </a:rPr>
              <a:t>数据集</a:t>
            </a:r>
            <a:r>
              <a:rPr lang="en-US" altLang="zh-CN" sz="2400" dirty="0">
                <a:latin typeface="Times New Roman" panose="02020603050405020304" pitchFamily="18" charset="0"/>
                <a:ea typeface="微软雅黑" panose="020B0503020204020204" pitchFamily="34" charset="-122"/>
                <a:cs typeface="+mn-ea"/>
                <a:sym typeface="Times New Roman" panose="02020603050405020304" pitchFamily="18" charset="0"/>
              </a:rPr>
              <a:t>D</a:t>
            </a:r>
            <a:r>
              <a:rPr lang="zh-CN" altLang="en-US" sz="2400">
                <a:latin typeface="Times New Roman" panose="02020603050405020304" pitchFamily="18" charset="0"/>
                <a:ea typeface="微软雅黑" panose="020B0503020204020204" pitchFamily="34" charset="-122"/>
                <a:cs typeface="+mn-ea"/>
                <a:sym typeface="Times New Roman" panose="02020603050405020304" pitchFamily="18" charset="0"/>
              </a:rPr>
              <a:t>划分成</a:t>
            </a:r>
            <a:r>
              <a:rPr lang="en-US" altLang="zh-CN" sz="2400" dirty="0">
                <a:latin typeface="Times New Roman" panose="02020603050405020304" pitchFamily="18" charset="0"/>
                <a:ea typeface="微软雅黑" panose="020B0503020204020204" pitchFamily="34" charset="-122"/>
                <a:cs typeface="+mn-ea"/>
                <a:sym typeface="Times New Roman" panose="02020603050405020304" pitchFamily="18" charset="0"/>
              </a:rPr>
              <a:t>k</a:t>
            </a:r>
            <a:r>
              <a:rPr lang="zh-CN" altLang="en-US" sz="2400" dirty="0">
                <a:latin typeface="Times New Roman" panose="02020603050405020304" pitchFamily="18" charset="0"/>
                <a:ea typeface="微软雅黑" panose="020B0503020204020204" pitchFamily="34" charset="-122"/>
                <a:cs typeface="+mn-ea"/>
                <a:sym typeface="Times New Roman" panose="02020603050405020304" pitchFamily="18" charset="0"/>
              </a:rPr>
              <a:t>个簇</a:t>
            </a:r>
            <a:r>
              <a:rPr lang="zh-CN" altLang="en-US" sz="2400">
                <a:latin typeface="Times New Roman" panose="02020603050405020304" pitchFamily="18" charset="0"/>
                <a:ea typeface="微软雅黑" panose="020B0503020204020204" pitchFamily="34" charset="-122"/>
                <a:cs typeface="+mn-ea"/>
                <a:sym typeface="Times New Roman" panose="02020603050405020304" pitchFamily="18" charset="0"/>
              </a:rPr>
              <a:t>，并且</a:t>
            </a:r>
            <a:r>
              <a:rPr lang="en-US" altLang="zh-CN" sz="2400">
                <a:latin typeface="Times New Roman" panose="02020603050405020304" pitchFamily="18" charset="0"/>
                <a:ea typeface="微软雅黑" panose="020B0503020204020204" pitchFamily="34" charset="-122"/>
                <a:cs typeface="+mn-ea"/>
                <a:sym typeface="Times New Roman" panose="02020603050405020304" pitchFamily="18" charset="0"/>
              </a:rPr>
              <a:t>k</a:t>
            </a:r>
            <a:r>
              <a:rPr lang="zh-CN" altLang="en-US" sz="2400">
                <a:latin typeface="Times New Roman" panose="02020603050405020304" pitchFamily="18" charset="0"/>
                <a:ea typeface="微软雅黑" panose="020B0503020204020204" pitchFamily="34" charset="-122"/>
                <a:cs typeface="+mn-ea"/>
                <a:sym typeface="Times New Roman" panose="02020603050405020304" pitchFamily="18" charset="0"/>
              </a:rPr>
              <a:t>≤</a:t>
            </a:r>
            <a:r>
              <a:rPr lang="en-US" altLang="zh-CN" sz="2400" dirty="0">
                <a:latin typeface="Times New Roman" panose="02020603050405020304" pitchFamily="18" charset="0"/>
                <a:ea typeface="微软雅黑" panose="020B0503020204020204" pitchFamily="34" charset="-122"/>
                <a:cs typeface="+mn-ea"/>
                <a:sym typeface="Times New Roman" panose="02020603050405020304" pitchFamily="18" charset="0"/>
              </a:rPr>
              <a:t>n</a:t>
            </a:r>
            <a:r>
              <a:rPr lang="zh-CN" altLang="en-US" sz="2400" dirty="0">
                <a:latin typeface="Times New Roman" panose="02020603050405020304" pitchFamily="18" charset="0"/>
                <a:ea typeface="微软雅黑" panose="020B0503020204020204" pitchFamily="34" charset="-122"/>
                <a:cs typeface="+mn-ea"/>
                <a:sym typeface="Times New Roman" panose="02020603050405020304" pitchFamily="18" charset="0"/>
              </a:rPr>
              <a:t>，满足如下的要求：</a:t>
            </a:r>
          </a:p>
          <a:p>
            <a:pPr marL="817200" lvl="1" indent="-360000" algn="just" fontAlgn="base">
              <a:lnSpc>
                <a:spcPct val="140000"/>
              </a:lnSpc>
              <a:spcBef>
                <a:spcPts val="600"/>
              </a:spcBef>
              <a:spcAft>
                <a:spcPct val="0"/>
              </a:spcAft>
              <a:buClr>
                <a:srgbClr val="FF6600"/>
              </a:buClr>
              <a:buSzPct val="80000"/>
              <a:buFont typeface="Wingdings" panose="05000000000000000000" pitchFamily="2" charset="2"/>
              <a:buChar char="l"/>
            </a:pPr>
            <a:r>
              <a:rPr lang="zh-CN" altLang="en-US" sz="2200" dirty="0">
                <a:latin typeface="Times New Roman" panose="02020603050405020304" pitchFamily="18" charset="0"/>
                <a:ea typeface="微软雅黑" panose="020B0503020204020204" pitchFamily="34" charset="-122"/>
                <a:cs typeface="+mn-ea"/>
                <a:sym typeface="Times New Roman" panose="02020603050405020304" pitchFamily="18" charset="0"/>
              </a:rPr>
              <a:t>每个簇至少包含一个对象</a:t>
            </a:r>
          </a:p>
          <a:p>
            <a:pPr marL="817200" lvl="1" indent="-360000" algn="just" fontAlgn="base">
              <a:lnSpc>
                <a:spcPct val="140000"/>
              </a:lnSpc>
              <a:spcBef>
                <a:spcPts val="600"/>
              </a:spcBef>
              <a:spcAft>
                <a:spcPct val="0"/>
              </a:spcAft>
              <a:buClr>
                <a:srgbClr val="FF6600"/>
              </a:buClr>
              <a:buSzPct val="80000"/>
              <a:buFont typeface="Wingdings" panose="05000000000000000000" pitchFamily="2" charset="2"/>
              <a:buChar char="l"/>
            </a:pPr>
            <a:r>
              <a:rPr lang="zh-CN" altLang="en-US" sz="2200" dirty="0">
                <a:latin typeface="Times New Roman" panose="02020603050405020304" pitchFamily="18" charset="0"/>
                <a:ea typeface="微软雅黑" panose="020B0503020204020204" pitchFamily="34" charset="-122"/>
                <a:cs typeface="+mn-ea"/>
                <a:sym typeface="Times New Roman" panose="02020603050405020304" pitchFamily="18" charset="0"/>
              </a:rPr>
              <a:t>每个对象属于且仅属于一个簇</a:t>
            </a:r>
          </a:p>
          <a:p>
            <a:pPr marL="360000" indent="-360000" algn="just" fontAlgn="base">
              <a:lnSpc>
                <a:spcPct val="140000"/>
              </a:lnSpc>
              <a:spcBef>
                <a:spcPts val="600"/>
              </a:spcBef>
              <a:spcAft>
                <a:spcPct val="0"/>
              </a:spcAft>
              <a:buClr>
                <a:srgbClr val="FF6600"/>
              </a:buClr>
              <a:buSzPct val="80000"/>
              <a:buFont typeface="Wingdings" panose="05000000000000000000" pitchFamily="2" charset="2"/>
              <a:buChar char="l"/>
            </a:pPr>
            <a:r>
              <a:rPr lang="zh-CN" altLang="en-US" sz="2400">
                <a:latin typeface="Times New Roman" panose="02020603050405020304" pitchFamily="18" charset="0"/>
                <a:ea typeface="微软雅黑" panose="020B0503020204020204" pitchFamily="34" charset="-122"/>
                <a:cs typeface="+mn-ea"/>
                <a:sym typeface="Times New Roman" panose="02020603050405020304" pitchFamily="18" charset="0"/>
              </a:rPr>
              <a:t>基本思想</a:t>
            </a:r>
            <a:endParaRPr lang="en-US" altLang="zh-CN" sz="2400" dirty="0">
              <a:latin typeface="Times New Roman" panose="02020603050405020304" pitchFamily="18" charset="0"/>
              <a:ea typeface="微软雅黑" panose="020B0503020204020204" pitchFamily="34" charset="-122"/>
              <a:cs typeface="+mn-ea"/>
              <a:sym typeface="Times New Roman" panose="02020603050405020304" pitchFamily="18" charset="0"/>
            </a:endParaRPr>
          </a:p>
          <a:p>
            <a:pPr marL="817200" lvl="1" indent="-360000" algn="just" fontAlgn="base">
              <a:lnSpc>
                <a:spcPct val="140000"/>
              </a:lnSpc>
              <a:spcBef>
                <a:spcPts val="600"/>
              </a:spcBef>
              <a:spcAft>
                <a:spcPct val="0"/>
              </a:spcAft>
              <a:buClr>
                <a:srgbClr val="FF6600"/>
              </a:buClr>
              <a:buSzPct val="80000"/>
              <a:buFont typeface="Wingdings" panose="05000000000000000000" pitchFamily="2" charset="2"/>
              <a:buChar char="l"/>
            </a:pPr>
            <a:r>
              <a:rPr lang="zh-CN" altLang="en-US" sz="2200" dirty="0">
                <a:latin typeface="Times New Roman" panose="02020603050405020304" pitchFamily="18" charset="0"/>
                <a:ea typeface="微软雅黑" panose="020B0503020204020204" pitchFamily="34" charset="-122"/>
                <a:cs typeface="+mn-ea"/>
                <a:sym typeface="Times New Roman" panose="02020603050405020304" pitchFamily="18" charset="0"/>
              </a:rPr>
              <a:t>首先创建一</a:t>
            </a:r>
            <a:r>
              <a:rPr lang="zh-CN" altLang="en-US" sz="2200">
                <a:latin typeface="Times New Roman" panose="02020603050405020304" pitchFamily="18" charset="0"/>
                <a:ea typeface="微软雅黑" panose="020B0503020204020204" pitchFamily="34" charset="-122"/>
                <a:cs typeface="+mn-ea"/>
                <a:sym typeface="Times New Roman" panose="02020603050405020304" pitchFamily="18" charset="0"/>
              </a:rPr>
              <a:t>个初始</a:t>
            </a:r>
            <a:r>
              <a:rPr lang="en-US" altLang="zh-CN" sz="2200">
                <a:latin typeface="Times New Roman" panose="02020603050405020304" pitchFamily="18" charset="0"/>
                <a:ea typeface="微软雅黑" panose="020B0503020204020204" pitchFamily="34" charset="-122"/>
                <a:cs typeface="+mn-ea"/>
                <a:sym typeface="Times New Roman" panose="02020603050405020304" pitchFamily="18" charset="0"/>
              </a:rPr>
              <a:t>k</a:t>
            </a:r>
            <a:r>
              <a:rPr lang="zh-CN" altLang="en-US" sz="2200">
                <a:latin typeface="Times New Roman" panose="02020603050405020304" pitchFamily="18" charset="0"/>
                <a:ea typeface="微软雅黑" panose="020B0503020204020204" pitchFamily="34" charset="-122"/>
                <a:cs typeface="+mn-ea"/>
                <a:sym typeface="Times New Roman" panose="02020603050405020304" pitchFamily="18" charset="0"/>
              </a:rPr>
              <a:t>划分</a:t>
            </a:r>
            <a:r>
              <a:rPr lang="en-US" altLang="zh-CN" sz="2200">
                <a:latin typeface="Times New Roman" panose="02020603050405020304" pitchFamily="18" charset="0"/>
                <a:ea typeface="微软雅黑" panose="020B0503020204020204" pitchFamily="34" charset="-122"/>
                <a:cs typeface="+mn-ea"/>
                <a:sym typeface="Times New Roman" panose="02020603050405020304" pitchFamily="18" charset="0"/>
              </a:rPr>
              <a:t>( </a:t>
            </a:r>
            <a:r>
              <a:rPr lang="en-US" altLang="zh-CN" sz="2200" dirty="0">
                <a:latin typeface="Times New Roman" panose="02020603050405020304" pitchFamily="18" charset="0"/>
                <a:ea typeface="微软雅黑" panose="020B0503020204020204" pitchFamily="34" charset="-122"/>
                <a:cs typeface="+mn-ea"/>
                <a:sym typeface="Times New Roman" panose="02020603050405020304" pitchFamily="18" charset="0"/>
              </a:rPr>
              <a:t>k</a:t>
            </a:r>
            <a:r>
              <a:rPr lang="zh-CN" altLang="en-US" sz="2200" dirty="0">
                <a:latin typeface="Times New Roman" panose="02020603050405020304" pitchFamily="18" charset="0"/>
                <a:ea typeface="微软雅黑" panose="020B0503020204020204" pitchFamily="34" charset="-122"/>
                <a:cs typeface="+mn-ea"/>
                <a:sym typeface="Times New Roman" panose="02020603050405020304" pitchFamily="18" charset="0"/>
              </a:rPr>
              <a:t>为要构造的</a:t>
            </a:r>
            <a:r>
              <a:rPr lang="zh-CN" altLang="en-US" sz="2200">
                <a:latin typeface="Times New Roman" panose="02020603050405020304" pitchFamily="18" charset="0"/>
                <a:ea typeface="微软雅黑" panose="020B0503020204020204" pitchFamily="34" charset="-122"/>
                <a:cs typeface="+mn-ea"/>
                <a:sym typeface="Times New Roman" panose="02020603050405020304" pitchFamily="18" charset="0"/>
              </a:rPr>
              <a:t>划分数</a:t>
            </a:r>
            <a:r>
              <a:rPr lang="en-US" altLang="zh-CN" sz="2200" dirty="0">
                <a:latin typeface="Times New Roman" panose="02020603050405020304" pitchFamily="18" charset="0"/>
                <a:ea typeface="微软雅黑" panose="020B0503020204020204" pitchFamily="34" charset="-122"/>
                <a:cs typeface="+mn-ea"/>
                <a:sym typeface="Times New Roman" panose="02020603050405020304" pitchFamily="18" charset="0"/>
              </a:rPr>
              <a:t>)</a:t>
            </a:r>
          </a:p>
          <a:p>
            <a:pPr marL="817200" lvl="1" indent="-360000" algn="just" fontAlgn="base">
              <a:lnSpc>
                <a:spcPct val="140000"/>
              </a:lnSpc>
              <a:spcBef>
                <a:spcPts val="600"/>
              </a:spcBef>
              <a:spcAft>
                <a:spcPct val="0"/>
              </a:spcAft>
              <a:buClr>
                <a:srgbClr val="FF6600"/>
              </a:buClr>
              <a:buSzPct val="80000"/>
              <a:buFont typeface="Wingdings" panose="05000000000000000000" pitchFamily="2" charset="2"/>
              <a:buChar char="l"/>
            </a:pPr>
            <a:r>
              <a:rPr lang="zh-CN" altLang="en-US" sz="2200" dirty="0">
                <a:latin typeface="Times New Roman" panose="02020603050405020304" pitchFamily="18" charset="0"/>
                <a:ea typeface="微软雅黑" panose="020B0503020204020204" pitchFamily="34" charset="-122"/>
                <a:cs typeface="+mn-ea"/>
                <a:sym typeface="Times New Roman" panose="02020603050405020304" pitchFamily="18" charset="0"/>
              </a:rPr>
              <a:t>然后不断迭代地计算各个簇的聚类中心并依新的聚类中心调整聚类情况，</a:t>
            </a:r>
            <a:r>
              <a:rPr lang="zh-CN" altLang="en-US" sz="2200">
                <a:latin typeface="Times New Roman" panose="02020603050405020304" pitchFamily="18" charset="0"/>
                <a:ea typeface="微软雅黑" panose="020B0503020204020204" pitchFamily="34" charset="-122"/>
                <a:cs typeface="+mn-ea"/>
                <a:sym typeface="Times New Roman" panose="02020603050405020304" pitchFamily="18" charset="0"/>
              </a:rPr>
              <a:t>直至收敛</a:t>
            </a:r>
            <a:endParaRPr lang="en-US" altLang="zh-CN" sz="2200" dirty="0">
              <a:latin typeface="Times New Roman" panose="02020603050405020304" pitchFamily="18" charset="0"/>
              <a:ea typeface="微软雅黑" panose="020B0503020204020204" pitchFamily="34" charset="-122"/>
              <a:cs typeface="+mn-ea"/>
              <a:sym typeface="Times New Roman" panose="02020603050405020304" pitchFamily="18" charset="0"/>
            </a:endParaRPr>
          </a:p>
          <a:p>
            <a:pPr marL="360000" indent="-360000" algn="just" fontAlgn="base">
              <a:lnSpc>
                <a:spcPct val="140000"/>
              </a:lnSpc>
              <a:spcBef>
                <a:spcPts val="600"/>
              </a:spcBef>
              <a:spcAft>
                <a:spcPct val="0"/>
              </a:spcAft>
              <a:buClr>
                <a:srgbClr val="FF6600"/>
              </a:buClr>
              <a:buSzPct val="80000"/>
              <a:buFont typeface="Wingdings" panose="05000000000000000000" pitchFamily="2" charset="2"/>
              <a:buChar char="l"/>
            </a:pPr>
            <a:r>
              <a:rPr lang="zh-CN" altLang="en-US" sz="2400">
                <a:latin typeface="Times New Roman" panose="02020603050405020304" pitchFamily="18" charset="0"/>
                <a:ea typeface="微软雅黑" panose="020B0503020204020204" pitchFamily="34" charset="-122"/>
                <a:cs typeface="+mn-ea"/>
                <a:sym typeface="Times New Roman" panose="02020603050405020304" pitchFamily="18" charset="0"/>
              </a:rPr>
              <a:t>目标</a:t>
            </a:r>
            <a:endParaRPr lang="en-US" altLang="zh-CN" sz="2400" dirty="0">
              <a:latin typeface="Times New Roman" panose="02020603050405020304" pitchFamily="18" charset="0"/>
              <a:ea typeface="微软雅黑" panose="020B0503020204020204" pitchFamily="34" charset="-122"/>
              <a:cs typeface="+mn-ea"/>
              <a:sym typeface="Times New Roman" panose="02020603050405020304" pitchFamily="18" charset="0"/>
            </a:endParaRPr>
          </a:p>
          <a:p>
            <a:pPr marL="817200" lvl="1" indent="-360000" algn="just" fontAlgn="base">
              <a:lnSpc>
                <a:spcPct val="140000"/>
              </a:lnSpc>
              <a:spcBef>
                <a:spcPts val="600"/>
              </a:spcBef>
              <a:spcAft>
                <a:spcPct val="0"/>
              </a:spcAft>
              <a:buClr>
                <a:srgbClr val="FF6600"/>
              </a:buClr>
              <a:buSzPct val="80000"/>
              <a:buFont typeface="Wingdings" panose="05000000000000000000" pitchFamily="2" charset="2"/>
              <a:buChar char="l"/>
            </a:pPr>
            <a:r>
              <a:rPr lang="zh-CN" altLang="en-US" sz="2200" dirty="0">
                <a:latin typeface="Times New Roman" panose="02020603050405020304" pitchFamily="18" charset="0"/>
                <a:ea typeface="微软雅黑" panose="020B0503020204020204" pitchFamily="34" charset="-122"/>
                <a:cs typeface="+mn-ea"/>
                <a:sym typeface="Times New Roman" panose="02020603050405020304" pitchFamily="18" charset="0"/>
              </a:rPr>
              <a:t>同一个簇中的对象之间尽可能“接近”或相关</a:t>
            </a:r>
          </a:p>
          <a:p>
            <a:pPr marL="817200" lvl="1" indent="-360000" algn="just" fontAlgn="base">
              <a:lnSpc>
                <a:spcPct val="140000"/>
              </a:lnSpc>
              <a:spcBef>
                <a:spcPts val="600"/>
              </a:spcBef>
              <a:spcAft>
                <a:spcPct val="0"/>
              </a:spcAft>
              <a:buClr>
                <a:srgbClr val="FF6600"/>
              </a:buClr>
              <a:buSzPct val="80000"/>
              <a:buFont typeface="Wingdings" panose="05000000000000000000" pitchFamily="2" charset="2"/>
              <a:buChar char="l"/>
            </a:pPr>
            <a:r>
              <a:rPr lang="zh-CN" altLang="en-US" sz="2200" dirty="0">
                <a:latin typeface="Times New Roman" panose="02020603050405020304" pitchFamily="18" charset="0"/>
                <a:ea typeface="微软雅黑" panose="020B0503020204020204" pitchFamily="34" charset="-122"/>
                <a:cs typeface="+mn-ea"/>
                <a:sym typeface="Times New Roman" panose="02020603050405020304" pitchFamily="18" charset="0"/>
              </a:rPr>
              <a:t>不同簇中的对象之间尽可能“远离”</a:t>
            </a:r>
            <a:r>
              <a:rPr lang="zh-CN" altLang="en-US" sz="2200">
                <a:latin typeface="Times New Roman" panose="02020603050405020304" pitchFamily="18" charset="0"/>
                <a:ea typeface="微软雅黑" panose="020B0503020204020204" pitchFamily="34" charset="-122"/>
                <a:cs typeface="+mn-ea"/>
                <a:sym typeface="Times New Roman" panose="02020603050405020304" pitchFamily="18" charset="0"/>
              </a:rPr>
              <a:t>或不同</a:t>
            </a:r>
            <a:endParaRPr lang="zh-CN" altLang="en-US" sz="2200" dirty="0">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Tree>
    <p:extLst>
      <p:ext uri="{BB962C8B-B14F-4D97-AF65-F5344CB8AC3E}">
        <p14:creationId xmlns:p14="http://schemas.microsoft.com/office/powerpoint/2010/main" val="1881222732"/>
      </p:ext>
    </p:extLst>
  </p:cSld>
  <p:clrMapOvr>
    <a:masterClrMapping/>
  </p:clrMapOvr>
  <p:transition spd="med">
    <p:split orient="vert"/>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252000" y="756000"/>
            <a:ext cx="8640000" cy="5860835"/>
          </a:xfrm>
          <a:prstGeom prst="rect">
            <a:avLst/>
          </a:prstGeom>
          <a:noFill/>
        </p:spPr>
        <p:txBody>
          <a:bodyPr wrap="square">
            <a:spAutoFit/>
          </a:bodyPr>
          <a:lstStyle/>
          <a:p>
            <a:pPr marL="360000" indent="-360000" algn="just" fontAlgn="base">
              <a:lnSpc>
                <a:spcPct val="140000"/>
              </a:lnSpc>
              <a:spcBef>
                <a:spcPts val="600"/>
              </a:spcBef>
              <a:buClr>
                <a:srgbClr val="FF6600"/>
              </a:buClr>
              <a:buSzPct val="80000"/>
              <a:buFont typeface="Wingdings" panose="05000000000000000000" pitchFamily="2" charset="2"/>
              <a:buChar char="l"/>
            </a:pPr>
            <a:r>
              <a:rPr lang="zh-CN" altLang="en-US" sz="2400" dirty="0">
                <a:latin typeface="Times New Roman" panose="02020603050405020304" pitchFamily="18" charset="0"/>
                <a:ea typeface="微软雅黑" panose="020B0503020204020204" pitchFamily="34" charset="-122"/>
                <a:cs typeface="+mn-ea"/>
                <a:sym typeface="Times New Roman" panose="02020603050405020304" pitchFamily="18" charset="0"/>
              </a:rPr>
              <a:t>启发式方法</a:t>
            </a:r>
          </a:p>
          <a:p>
            <a:pPr marL="817200" lvl="1" indent="-360000" algn="just" fontAlgn="base">
              <a:lnSpc>
                <a:spcPct val="140000"/>
              </a:lnSpc>
              <a:spcBef>
                <a:spcPts val="600"/>
              </a:spcBef>
              <a:buClr>
                <a:srgbClr val="FF6600"/>
              </a:buClr>
              <a:buSzPct val="80000"/>
              <a:buFont typeface="Wingdings" panose="05000000000000000000" pitchFamily="2" charset="2"/>
              <a:buChar char="l"/>
            </a:pPr>
            <a:r>
              <a:rPr lang="en-US" altLang="zh-CN" sz="2200">
                <a:latin typeface="Times New Roman" panose="02020603050405020304" pitchFamily="18" charset="0"/>
                <a:ea typeface="微软雅黑" panose="020B0503020204020204" pitchFamily="34" charset="-122"/>
                <a:cs typeface="+mn-ea"/>
                <a:sym typeface="Times New Roman" panose="02020603050405020304" pitchFamily="18" charset="0"/>
              </a:rPr>
              <a:t>k-</a:t>
            </a:r>
            <a:r>
              <a:rPr lang="zh-CN" altLang="en-US" sz="2200">
                <a:latin typeface="Times New Roman" panose="02020603050405020304" pitchFamily="18" charset="0"/>
                <a:ea typeface="微软雅黑" panose="020B0503020204020204" pitchFamily="34" charset="-122"/>
                <a:cs typeface="+mn-ea"/>
                <a:sym typeface="Times New Roman" panose="02020603050405020304" pitchFamily="18" charset="0"/>
              </a:rPr>
              <a:t>均值</a:t>
            </a:r>
            <a:r>
              <a:rPr lang="en-US" altLang="zh-CN" sz="2200" dirty="0">
                <a:latin typeface="Times New Roman" panose="02020603050405020304" pitchFamily="18" charset="0"/>
                <a:ea typeface="微软雅黑" panose="020B0503020204020204" pitchFamily="34" charset="-122"/>
                <a:cs typeface="+mn-ea"/>
                <a:sym typeface="Times New Roman" panose="02020603050405020304" pitchFamily="18" charset="0"/>
              </a:rPr>
              <a:t>(</a:t>
            </a:r>
            <a:r>
              <a:rPr lang="en-US" altLang="zh-CN" sz="2200">
                <a:latin typeface="Times New Roman" panose="02020603050405020304" pitchFamily="18" charset="0"/>
                <a:ea typeface="微软雅黑" panose="020B0503020204020204" pitchFamily="34" charset="-122"/>
                <a:cs typeface="+mn-ea"/>
                <a:sym typeface="Times New Roman" panose="02020603050405020304" pitchFamily="18" charset="0"/>
              </a:rPr>
              <a:t>k-means)</a:t>
            </a:r>
            <a:endParaRPr lang="en-US" altLang="zh-CN" sz="2200" dirty="0">
              <a:latin typeface="Times New Roman" panose="02020603050405020304" pitchFamily="18" charset="0"/>
              <a:ea typeface="微软雅黑" panose="020B0503020204020204" pitchFamily="34" charset="-122"/>
              <a:cs typeface="+mn-ea"/>
              <a:sym typeface="Times New Roman" panose="02020603050405020304" pitchFamily="18" charset="0"/>
            </a:endParaRPr>
          </a:p>
          <a:p>
            <a:pPr lvl="2">
              <a:lnSpc>
                <a:spcPct val="140000"/>
              </a:lnSpc>
              <a:spcBef>
                <a:spcPts val="600"/>
              </a:spcBef>
              <a:buClr>
                <a:srgbClr val="FF6700"/>
              </a:buClr>
            </a:pPr>
            <a:r>
              <a:rPr lang="zh-CN" altLang="en-US" dirty="0">
                <a:sym typeface="Times New Roman" panose="02020603050405020304" pitchFamily="18" charset="0"/>
              </a:rPr>
              <a:t>每个簇用该簇中对象的均值来表示</a:t>
            </a:r>
          </a:p>
          <a:p>
            <a:pPr lvl="2">
              <a:lnSpc>
                <a:spcPct val="140000"/>
              </a:lnSpc>
              <a:spcBef>
                <a:spcPts val="600"/>
              </a:spcBef>
              <a:buClr>
                <a:srgbClr val="FF6700"/>
              </a:buClr>
            </a:pPr>
            <a:r>
              <a:rPr lang="zh-CN" altLang="en-US" dirty="0">
                <a:sym typeface="Times New Roman" panose="02020603050405020304" pitchFamily="18" charset="0"/>
              </a:rPr>
              <a:t>基于质心的技术</a:t>
            </a:r>
          </a:p>
          <a:p>
            <a:pPr marL="817200" lvl="1" indent="-360000" algn="just" fontAlgn="base">
              <a:lnSpc>
                <a:spcPct val="140000"/>
              </a:lnSpc>
              <a:spcBef>
                <a:spcPts val="600"/>
              </a:spcBef>
              <a:buClr>
                <a:srgbClr val="FF6600"/>
              </a:buClr>
              <a:buSzPct val="80000"/>
              <a:buFont typeface="Wingdings" panose="05000000000000000000" pitchFamily="2" charset="2"/>
              <a:buChar char="l"/>
            </a:pPr>
            <a:r>
              <a:rPr lang="en-US" altLang="zh-CN" sz="2200">
                <a:latin typeface="Times New Roman" panose="02020603050405020304" pitchFamily="18" charset="0"/>
                <a:ea typeface="微软雅黑" panose="020B0503020204020204" pitchFamily="34" charset="-122"/>
                <a:cs typeface="+mn-ea"/>
                <a:sym typeface="Times New Roman" panose="02020603050405020304" pitchFamily="18" charset="0"/>
              </a:rPr>
              <a:t>k-</a:t>
            </a:r>
            <a:r>
              <a:rPr lang="zh-CN" altLang="en-US" sz="2200">
                <a:latin typeface="Times New Roman" panose="02020603050405020304" pitchFamily="18" charset="0"/>
                <a:ea typeface="微软雅黑" panose="020B0503020204020204" pitchFamily="34" charset="-122"/>
                <a:cs typeface="+mn-ea"/>
                <a:sym typeface="Times New Roman" panose="02020603050405020304" pitchFamily="18" charset="0"/>
              </a:rPr>
              <a:t>中心点</a:t>
            </a:r>
            <a:r>
              <a:rPr lang="en-US" altLang="zh-CN" sz="2200" dirty="0">
                <a:latin typeface="Times New Roman" panose="02020603050405020304" pitchFamily="18" charset="0"/>
                <a:ea typeface="微软雅黑" panose="020B0503020204020204" pitchFamily="34" charset="-122"/>
                <a:cs typeface="+mn-ea"/>
                <a:sym typeface="Times New Roman" panose="02020603050405020304" pitchFamily="18" charset="0"/>
              </a:rPr>
              <a:t>(</a:t>
            </a:r>
            <a:r>
              <a:rPr lang="en-US" altLang="zh-CN" sz="2200">
                <a:latin typeface="Times New Roman" panose="02020603050405020304" pitchFamily="18" charset="0"/>
                <a:ea typeface="微软雅黑" panose="020B0503020204020204" pitchFamily="34" charset="-122"/>
                <a:cs typeface="+mn-ea"/>
                <a:sym typeface="Times New Roman" panose="02020603050405020304" pitchFamily="18" charset="0"/>
              </a:rPr>
              <a:t>k-medoids)</a:t>
            </a:r>
            <a:endParaRPr lang="en-US" altLang="zh-CN" sz="2200" dirty="0">
              <a:latin typeface="Times New Roman" panose="02020603050405020304" pitchFamily="18" charset="0"/>
              <a:ea typeface="微软雅黑" panose="020B0503020204020204" pitchFamily="34" charset="-122"/>
              <a:cs typeface="+mn-ea"/>
              <a:sym typeface="Times New Roman" panose="02020603050405020304" pitchFamily="18" charset="0"/>
            </a:endParaRPr>
          </a:p>
          <a:p>
            <a:pPr lvl="2">
              <a:lnSpc>
                <a:spcPct val="140000"/>
              </a:lnSpc>
              <a:spcBef>
                <a:spcPts val="600"/>
              </a:spcBef>
              <a:buClr>
                <a:srgbClr val="FF6700"/>
              </a:buClr>
            </a:pPr>
            <a:r>
              <a:rPr lang="zh-CN" altLang="en-US" dirty="0">
                <a:sym typeface="Times New Roman" panose="02020603050405020304" pitchFamily="18" charset="0"/>
              </a:rPr>
              <a:t>每个簇用接近簇中心的一个对象来表示</a:t>
            </a:r>
          </a:p>
          <a:p>
            <a:pPr lvl="2">
              <a:lnSpc>
                <a:spcPct val="140000"/>
              </a:lnSpc>
              <a:spcBef>
                <a:spcPts val="600"/>
              </a:spcBef>
              <a:buClr>
                <a:srgbClr val="FF6700"/>
              </a:buClr>
            </a:pPr>
            <a:r>
              <a:rPr lang="zh-CN" altLang="en-US" dirty="0">
                <a:sym typeface="Times New Roman" panose="02020603050405020304" pitchFamily="18" charset="0"/>
              </a:rPr>
              <a:t>基于代表对象的技术</a:t>
            </a:r>
          </a:p>
          <a:p>
            <a:pPr marL="360000" indent="-360000" algn="just" fontAlgn="base">
              <a:lnSpc>
                <a:spcPct val="140000"/>
              </a:lnSpc>
              <a:spcBef>
                <a:spcPts val="600"/>
              </a:spcBef>
              <a:buClr>
                <a:srgbClr val="FF6600"/>
              </a:buClr>
              <a:buSzPct val="80000"/>
              <a:buFont typeface="Wingdings" panose="05000000000000000000" pitchFamily="2" charset="2"/>
              <a:buChar char="l"/>
            </a:pPr>
            <a:r>
              <a:rPr lang="zh-CN" altLang="en-US" sz="2400" dirty="0">
                <a:latin typeface="Times New Roman" panose="02020603050405020304" pitchFamily="18" charset="0"/>
                <a:ea typeface="微软雅黑" panose="020B0503020204020204" pitchFamily="34" charset="-122"/>
                <a:cs typeface="+mn-ea"/>
                <a:sym typeface="Times New Roman" panose="02020603050405020304" pitchFamily="18" charset="0"/>
              </a:rPr>
              <a:t>适用性</a:t>
            </a:r>
          </a:p>
          <a:p>
            <a:pPr marL="817200" lvl="1" indent="-360000" algn="just" fontAlgn="base">
              <a:lnSpc>
                <a:spcPct val="140000"/>
              </a:lnSpc>
              <a:spcBef>
                <a:spcPts val="600"/>
              </a:spcBef>
              <a:buClr>
                <a:srgbClr val="FF6600"/>
              </a:buClr>
              <a:buSzPct val="80000"/>
              <a:buFont typeface="Wingdings" panose="05000000000000000000" pitchFamily="2" charset="2"/>
              <a:buChar char="l"/>
            </a:pPr>
            <a:r>
              <a:rPr lang="zh-CN" altLang="en-US" sz="2200" dirty="0">
                <a:latin typeface="Times New Roman" panose="02020603050405020304" pitchFamily="18" charset="0"/>
                <a:ea typeface="微软雅黑" panose="020B0503020204020204" pitchFamily="34" charset="-122"/>
                <a:cs typeface="+mn-ea"/>
                <a:sym typeface="Times New Roman" panose="02020603050405020304" pitchFamily="18" charset="0"/>
              </a:rPr>
              <a:t>这些启发式算法适合发现中小规模数据库中的球状聚类</a:t>
            </a:r>
          </a:p>
          <a:p>
            <a:pPr marL="817200" lvl="1" indent="-360000" algn="just" fontAlgn="base">
              <a:lnSpc>
                <a:spcPct val="140000"/>
              </a:lnSpc>
              <a:spcBef>
                <a:spcPts val="600"/>
              </a:spcBef>
              <a:buClr>
                <a:srgbClr val="FF6600"/>
              </a:buClr>
              <a:buSzPct val="80000"/>
              <a:buFont typeface="Wingdings" panose="05000000000000000000" pitchFamily="2" charset="2"/>
              <a:buChar char="l"/>
            </a:pPr>
            <a:r>
              <a:rPr lang="zh-CN" altLang="en-US" sz="2200" dirty="0">
                <a:latin typeface="Times New Roman" panose="02020603050405020304" pitchFamily="18" charset="0"/>
                <a:ea typeface="微软雅黑" panose="020B0503020204020204" pitchFamily="34" charset="-122"/>
                <a:cs typeface="+mn-ea"/>
                <a:sym typeface="Times New Roman" panose="02020603050405020304" pitchFamily="18" charset="0"/>
              </a:rPr>
              <a:t>对于大规模数据库和处理任意形状的聚类，这些算法需要</a:t>
            </a:r>
            <a:r>
              <a:rPr lang="zh-CN" altLang="en-US" sz="2200">
                <a:latin typeface="Times New Roman" panose="02020603050405020304" pitchFamily="18" charset="0"/>
                <a:ea typeface="微软雅黑" panose="020B0503020204020204" pitchFamily="34" charset="-122"/>
                <a:cs typeface="+mn-ea"/>
                <a:sym typeface="Times New Roman" panose="02020603050405020304" pitchFamily="18" charset="0"/>
              </a:rPr>
              <a:t>进一步扩展</a:t>
            </a:r>
            <a:endParaRPr lang="zh-CN" altLang="en-US" sz="2200" dirty="0">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12" name="标题 1">
            <a:extLst>
              <a:ext uri="{FF2B5EF4-FFF2-40B4-BE49-F238E27FC236}">
                <a16:creationId xmlns:a16="http://schemas.microsoft.com/office/drawing/2014/main" id="{91FD3E6F-181F-49DF-92FA-A0119335B635}"/>
              </a:ext>
            </a:extLst>
          </p:cNvPr>
          <p:cNvSpPr txBox="1">
            <a:spLocks/>
          </p:cNvSpPr>
          <p:nvPr/>
        </p:nvSpPr>
        <p:spPr>
          <a:xfrm>
            <a:off x="756000" y="108000"/>
            <a:ext cx="6781800" cy="492443"/>
          </a:xfrm>
          <a:prstGeom prst="rect">
            <a:avLst/>
          </a:prstGeom>
        </p:spPr>
        <p:txBody>
          <a:bodyPr wrap="square">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lnSpc>
                <a:spcPct val="100000"/>
              </a:lnSpc>
              <a:spcAft>
                <a:spcPct val="0"/>
              </a:spcAft>
            </a:pPr>
            <a:r>
              <a:rPr lang="en-US" altLang="zh-CN"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2.1 </a:t>
            </a:r>
            <a:r>
              <a:rPr lang="zh-CN" altLang="en-US"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划分方法</a:t>
            </a:r>
            <a:endParaRPr lang="zh-CN" altLang="en-US" sz="2600" b="1" spc="50" dirty="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grpSp>
        <p:nvGrpSpPr>
          <p:cNvPr id="14" name="组合 13">
            <a:extLst>
              <a:ext uri="{FF2B5EF4-FFF2-40B4-BE49-F238E27FC236}">
                <a16:creationId xmlns:a16="http://schemas.microsoft.com/office/drawing/2014/main" id="{D7D2EB3B-FD4F-4DF5-A9F7-FB5B442AB318}"/>
              </a:ext>
            </a:extLst>
          </p:cNvPr>
          <p:cNvGrpSpPr/>
          <p:nvPr/>
        </p:nvGrpSpPr>
        <p:grpSpPr>
          <a:xfrm>
            <a:off x="2462252" y="897962"/>
            <a:ext cx="2764155" cy="461645"/>
            <a:chOff x="4592" y="1885"/>
            <a:chExt cx="4353" cy="727"/>
          </a:xfrm>
        </p:grpSpPr>
        <p:sp>
          <p:nvSpPr>
            <p:cNvPr id="15" name="object 4">
              <a:extLst>
                <a:ext uri="{FF2B5EF4-FFF2-40B4-BE49-F238E27FC236}">
                  <a16:creationId xmlns:a16="http://schemas.microsoft.com/office/drawing/2014/main" id="{FBD9009C-53B3-4B70-B383-271F15AA4418}"/>
                </a:ext>
              </a:extLst>
            </p:cNvPr>
            <p:cNvSpPr txBox="1"/>
            <p:nvPr/>
          </p:nvSpPr>
          <p:spPr>
            <a:xfrm>
              <a:off x="8762" y="1885"/>
              <a:ext cx="183" cy="342"/>
            </a:xfrm>
            <a:prstGeom prst="rect">
              <a:avLst/>
            </a:prstGeom>
          </p:spPr>
          <p:txBody>
            <a:bodyPr lIns="0" tIns="0" rIns="0" bIns="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eaLnBrk="1" hangingPunct="1">
                <a:defRPr/>
              </a:pPr>
              <a:r>
                <a:rPr sz="1350" spc="30" dirty="0">
                  <a:latin typeface="Times New Roman" panose="02020603050405020304"/>
                  <a:cs typeface="Times New Roman" panose="02020603050405020304"/>
                </a:rPr>
                <a:t>2</a:t>
              </a:r>
              <a:endParaRPr sz="1350">
                <a:latin typeface="Times New Roman" panose="02020603050405020304"/>
                <a:cs typeface="Times New Roman" panose="02020603050405020304"/>
              </a:endParaRPr>
            </a:p>
          </p:txBody>
        </p:sp>
        <p:sp>
          <p:nvSpPr>
            <p:cNvPr id="16" name="object 5">
              <a:extLst>
                <a:ext uri="{FF2B5EF4-FFF2-40B4-BE49-F238E27FC236}">
                  <a16:creationId xmlns:a16="http://schemas.microsoft.com/office/drawing/2014/main" id="{5A06DB2F-8549-4915-9193-F5364B99BCFA}"/>
                </a:ext>
              </a:extLst>
            </p:cNvPr>
            <p:cNvSpPr txBox="1"/>
            <p:nvPr/>
          </p:nvSpPr>
          <p:spPr>
            <a:xfrm>
              <a:off x="8292" y="2215"/>
              <a:ext cx="120" cy="342"/>
            </a:xfrm>
            <a:prstGeom prst="rect">
              <a:avLst/>
            </a:prstGeom>
          </p:spPr>
          <p:txBody>
            <a:bodyPr lIns="0" tIns="0" rIns="0" bIns="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eaLnBrk="1" hangingPunct="1">
                <a:defRPr/>
              </a:pPr>
              <a:r>
                <a:rPr sz="1350" i="1" spc="15" dirty="0">
                  <a:latin typeface="Times New Roman" panose="02020603050405020304"/>
                  <a:cs typeface="Times New Roman" panose="02020603050405020304"/>
                </a:rPr>
                <a:t>i</a:t>
              </a:r>
              <a:endParaRPr sz="1350">
                <a:latin typeface="Times New Roman" panose="02020603050405020304"/>
                <a:cs typeface="Times New Roman" panose="02020603050405020304"/>
              </a:endParaRPr>
            </a:p>
          </p:txBody>
        </p:sp>
        <p:sp>
          <p:nvSpPr>
            <p:cNvPr id="17" name="object 6">
              <a:extLst>
                <a:ext uri="{FF2B5EF4-FFF2-40B4-BE49-F238E27FC236}">
                  <a16:creationId xmlns:a16="http://schemas.microsoft.com/office/drawing/2014/main" id="{8B2FAD9B-4834-4422-8FF3-634679900BE1}"/>
                </a:ext>
              </a:extLst>
            </p:cNvPr>
            <p:cNvSpPr txBox="1"/>
            <p:nvPr/>
          </p:nvSpPr>
          <p:spPr>
            <a:xfrm>
              <a:off x="5672" y="1885"/>
              <a:ext cx="168" cy="342"/>
            </a:xfrm>
            <a:prstGeom prst="rect">
              <a:avLst/>
            </a:prstGeom>
          </p:spPr>
          <p:txBody>
            <a:bodyPr lIns="0" tIns="0" rIns="0" bIns="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eaLnBrk="1" hangingPunct="1">
                <a:defRPr/>
              </a:pPr>
              <a:r>
                <a:rPr sz="1350" i="1" spc="30" dirty="0">
                  <a:latin typeface="Times New Roman" panose="02020603050405020304"/>
                  <a:cs typeface="Times New Roman" panose="02020603050405020304"/>
                </a:rPr>
                <a:t>k</a:t>
              </a:r>
              <a:endParaRPr sz="1350">
                <a:latin typeface="Times New Roman" panose="02020603050405020304"/>
                <a:cs typeface="Times New Roman" panose="02020603050405020304"/>
              </a:endParaRPr>
            </a:p>
          </p:txBody>
        </p:sp>
        <p:sp>
          <p:nvSpPr>
            <p:cNvPr id="18" name="object 7">
              <a:extLst>
                <a:ext uri="{FF2B5EF4-FFF2-40B4-BE49-F238E27FC236}">
                  <a16:creationId xmlns:a16="http://schemas.microsoft.com/office/drawing/2014/main" id="{FC2D239A-E97D-4BAC-BFF7-A85B84375537}"/>
                </a:ext>
              </a:extLst>
            </p:cNvPr>
            <p:cNvSpPr txBox="1"/>
            <p:nvPr/>
          </p:nvSpPr>
          <p:spPr>
            <a:xfrm>
              <a:off x="6999" y="1897"/>
              <a:ext cx="1785" cy="583"/>
            </a:xfrm>
            <a:prstGeom prst="rect">
              <a:avLst/>
            </a:prstGeom>
          </p:spPr>
          <p:txBody>
            <a:bodyPr lIns="0" tIns="0" rIns="0" bIns="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eaLnBrk="1" hangingPunct="1">
                <a:defRPr/>
              </a:pPr>
              <a:r>
                <a:rPr sz="2350" spc="45" dirty="0">
                  <a:latin typeface="Times New Roman" panose="02020603050405020304"/>
                  <a:cs typeface="Times New Roman" panose="02020603050405020304"/>
                </a:rPr>
                <a:t>(</a:t>
              </a:r>
              <a:r>
                <a:rPr sz="2350" i="1" spc="45" dirty="0">
                  <a:latin typeface="Times New Roman" panose="02020603050405020304"/>
                  <a:cs typeface="Times New Roman" panose="02020603050405020304"/>
                </a:rPr>
                <a:t>d</a:t>
              </a:r>
              <a:r>
                <a:rPr sz="2350" i="1" spc="-395" dirty="0">
                  <a:latin typeface="Times New Roman" panose="02020603050405020304"/>
                  <a:cs typeface="Times New Roman" panose="02020603050405020304"/>
                </a:rPr>
                <a:t> </a:t>
              </a:r>
              <a:r>
                <a:rPr sz="2350" spc="25" dirty="0">
                  <a:latin typeface="Times New Roman" panose="02020603050405020304"/>
                  <a:cs typeface="Times New Roman" panose="02020603050405020304"/>
                </a:rPr>
                <a:t>(</a:t>
              </a:r>
              <a:r>
                <a:rPr sz="2350" spc="-285" dirty="0">
                  <a:latin typeface="Times New Roman" panose="02020603050405020304"/>
                  <a:cs typeface="Times New Roman" panose="02020603050405020304"/>
                </a:rPr>
                <a:t> </a:t>
              </a:r>
              <a:r>
                <a:rPr sz="2350" i="1" spc="25" dirty="0">
                  <a:latin typeface="Times New Roman" panose="02020603050405020304"/>
                  <a:cs typeface="Times New Roman" panose="02020603050405020304"/>
                </a:rPr>
                <a:t>p</a:t>
              </a:r>
              <a:r>
                <a:rPr sz="2350" spc="25" dirty="0">
                  <a:latin typeface="Times New Roman" panose="02020603050405020304"/>
                  <a:cs typeface="Times New Roman" panose="02020603050405020304"/>
                </a:rPr>
                <a:t>,</a:t>
              </a:r>
              <a:r>
                <a:rPr sz="2350" spc="-375" dirty="0">
                  <a:latin typeface="Times New Roman" panose="02020603050405020304"/>
                  <a:cs typeface="Times New Roman" panose="02020603050405020304"/>
                </a:rPr>
                <a:t> </a:t>
              </a:r>
              <a:r>
                <a:rPr sz="2350" i="1" spc="35" dirty="0">
                  <a:latin typeface="Times New Roman" panose="02020603050405020304"/>
                  <a:cs typeface="Times New Roman" panose="02020603050405020304"/>
                </a:rPr>
                <a:t>c</a:t>
              </a:r>
              <a:r>
                <a:rPr sz="2350" i="1" spc="-10" dirty="0">
                  <a:latin typeface="Times New Roman" panose="02020603050405020304"/>
                  <a:cs typeface="Times New Roman" panose="02020603050405020304"/>
                </a:rPr>
                <a:t> </a:t>
              </a:r>
              <a:r>
                <a:rPr sz="2350" dirty="0">
                  <a:latin typeface="Times New Roman" panose="02020603050405020304"/>
                  <a:cs typeface="Times New Roman" panose="02020603050405020304"/>
                </a:rPr>
                <a:t>))</a:t>
              </a:r>
            </a:p>
          </p:txBody>
        </p:sp>
        <p:sp>
          <p:nvSpPr>
            <p:cNvPr id="19" name="object 8">
              <a:extLst>
                <a:ext uri="{FF2B5EF4-FFF2-40B4-BE49-F238E27FC236}">
                  <a16:creationId xmlns:a16="http://schemas.microsoft.com/office/drawing/2014/main" id="{3983CB99-81AE-4D5A-B6C7-2A50A8CDCA42}"/>
                </a:ext>
              </a:extLst>
            </p:cNvPr>
            <p:cNvSpPr txBox="1"/>
            <p:nvPr/>
          </p:nvSpPr>
          <p:spPr>
            <a:xfrm>
              <a:off x="6852" y="2362"/>
              <a:ext cx="98" cy="250"/>
            </a:xfrm>
            <a:prstGeom prst="rect">
              <a:avLst/>
            </a:prstGeom>
          </p:spPr>
          <p:txBody>
            <a:bodyPr lIns="0" tIns="0" rIns="0" bIns="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eaLnBrk="1" hangingPunct="1">
                <a:defRPr/>
              </a:pPr>
              <a:r>
                <a:rPr sz="950" i="1" spc="15" dirty="0">
                  <a:latin typeface="Times New Roman" panose="02020603050405020304"/>
                  <a:cs typeface="Times New Roman" panose="02020603050405020304"/>
                </a:rPr>
                <a:t>i</a:t>
              </a:r>
              <a:endParaRPr sz="950">
                <a:latin typeface="Times New Roman" panose="02020603050405020304"/>
                <a:cs typeface="Times New Roman" panose="02020603050405020304"/>
              </a:endParaRPr>
            </a:p>
          </p:txBody>
        </p:sp>
        <p:sp>
          <p:nvSpPr>
            <p:cNvPr id="20" name="object 9">
              <a:extLst>
                <a:ext uri="{FF2B5EF4-FFF2-40B4-BE49-F238E27FC236}">
                  <a16:creationId xmlns:a16="http://schemas.microsoft.com/office/drawing/2014/main" id="{E1ABCA68-E694-4DDB-94D7-1F99DD02186B}"/>
                </a:ext>
              </a:extLst>
            </p:cNvPr>
            <p:cNvSpPr txBox="1"/>
            <p:nvPr/>
          </p:nvSpPr>
          <p:spPr>
            <a:xfrm>
              <a:off x="5664" y="2215"/>
              <a:ext cx="1232" cy="342"/>
            </a:xfrm>
            <a:prstGeom prst="rect">
              <a:avLst/>
            </a:prstGeom>
          </p:spPr>
          <p:txBody>
            <a:bodyPr lIns="0" tIns="0" rIns="0" bIns="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eaLnBrk="1" hangingPunct="1">
                <a:tabLst>
                  <a:tab pos="458470" algn="l"/>
                </a:tabLst>
                <a:defRPr/>
              </a:pPr>
              <a:r>
                <a:rPr sz="1350" i="1" spc="105" dirty="0">
                  <a:latin typeface="Times New Roman" panose="02020603050405020304"/>
                  <a:cs typeface="Times New Roman" panose="02020603050405020304"/>
                </a:rPr>
                <a:t>i</a:t>
              </a:r>
              <a:r>
                <a:rPr sz="1350" spc="-70" dirty="0">
                  <a:latin typeface="Symbol" panose="05050102010706020507"/>
                  <a:cs typeface="Symbol" panose="05050102010706020507"/>
                </a:rPr>
                <a:t></a:t>
              </a:r>
              <a:r>
                <a:rPr sz="1350" spc="30" dirty="0">
                  <a:latin typeface="Times New Roman" panose="02020603050405020304"/>
                  <a:cs typeface="Times New Roman" panose="02020603050405020304"/>
                </a:rPr>
                <a:t>1</a:t>
              </a:r>
              <a:r>
                <a:rPr sz="1350" dirty="0">
                  <a:latin typeface="Times New Roman" panose="02020603050405020304"/>
                  <a:cs typeface="Times New Roman" panose="02020603050405020304"/>
                </a:rPr>
                <a:t>	</a:t>
              </a:r>
              <a:r>
                <a:rPr sz="1350" i="1" spc="-50" dirty="0">
                  <a:latin typeface="Times New Roman" panose="02020603050405020304"/>
                  <a:cs typeface="Times New Roman" panose="02020603050405020304"/>
                </a:rPr>
                <a:t>p</a:t>
              </a:r>
              <a:r>
                <a:rPr sz="1350" spc="-95" dirty="0">
                  <a:latin typeface="Symbol" panose="05050102010706020507"/>
                  <a:cs typeface="Symbol" panose="05050102010706020507"/>
                </a:rPr>
                <a:t></a:t>
              </a:r>
              <a:r>
                <a:rPr sz="1350" i="1" spc="45" dirty="0">
                  <a:latin typeface="Times New Roman" panose="02020603050405020304"/>
                  <a:cs typeface="Times New Roman" panose="02020603050405020304"/>
                </a:rPr>
                <a:t>C</a:t>
              </a:r>
              <a:endParaRPr sz="1350">
                <a:latin typeface="Times New Roman" panose="02020603050405020304"/>
                <a:cs typeface="Times New Roman" panose="02020603050405020304"/>
              </a:endParaRPr>
            </a:p>
          </p:txBody>
        </p:sp>
        <p:sp>
          <p:nvSpPr>
            <p:cNvPr id="21" name="object 10">
              <a:extLst>
                <a:ext uri="{FF2B5EF4-FFF2-40B4-BE49-F238E27FC236}">
                  <a16:creationId xmlns:a16="http://schemas.microsoft.com/office/drawing/2014/main" id="{101BE4A8-208A-4A17-882B-2858B2E1E547}"/>
                </a:ext>
              </a:extLst>
            </p:cNvPr>
            <p:cNvSpPr txBox="1"/>
            <p:nvPr/>
          </p:nvSpPr>
          <p:spPr>
            <a:xfrm>
              <a:off x="4592" y="1897"/>
              <a:ext cx="1765" cy="583"/>
            </a:xfrm>
            <a:prstGeom prst="rect">
              <a:avLst/>
            </a:prstGeom>
          </p:spPr>
          <p:txBody>
            <a:bodyPr lIns="0" tIns="0" rIns="0" bIns="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eaLnBrk="1" hangingPunct="1">
                <a:tabLst>
                  <a:tab pos="924560" algn="l"/>
                </a:tabLst>
                <a:defRPr/>
              </a:pPr>
              <a:r>
                <a:rPr sz="2350" i="1" spc="50" dirty="0">
                  <a:latin typeface="Times New Roman" panose="02020603050405020304"/>
                  <a:cs typeface="Times New Roman" panose="02020603050405020304"/>
                </a:rPr>
                <a:t>E</a:t>
              </a:r>
              <a:r>
                <a:rPr sz="2350" i="1" spc="10" dirty="0">
                  <a:latin typeface="Times New Roman" panose="02020603050405020304"/>
                  <a:cs typeface="Times New Roman" panose="02020603050405020304"/>
                </a:rPr>
                <a:t> </a:t>
              </a:r>
              <a:r>
                <a:rPr sz="2350" spc="45" dirty="0">
                  <a:latin typeface="Symbol" panose="05050102010706020507"/>
                  <a:cs typeface="Symbol" panose="05050102010706020507"/>
                </a:rPr>
                <a:t></a:t>
              </a:r>
              <a:r>
                <a:rPr sz="2350" spc="-135" dirty="0">
                  <a:latin typeface="Times New Roman" panose="02020603050405020304"/>
                  <a:cs typeface="Times New Roman" panose="02020603050405020304"/>
                </a:rPr>
                <a:t> </a:t>
              </a:r>
              <a:r>
                <a:rPr sz="2350" spc="45" dirty="0">
                  <a:latin typeface="Symbol" panose="05050102010706020507"/>
                  <a:cs typeface="Symbol" panose="05050102010706020507"/>
                </a:rPr>
                <a:t></a:t>
              </a:r>
              <a:r>
                <a:rPr sz="2350" dirty="0">
                  <a:latin typeface="Times New Roman" panose="02020603050405020304"/>
                  <a:cs typeface="Times New Roman" panose="02020603050405020304"/>
                </a:rPr>
                <a:t>	</a:t>
              </a:r>
              <a:r>
                <a:rPr sz="2350" spc="45" dirty="0">
                  <a:latin typeface="Symbol" panose="05050102010706020507"/>
                  <a:cs typeface="Symbol" panose="05050102010706020507"/>
                </a:rPr>
                <a:t></a:t>
              </a:r>
              <a:endParaRPr sz="2350" dirty="0">
                <a:latin typeface="Symbol" panose="05050102010706020507"/>
                <a:cs typeface="Symbol" panose="05050102010706020507"/>
              </a:endParaRPr>
            </a:p>
          </p:txBody>
        </p:sp>
      </p:grpSp>
    </p:spTree>
    <p:extLst>
      <p:ext uri="{BB962C8B-B14F-4D97-AF65-F5344CB8AC3E}">
        <p14:creationId xmlns:p14="http://schemas.microsoft.com/office/powerpoint/2010/main" val="167403203"/>
      </p:ext>
    </p:extLst>
  </p:cSld>
  <p:clrMapOvr>
    <a:masterClrMapping/>
  </p:clrMapOvr>
  <p:transition spd="med">
    <p:split orient="vert"/>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idx="4294967295"/>
          </p:nvPr>
        </p:nvSpPr>
        <p:spPr>
          <a:xfrm>
            <a:off x="756000" y="108000"/>
            <a:ext cx="6781800" cy="492443"/>
          </a:xfrm>
          <a:prstGeom prst="rect">
            <a:avLst/>
          </a:prstGeom>
        </p:spPr>
        <p:txBody>
          <a:bodyPr wrap="square">
            <a:spAutoFit/>
          </a:bodyPr>
          <a:lstStyle/>
          <a:p>
            <a:pPr fontAlgn="base">
              <a:lnSpc>
                <a:spcPct val="100000"/>
              </a:lnSpc>
              <a:spcAft>
                <a:spcPct val="0"/>
              </a:spcAft>
            </a:pPr>
            <a:r>
              <a:rPr lang="en-US" altLang="zh-CN"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2.1.1 KMeans</a:t>
            </a:r>
            <a:endParaRPr lang="zh-CN" altLang="en-US" sz="2600" b="1" spc="50" dirty="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mc:AlternateContent xmlns:mc="http://schemas.openxmlformats.org/markup-compatibility/2006" xmlns:a14="http://schemas.microsoft.com/office/drawing/2010/main">
        <mc:Choice Requires="a14">
          <p:sp>
            <p:nvSpPr>
              <p:cNvPr id="5" name="内容占位符 1"/>
              <p:cNvSpPr txBox="1">
                <a:spLocks/>
              </p:cNvSpPr>
              <p:nvPr/>
            </p:nvSpPr>
            <p:spPr bwMode="gray">
              <a:xfrm>
                <a:off x="457200" y="972000"/>
                <a:ext cx="8229600" cy="4814138"/>
              </a:xfrm>
              <a:prstGeom prst="rect">
                <a:avLst/>
              </a:prstGeom>
              <a:solidFill>
                <a:schemeClr val="accent1">
                  <a:lumMod val="20000"/>
                  <a:lumOff val="80000"/>
                </a:schemeClr>
              </a:solidFill>
              <a:ln w="19050">
                <a:solidFill>
                  <a:srgbClr val="13548C"/>
                </a:solidFill>
                <a:miter lim="800000"/>
                <a:headEnd/>
                <a:tailEnd/>
              </a:ln>
              <a:effectLst/>
            </p:spPr>
            <p:txBody>
              <a:bodyPr vert="horz" wrap="square" lIns="91440" tIns="45720" rIns="91440" bIns="45720" numCol="1" anchor="t" anchorCtr="0" compatLnSpc="1">
                <a:prstTxWarp prst="textNoShape">
                  <a:avLst/>
                </a:prstTxWarp>
                <a:spAutoFit/>
              </a:bodyPr>
              <a:lstStyle>
                <a:lvl1pPr marL="342900" indent="-342900" algn="l" rtl="0" eaLnBrk="1" fontAlgn="base" hangingPunct="1">
                  <a:lnSpc>
                    <a:spcPct val="120000"/>
                  </a:lnSpc>
                  <a:spcBef>
                    <a:spcPct val="20000"/>
                  </a:spcBef>
                  <a:spcAft>
                    <a:spcPct val="0"/>
                  </a:spcAft>
                  <a:buClrTx/>
                  <a:buFont typeface="Wingdings" pitchFamily="2" charset="2"/>
                  <a:buChar char=""/>
                  <a:defRPr lang="zh-CN" altLang="en-US" sz="3000" b="0" spc="0" baseline="0" dirty="0" smtClean="0">
                    <a:solidFill>
                      <a:schemeClr val="tx1"/>
                    </a:solidFill>
                    <a:latin typeface="华文中宋" panose="02010600040101010101" pitchFamily="2" charset="-122"/>
                    <a:ea typeface="华文中宋" panose="02010600040101010101" pitchFamily="2" charset="-122"/>
                    <a:cs typeface="+mn-cs"/>
                  </a:defRPr>
                </a:lvl1pPr>
                <a:lvl2pPr marL="742950" indent="-285750" algn="l" rtl="0" eaLnBrk="1" fontAlgn="base" hangingPunct="1">
                  <a:lnSpc>
                    <a:spcPct val="120000"/>
                  </a:lnSpc>
                  <a:spcBef>
                    <a:spcPct val="20000"/>
                  </a:spcBef>
                  <a:spcAft>
                    <a:spcPct val="0"/>
                  </a:spcAft>
                  <a:buClrTx/>
                  <a:buFont typeface="Wingdings" pitchFamily="2" charset="2"/>
                  <a:buChar char="§"/>
                  <a:defRPr lang="zh-CN" altLang="en-US" sz="2600" b="0" spc="0" baseline="0" dirty="0" smtClean="0">
                    <a:solidFill>
                      <a:schemeClr val="tx1"/>
                    </a:solidFill>
                    <a:latin typeface="华文中宋" panose="02010600040101010101" pitchFamily="2" charset="-122"/>
                    <a:ea typeface="华文中宋" panose="02010600040101010101" pitchFamily="2" charset="-122"/>
                  </a:defRPr>
                </a:lvl2pPr>
                <a:lvl3pPr marL="1143000" indent="-228600" algn="l" rtl="0" eaLnBrk="1" fontAlgn="base" hangingPunct="1">
                  <a:lnSpc>
                    <a:spcPct val="120000"/>
                  </a:lnSpc>
                  <a:spcBef>
                    <a:spcPct val="20000"/>
                  </a:spcBef>
                  <a:spcAft>
                    <a:spcPct val="0"/>
                  </a:spcAft>
                  <a:buClr>
                    <a:schemeClr val="hlink"/>
                  </a:buClr>
                  <a:buFont typeface="+mj-lt"/>
                  <a:buChar char="•"/>
                  <a:defRPr lang="zh-CN" altLang="en-US" sz="2400" b="0" cap="none" spc="0" baseline="0" dirty="0" smtClean="0">
                    <a:ln>
                      <a:noFill/>
                    </a:ln>
                    <a:solidFill>
                      <a:schemeClr val="tx1"/>
                    </a:solidFill>
                    <a:effectLst/>
                    <a:latin typeface="华文中宋" panose="02010600040101010101" pitchFamily="2" charset="-122"/>
                    <a:ea typeface="华文中宋" panose="02010600040101010101" pitchFamily="2" charset="-122"/>
                  </a:defRPr>
                </a:lvl3pPr>
                <a:lvl4pPr marL="1600200" indent="-228600" algn="l" rtl="0" eaLnBrk="1" fontAlgn="base" hangingPunct="1">
                  <a:lnSpc>
                    <a:spcPct val="120000"/>
                  </a:lnSpc>
                  <a:spcBef>
                    <a:spcPct val="20000"/>
                  </a:spcBef>
                  <a:spcAft>
                    <a:spcPct val="0"/>
                  </a:spcAft>
                  <a:buChar char="–"/>
                  <a:defRPr lang="zh-CN" altLang="en-US" sz="2200" b="0" spc="0" baseline="0" dirty="0" smtClean="0">
                    <a:solidFill>
                      <a:schemeClr val="tx1"/>
                    </a:solidFill>
                    <a:latin typeface="华文中宋" panose="02010600040101010101" pitchFamily="2" charset="-122"/>
                    <a:ea typeface="华文中宋" panose="02010600040101010101" pitchFamily="2" charset="-122"/>
                  </a:defRPr>
                </a:lvl4pPr>
                <a:lvl5pPr marL="2057400" indent="-228600" algn="l" rtl="0" eaLnBrk="1" fontAlgn="base" hangingPunct="1">
                  <a:lnSpc>
                    <a:spcPct val="120000"/>
                  </a:lnSpc>
                  <a:spcBef>
                    <a:spcPct val="20000"/>
                  </a:spcBef>
                  <a:spcAft>
                    <a:spcPct val="0"/>
                  </a:spcAft>
                  <a:buChar char="»"/>
                  <a:defRPr lang="zh-CN" altLang="en-US" sz="2000" b="0" cap="none" spc="0" baseline="0">
                    <a:ln>
                      <a:noFill/>
                    </a:ln>
                    <a:solidFill>
                      <a:schemeClr val="tx1"/>
                    </a:solidFill>
                    <a:effectLst/>
                    <a:latin typeface="华文中宋" panose="02010600040101010101" pitchFamily="2" charset="-122"/>
                    <a:ea typeface="华文中宋" panose="02010600040101010101" pitchFamily="2" charset="-122"/>
                  </a:defRPr>
                </a:lvl5pPr>
                <a:lvl6pPr marL="2514600" indent="-228600" algn="l" rtl="0" eaLnBrk="1" fontAlgn="base" hangingPunct="1">
                  <a:spcBef>
                    <a:spcPct val="20000"/>
                  </a:spcBef>
                  <a:spcAft>
                    <a:spcPct val="0"/>
                  </a:spcAft>
                  <a:buChar char="»"/>
                  <a:defRPr sz="2000">
                    <a:solidFill>
                      <a:schemeClr val="tx2"/>
                    </a:solidFill>
                    <a:latin typeface="Arial" charset="0"/>
                  </a:defRPr>
                </a:lvl6pPr>
                <a:lvl7pPr marL="2971800" indent="-228600" algn="l" rtl="0" eaLnBrk="1" fontAlgn="base" hangingPunct="1">
                  <a:spcBef>
                    <a:spcPct val="20000"/>
                  </a:spcBef>
                  <a:spcAft>
                    <a:spcPct val="0"/>
                  </a:spcAft>
                  <a:buChar char="»"/>
                  <a:defRPr sz="2000">
                    <a:solidFill>
                      <a:schemeClr val="tx2"/>
                    </a:solidFill>
                    <a:latin typeface="Arial" charset="0"/>
                  </a:defRPr>
                </a:lvl7pPr>
                <a:lvl8pPr marL="3429000" indent="-228600" algn="l" rtl="0" eaLnBrk="1" fontAlgn="base" hangingPunct="1">
                  <a:spcBef>
                    <a:spcPct val="20000"/>
                  </a:spcBef>
                  <a:spcAft>
                    <a:spcPct val="0"/>
                  </a:spcAft>
                  <a:buChar char="»"/>
                  <a:defRPr sz="2000">
                    <a:solidFill>
                      <a:schemeClr val="tx2"/>
                    </a:solidFill>
                    <a:latin typeface="Arial" charset="0"/>
                  </a:defRPr>
                </a:lvl8pPr>
                <a:lvl9pPr marL="3886200" indent="-228600" algn="l" rtl="0" eaLnBrk="1" fontAlgn="base" hangingPunct="1">
                  <a:spcBef>
                    <a:spcPct val="20000"/>
                  </a:spcBef>
                  <a:spcAft>
                    <a:spcPct val="0"/>
                  </a:spcAft>
                  <a:buChar char="»"/>
                  <a:defRPr sz="2000">
                    <a:solidFill>
                      <a:schemeClr val="tx2"/>
                    </a:solidFill>
                    <a:latin typeface="Arial" charset="0"/>
                  </a:defRPr>
                </a:lvl9pPr>
              </a:lstStyle>
              <a:p>
                <a:pPr marL="514350" indent="-514350">
                  <a:lnSpc>
                    <a:spcPct val="150000"/>
                  </a:lnSpc>
                  <a:spcBef>
                    <a:spcPts val="600"/>
                  </a:spcBef>
                  <a:buAutoNum type="arabicPeriod"/>
                </a:pPr>
                <a:r>
                  <a:rPr lang="zh-CN" altLang="en-US" sz="2400" kern="0" dirty="0">
                    <a:latin typeface="Times New Roman" panose="02020603050405020304" pitchFamily="18" charset="0"/>
                    <a:ea typeface="微软雅黑" panose="020B0503020204020204" pitchFamily="34" charset="-122"/>
                    <a:sym typeface="Times New Roman" panose="02020603050405020304" pitchFamily="18" charset="0"/>
                  </a:rPr>
                  <a:t>从数据集中随机取</a:t>
                </a:r>
                <a:r>
                  <a:rPr lang="en-US" altLang="zh-CN" sz="2400" kern="0" dirty="0">
                    <a:latin typeface="Times New Roman" panose="02020603050405020304" pitchFamily="18" charset="0"/>
                    <a:ea typeface="微软雅黑" panose="020B0503020204020204" pitchFamily="34" charset="-122"/>
                    <a:sym typeface="Times New Roman" panose="02020603050405020304" pitchFamily="18" charset="0"/>
                  </a:rPr>
                  <a:t>K</a:t>
                </a:r>
                <a:r>
                  <a:rPr lang="zh-CN" altLang="en-US" sz="2400" kern="0" dirty="0">
                    <a:latin typeface="Times New Roman" panose="02020603050405020304" pitchFamily="18" charset="0"/>
                    <a:ea typeface="微软雅黑" panose="020B0503020204020204" pitchFamily="34" charset="-122"/>
                    <a:sym typeface="Times New Roman" panose="02020603050405020304" pitchFamily="18" charset="0"/>
                  </a:rPr>
                  <a:t>个样本作为初始的聚类中心</a:t>
                </a:r>
                <a14:m>
                  <m:oMath xmlns:m="http://schemas.openxmlformats.org/officeDocument/2006/math">
                    <m:r>
                      <m:rPr>
                        <m:sty m:val="p"/>
                      </m:rPr>
                      <a:rPr lang="en-US" altLang="zh-CN" sz="2400" i="1" kern="0" dirty="0">
                        <a:latin typeface="Cambria Math" panose="02040503050406030204" pitchFamily="18" charset="0"/>
                        <a:sym typeface="Times New Roman" panose="02020603050405020304" pitchFamily="18" charset="0"/>
                      </a:rPr>
                      <m:t>C</m:t>
                    </m:r>
                    <m:r>
                      <a:rPr lang="en-US" altLang="zh-CN" sz="2400" b="0" i="1" kern="0" dirty="0" smtClean="0">
                        <a:latin typeface="Cambria Math" panose="02040503050406030204" pitchFamily="18" charset="0"/>
                        <a:sym typeface="Times New Roman" panose="02020603050405020304" pitchFamily="18" charset="0"/>
                      </a:rPr>
                      <m:t>={</m:t>
                    </m:r>
                    <m:sSub>
                      <m:sSubPr>
                        <m:ctrlPr>
                          <a:rPr lang="en-US" altLang="zh-CN" sz="2400" b="0" i="1" kern="0" dirty="0" smtClean="0">
                            <a:latin typeface="Cambria Math" panose="02040503050406030204" pitchFamily="18" charset="0"/>
                            <a:sym typeface="Times New Roman" panose="02020603050405020304" pitchFamily="18" charset="0"/>
                          </a:rPr>
                        </m:ctrlPr>
                      </m:sSubPr>
                      <m:e>
                        <m:r>
                          <a:rPr lang="en-US" altLang="zh-CN" sz="2400" b="0" i="1" kern="0" dirty="0" smtClean="0">
                            <a:latin typeface="Cambria Math" panose="02040503050406030204" pitchFamily="18" charset="0"/>
                            <a:sym typeface="Times New Roman" panose="02020603050405020304" pitchFamily="18" charset="0"/>
                          </a:rPr>
                          <m:t>𝑐</m:t>
                        </m:r>
                      </m:e>
                      <m:sub>
                        <m:r>
                          <a:rPr lang="en-US" altLang="zh-CN" sz="2400" b="0" i="1" kern="0" dirty="0" smtClean="0">
                            <a:latin typeface="Cambria Math" panose="02040503050406030204" pitchFamily="18" charset="0"/>
                            <a:sym typeface="Times New Roman" panose="02020603050405020304" pitchFamily="18" charset="0"/>
                          </a:rPr>
                          <m:t>1</m:t>
                        </m:r>
                      </m:sub>
                    </m:sSub>
                    <m:r>
                      <a:rPr lang="en-US" altLang="zh-CN" sz="2400" b="0" i="1" kern="0" dirty="0" smtClean="0">
                        <a:latin typeface="Cambria Math" panose="02040503050406030204" pitchFamily="18" charset="0"/>
                        <a:sym typeface="Times New Roman" panose="02020603050405020304" pitchFamily="18" charset="0"/>
                      </a:rPr>
                      <m:t>,</m:t>
                    </m:r>
                    <m:sSub>
                      <m:sSubPr>
                        <m:ctrlPr>
                          <a:rPr lang="en-US" altLang="zh-CN" sz="2400" i="1" kern="0" dirty="0">
                            <a:latin typeface="Cambria Math" panose="02040503050406030204" pitchFamily="18" charset="0"/>
                            <a:sym typeface="Times New Roman" panose="02020603050405020304" pitchFamily="18" charset="0"/>
                          </a:rPr>
                        </m:ctrlPr>
                      </m:sSubPr>
                      <m:e>
                        <m:r>
                          <a:rPr lang="en-US" altLang="zh-CN" sz="2400" i="1" kern="0" dirty="0">
                            <a:latin typeface="Cambria Math" panose="02040503050406030204" pitchFamily="18" charset="0"/>
                            <a:sym typeface="Times New Roman" panose="02020603050405020304" pitchFamily="18" charset="0"/>
                          </a:rPr>
                          <m:t>𝑐</m:t>
                        </m:r>
                      </m:e>
                      <m:sub>
                        <m:r>
                          <a:rPr lang="en-US" altLang="zh-CN" sz="2400" b="0" i="1" kern="0" dirty="0" smtClean="0">
                            <a:latin typeface="Cambria Math" panose="02040503050406030204" pitchFamily="18" charset="0"/>
                            <a:sym typeface="Times New Roman" panose="02020603050405020304" pitchFamily="18" charset="0"/>
                          </a:rPr>
                          <m:t>2</m:t>
                        </m:r>
                      </m:sub>
                    </m:sSub>
                    <m:r>
                      <a:rPr lang="en-US" altLang="zh-CN" sz="2400" b="0" i="1" kern="0" dirty="0" smtClean="0">
                        <a:latin typeface="Cambria Math" panose="02040503050406030204" pitchFamily="18" charset="0"/>
                        <a:sym typeface="Times New Roman" panose="02020603050405020304" pitchFamily="18" charset="0"/>
                      </a:rPr>
                      <m:t>,…,</m:t>
                    </m:r>
                    <m:sSub>
                      <m:sSubPr>
                        <m:ctrlPr>
                          <a:rPr lang="en-US" altLang="zh-CN" sz="2400" i="1" kern="0" dirty="0">
                            <a:latin typeface="Cambria Math" panose="02040503050406030204" pitchFamily="18" charset="0"/>
                            <a:sym typeface="Times New Roman" panose="02020603050405020304" pitchFamily="18" charset="0"/>
                          </a:rPr>
                        </m:ctrlPr>
                      </m:sSubPr>
                      <m:e>
                        <m:r>
                          <a:rPr lang="en-US" altLang="zh-CN" sz="2400" i="1" kern="0" dirty="0">
                            <a:latin typeface="Cambria Math" panose="02040503050406030204" pitchFamily="18" charset="0"/>
                            <a:sym typeface="Times New Roman" panose="02020603050405020304" pitchFamily="18" charset="0"/>
                          </a:rPr>
                          <m:t>𝑐</m:t>
                        </m:r>
                      </m:e>
                      <m:sub>
                        <m:r>
                          <a:rPr lang="en-US" altLang="zh-CN" sz="2400" b="0" i="1" kern="0" dirty="0" smtClean="0">
                            <a:latin typeface="Cambria Math" panose="02040503050406030204" pitchFamily="18" charset="0"/>
                            <a:sym typeface="Times New Roman" panose="02020603050405020304" pitchFamily="18" charset="0"/>
                          </a:rPr>
                          <m:t>𝑘</m:t>
                        </m:r>
                      </m:sub>
                    </m:sSub>
                    <m:r>
                      <a:rPr lang="en-US" altLang="zh-CN" sz="2400" b="0" i="1" kern="0" dirty="0" smtClean="0">
                        <a:latin typeface="Cambria Math" panose="02040503050406030204" pitchFamily="18" charset="0"/>
                        <a:sym typeface="Times New Roman" panose="02020603050405020304" pitchFamily="18" charset="0"/>
                      </a:rPr>
                      <m:t>}</m:t>
                    </m:r>
                  </m:oMath>
                </a14:m>
                <a:endParaRPr lang="en-US" altLang="zh-CN" sz="2400" kern="0" dirty="0">
                  <a:latin typeface="Times New Roman" panose="02020603050405020304" pitchFamily="18" charset="0"/>
                  <a:ea typeface="微软雅黑" panose="020B0503020204020204" pitchFamily="34" charset="-122"/>
                  <a:sym typeface="Times New Roman" panose="02020603050405020304" pitchFamily="18" charset="0"/>
                </a:endParaRPr>
              </a:p>
              <a:p>
                <a:pPr marL="514350" indent="-514350">
                  <a:lnSpc>
                    <a:spcPct val="150000"/>
                  </a:lnSpc>
                  <a:spcBef>
                    <a:spcPts val="600"/>
                  </a:spcBef>
                  <a:buAutoNum type="arabicPeriod"/>
                </a:pPr>
                <a:r>
                  <a:rPr lang="zh-CN" altLang="en-US" sz="2400" kern="0" dirty="0">
                    <a:latin typeface="Times New Roman" panose="02020603050405020304" pitchFamily="18" charset="0"/>
                    <a:ea typeface="微软雅黑" panose="020B0503020204020204" pitchFamily="34" charset="-122"/>
                    <a:sym typeface="Times New Roman" panose="02020603050405020304" pitchFamily="18" charset="0"/>
                  </a:rPr>
                  <a:t>针对数据集中每个样本</a:t>
                </a:r>
                <a14:m>
                  <m:oMath xmlns:m="http://schemas.openxmlformats.org/officeDocument/2006/math">
                    <m:sSub>
                      <m:sSubPr>
                        <m:ctrlPr>
                          <a:rPr lang="en-US" altLang="zh-CN" sz="2400" i="1" kern="0" dirty="0">
                            <a:latin typeface="Cambria Math" panose="02040503050406030204" pitchFamily="18" charset="0"/>
                            <a:sym typeface="Times New Roman" panose="02020603050405020304" pitchFamily="18" charset="0"/>
                          </a:rPr>
                        </m:ctrlPr>
                      </m:sSubPr>
                      <m:e>
                        <m:r>
                          <m:rPr>
                            <m:sty m:val="p"/>
                          </m:rPr>
                          <a:rPr lang="en-US" altLang="zh-CN" sz="2400" i="1" kern="0" dirty="0" smtClean="0">
                            <a:latin typeface="Cambria Math" panose="02040503050406030204" pitchFamily="18" charset="0"/>
                            <a:sym typeface="Times New Roman" panose="02020603050405020304" pitchFamily="18" charset="0"/>
                          </a:rPr>
                          <m:t>x</m:t>
                        </m:r>
                      </m:e>
                      <m:sub>
                        <m:r>
                          <m:rPr>
                            <m:sty m:val="p"/>
                          </m:rPr>
                          <a:rPr lang="en-US" altLang="zh-CN" sz="2400" i="1" kern="0" dirty="0" smtClean="0">
                            <a:latin typeface="Cambria Math" panose="02040503050406030204" pitchFamily="18" charset="0"/>
                            <a:sym typeface="Times New Roman" panose="02020603050405020304" pitchFamily="18" charset="0"/>
                          </a:rPr>
                          <m:t>i</m:t>
                        </m:r>
                      </m:sub>
                    </m:sSub>
                  </m:oMath>
                </a14:m>
                <a:r>
                  <a:rPr lang="zh-CN" altLang="en-US" sz="2400" kern="0" dirty="0">
                    <a:latin typeface="Times New Roman" panose="02020603050405020304" pitchFamily="18" charset="0"/>
                    <a:ea typeface="微软雅黑" panose="020B0503020204020204" pitchFamily="34" charset="-122"/>
                    <a:sym typeface="Times New Roman" panose="02020603050405020304" pitchFamily="18" charset="0"/>
                  </a:rPr>
                  <a:t>，计算它到</a:t>
                </a:r>
                <a:r>
                  <a:rPr lang="en-US" altLang="zh-CN" sz="2400" kern="0" dirty="0">
                    <a:latin typeface="Times New Roman" panose="02020603050405020304" pitchFamily="18" charset="0"/>
                    <a:ea typeface="微软雅黑" panose="020B0503020204020204" pitchFamily="34" charset="-122"/>
                    <a:sym typeface="Times New Roman" panose="02020603050405020304" pitchFamily="18" charset="0"/>
                  </a:rPr>
                  <a:t>K</a:t>
                </a:r>
                <a:r>
                  <a:rPr lang="zh-CN" altLang="en-US" sz="2400" kern="0" dirty="0">
                    <a:latin typeface="Times New Roman" panose="02020603050405020304" pitchFamily="18" charset="0"/>
                    <a:ea typeface="微软雅黑" panose="020B0503020204020204" pitchFamily="34" charset="-122"/>
                    <a:sym typeface="Times New Roman" panose="02020603050405020304" pitchFamily="18" charset="0"/>
                  </a:rPr>
                  <a:t>个聚类中心的距离并将其分到距离最小的聚类中心对应的类中</a:t>
                </a:r>
                <a:endParaRPr lang="en-US" altLang="zh-CN" sz="2400" kern="0" dirty="0">
                  <a:latin typeface="Times New Roman" panose="02020603050405020304" pitchFamily="18" charset="0"/>
                  <a:ea typeface="微软雅黑" panose="020B0503020204020204" pitchFamily="34" charset="-122"/>
                  <a:sym typeface="Times New Roman" panose="02020603050405020304" pitchFamily="18" charset="0"/>
                </a:endParaRPr>
              </a:p>
              <a:p>
                <a:pPr marL="514350" indent="-514350">
                  <a:lnSpc>
                    <a:spcPct val="150000"/>
                  </a:lnSpc>
                  <a:spcBef>
                    <a:spcPts val="600"/>
                  </a:spcBef>
                  <a:buAutoNum type="arabicPeriod"/>
                </a:pPr>
                <a:r>
                  <a:rPr lang="zh-CN" altLang="en-US" sz="2400" kern="0" dirty="0">
                    <a:latin typeface="Times New Roman" panose="02020603050405020304" pitchFamily="18" charset="0"/>
                    <a:ea typeface="微软雅黑" panose="020B0503020204020204" pitchFamily="34" charset="-122"/>
                    <a:sym typeface="Times New Roman" panose="02020603050405020304" pitchFamily="18" charset="0"/>
                  </a:rPr>
                  <a:t>针对每个类别</a:t>
                </a:r>
                <a14:m>
                  <m:oMath xmlns:m="http://schemas.openxmlformats.org/officeDocument/2006/math">
                    <m:sSub>
                      <m:sSubPr>
                        <m:ctrlPr>
                          <a:rPr lang="en-US" altLang="zh-CN" sz="2400" i="1" kern="0" dirty="0">
                            <a:latin typeface="Cambria Math" panose="02040503050406030204" pitchFamily="18" charset="0"/>
                            <a:sym typeface="Times New Roman" panose="02020603050405020304" pitchFamily="18" charset="0"/>
                          </a:rPr>
                        </m:ctrlPr>
                      </m:sSubPr>
                      <m:e>
                        <m:r>
                          <a:rPr lang="en-US" altLang="zh-CN" sz="2400" i="1" kern="0" dirty="0">
                            <a:latin typeface="Cambria Math" panose="02040503050406030204" pitchFamily="18" charset="0"/>
                            <a:sym typeface="Times New Roman" panose="02020603050405020304" pitchFamily="18" charset="0"/>
                          </a:rPr>
                          <m:t>𝑐</m:t>
                        </m:r>
                      </m:e>
                      <m:sub>
                        <m:r>
                          <m:rPr>
                            <m:sty m:val="p"/>
                          </m:rPr>
                          <a:rPr lang="en-US" altLang="zh-CN" sz="2400" i="1" kern="0" dirty="0" smtClean="0">
                            <a:latin typeface="Cambria Math" panose="02040503050406030204" pitchFamily="18" charset="0"/>
                            <a:sym typeface="Times New Roman" panose="02020603050405020304" pitchFamily="18" charset="0"/>
                          </a:rPr>
                          <m:t>i</m:t>
                        </m:r>
                      </m:sub>
                    </m:sSub>
                  </m:oMath>
                </a14:m>
                <a:r>
                  <a:rPr lang="zh-CN" altLang="en-US" sz="2400" kern="0" dirty="0">
                    <a:latin typeface="Times New Roman" panose="02020603050405020304" pitchFamily="18" charset="0"/>
                    <a:ea typeface="微软雅黑" panose="020B0503020204020204" pitchFamily="34" charset="-122"/>
                    <a:sym typeface="Times New Roman" panose="02020603050405020304" pitchFamily="18" charset="0"/>
                  </a:rPr>
                  <a:t>，重新计算其聚类中心</a:t>
                </a:r>
                <a14:m>
                  <m:oMath xmlns:m="http://schemas.openxmlformats.org/officeDocument/2006/math">
                    <m:sSub>
                      <m:sSubPr>
                        <m:ctrlPr>
                          <a:rPr lang="en-US" altLang="zh-CN" sz="2400" i="1" kern="0" dirty="0">
                            <a:latin typeface="Cambria Math" panose="02040503050406030204" pitchFamily="18" charset="0"/>
                            <a:sym typeface="Times New Roman" panose="02020603050405020304" pitchFamily="18" charset="0"/>
                          </a:rPr>
                        </m:ctrlPr>
                      </m:sSubPr>
                      <m:e>
                        <m:r>
                          <a:rPr lang="en-US" altLang="zh-CN" sz="2400" i="1" kern="0" dirty="0">
                            <a:latin typeface="Cambria Math" panose="02040503050406030204" pitchFamily="18" charset="0"/>
                            <a:sym typeface="Times New Roman" panose="02020603050405020304" pitchFamily="18" charset="0"/>
                          </a:rPr>
                          <m:t>𝑐</m:t>
                        </m:r>
                      </m:e>
                      <m:sub>
                        <m:r>
                          <m:rPr>
                            <m:sty m:val="p"/>
                          </m:rPr>
                          <a:rPr lang="en-US" altLang="zh-CN" sz="2400" i="1" kern="0" dirty="0">
                            <a:latin typeface="Cambria Math" panose="02040503050406030204" pitchFamily="18" charset="0"/>
                            <a:sym typeface="Times New Roman" panose="02020603050405020304" pitchFamily="18" charset="0"/>
                          </a:rPr>
                          <m:t>i</m:t>
                        </m:r>
                      </m:sub>
                    </m:sSub>
                    <m:r>
                      <a:rPr lang="en-US" altLang="zh-CN" sz="2400" i="1" kern="0" dirty="0" smtClean="0">
                        <a:latin typeface="Cambria Math" panose="02040503050406030204" pitchFamily="18" charset="0"/>
                        <a:sym typeface="Times New Roman" panose="02020603050405020304" pitchFamily="18" charset="0"/>
                      </a:rPr>
                      <m:t>=</m:t>
                    </m:r>
                    <m:f>
                      <m:fPr>
                        <m:ctrlPr>
                          <a:rPr lang="en-US" altLang="zh-CN" sz="2400" i="1" kern="0" dirty="0" smtClean="0">
                            <a:latin typeface="Cambria Math" panose="02040503050406030204" pitchFamily="18" charset="0"/>
                            <a:sym typeface="Times New Roman" panose="02020603050405020304" pitchFamily="18" charset="0"/>
                          </a:rPr>
                        </m:ctrlPr>
                      </m:fPr>
                      <m:num>
                        <m:r>
                          <a:rPr lang="en-US" altLang="zh-CN" sz="2400" b="0" i="1" kern="0" dirty="0" smtClean="0">
                            <a:latin typeface="Cambria Math" panose="02040503050406030204" pitchFamily="18" charset="0"/>
                            <a:sym typeface="Times New Roman" panose="02020603050405020304" pitchFamily="18" charset="0"/>
                          </a:rPr>
                          <m:t>1</m:t>
                        </m:r>
                      </m:num>
                      <m:den>
                        <m:r>
                          <a:rPr lang="en-US" altLang="zh-CN" sz="2400" i="1" kern="0" dirty="0">
                            <a:latin typeface="Cambria Math" panose="02040503050406030204" pitchFamily="18" charset="0"/>
                            <a:sym typeface="Times New Roman" panose="02020603050405020304" pitchFamily="18" charset="0"/>
                          </a:rPr>
                          <m:t>|</m:t>
                        </m:r>
                        <m:sSub>
                          <m:sSubPr>
                            <m:ctrlPr>
                              <a:rPr lang="en-US" altLang="zh-CN" sz="2400" i="1" kern="0" dirty="0">
                                <a:latin typeface="Cambria Math" panose="02040503050406030204" pitchFamily="18" charset="0"/>
                                <a:sym typeface="Times New Roman" panose="02020603050405020304" pitchFamily="18" charset="0"/>
                              </a:rPr>
                            </m:ctrlPr>
                          </m:sSubPr>
                          <m:e>
                            <m:r>
                              <a:rPr lang="en-US" altLang="zh-CN" sz="2400" i="1" kern="0" dirty="0">
                                <a:latin typeface="Cambria Math" panose="02040503050406030204" pitchFamily="18" charset="0"/>
                                <a:sym typeface="Times New Roman" panose="02020603050405020304" pitchFamily="18" charset="0"/>
                              </a:rPr>
                              <m:t>𝑐</m:t>
                            </m:r>
                          </m:e>
                          <m:sub>
                            <m:r>
                              <m:rPr>
                                <m:sty m:val="p"/>
                              </m:rPr>
                              <a:rPr lang="en-US" altLang="zh-CN" sz="2400" i="1" kern="0" dirty="0">
                                <a:latin typeface="Cambria Math" panose="02040503050406030204" pitchFamily="18" charset="0"/>
                                <a:sym typeface="Times New Roman" panose="02020603050405020304" pitchFamily="18" charset="0"/>
                              </a:rPr>
                              <m:t>i</m:t>
                            </m:r>
                          </m:sub>
                        </m:sSub>
                        <m:r>
                          <a:rPr lang="en-US" altLang="zh-CN" sz="2400" i="1" kern="0" dirty="0" smtClean="0">
                            <a:latin typeface="Cambria Math" panose="02040503050406030204" pitchFamily="18" charset="0"/>
                            <a:sym typeface="Times New Roman" panose="02020603050405020304" pitchFamily="18" charset="0"/>
                          </a:rPr>
                          <m:t>|</m:t>
                        </m:r>
                      </m:den>
                    </m:f>
                    <m:nary>
                      <m:naryPr>
                        <m:chr m:val="∑"/>
                        <m:limLoc m:val="subSup"/>
                        <m:supHide m:val="on"/>
                        <m:ctrlPr>
                          <a:rPr lang="en-US" altLang="zh-CN" sz="2400" i="1" kern="0" dirty="0" smtClean="0">
                            <a:latin typeface="Cambria Math" panose="02040503050406030204" pitchFamily="18" charset="0"/>
                            <a:sym typeface="Times New Roman" panose="02020603050405020304" pitchFamily="18" charset="0"/>
                          </a:rPr>
                        </m:ctrlPr>
                      </m:naryPr>
                      <m:sub>
                        <m:r>
                          <m:rPr>
                            <m:sty m:val="p"/>
                            <m:brk m:alnAt="9"/>
                          </m:rPr>
                          <a:rPr lang="en-US" altLang="zh-CN" sz="2400" i="1" kern="0" dirty="0">
                            <a:latin typeface="Cambria Math" panose="02040503050406030204" pitchFamily="18" charset="0"/>
                            <a:sym typeface="Times New Roman" panose="02020603050405020304" pitchFamily="18" charset="0"/>
                          </a:rPr>
                          <m:t>x</m:t>
                        </m:r>
                        <m:r>
                          <a:rPr lang="en-US" altLang="zh-CN" sz="2400" i="1" kern="0" dirty="0" smtClean="0">
                            <a:latin typeface="Cambria Math" panose="02040503050406030204" pitchFamily="18" charset="0"/>
                            <a:ea typeface="Cambria Math" panose="02040503050406030204" pitchFamily="18" charset="0"/>
                            <a:sym typeface="Times New Roman" panose="02020603050405020304" pitchFamily="18" charset="0"/>
                          </a:rPr>
                          <m:t>∈</m:t>
                        </m:r>
                        <m:sSub>
                          <m:sSubPr>
                            <m:ctrlPr>
                              <a:rPr lang="en-US" altLang="zh-CN" sz="2400" i="1" kern="0" dirty="0">
                                <a:latin typeface="Cambria Math" panose="02040503050406030204" pitchFamily="18" charset="0"/>
                                <a:sym typeface="Times New Roman" panose="02020603050405020304" pitchFamily="18" charset="0"/>
                              </a:rPr>
                            </m:ctrlPr>
                          </m:sSubPr>
                          <m:e>
                            <m:r>
                              <a:rPr lang="en-US" altLang="zh-CN" sz="2400" i="1" kern="0" dirty="0">
                                <a:latin typeface="Cambria Math" panose="02040503050406030204" pitchFamily="18" charset="0"/>
                                <a:sym typeface="Times New Roman" panose="02020603050405020304" pitchFamily="18" charset="0"/>
                              </a:rPr>
                              <m:t>𝑐</m:t>
                            </m:r>
                          </m:e>
                          <m:sub>
                            <m:r>
                              <m:rPr>
                                <m:sty m:val="p"/>
                              </m:rPr>
                              <a:rPr lang="en-US" altLang="zh-CN" sz="2400" i="1" kern="0" dirty="0">
                                <a:latin typeface="Cambria Math" panose="02040503050406030204" pitchFamily="18" charset="0"/>
                                <a:sym typeface="Times New Roman" panose="02020603050405020304" pitchFamily="18" charset="0"/>
                              </a:rPr>
                              <m:t>i</m:t>
                            </m:r>
                          </m:sub>
                        </m:sSub>
                      </m:sub>
                      <m:sup/>
                      <m:e>
                        <m:r>
                          <m:rPr>
                            <m:sty m:val="p"/>
                          </m:rPr>
                          <a:rPr lang="en-US" altLang="zh-CN" sz="2400" i="1" kern="0" dirty="0">
                            <a:latin typeface="Cambria Math" panose="02040503050406030204" pitchFamily="18" charset="0"/>
                            <a:sym typeface="Times New Roman" panose="02020603050405020304" pitchFamily="18" charset="0"/>
                          </a:rPr>
                          <m:t>x</m:t>
                        </m:r>
                      </m:e>
                    </m:nary>
                  </m:oMath>
                </a14:m>
                <a:endParaRPr lang="en-US" altLang="zh-CN" sz="2400" kern="0" dirty="0">
                  <a:latin typeface="Times New Roman" panose="02020603050405020304" pitchFamily="18" charset="0"/>
                  <a:ea typeface="微软雅黑" panose="020B0503020204020204" pitchFamily="34" charset="-122"/>
                  <a:sym typeface="Times New Roman" panose="02020603050405020304" pitchFamily="18" charset="0"/>
                </a:endParaRPr>
              </a:p>
              <a:p>
                <a:pPr marL="514350" indent="-514350">
                  <a:lnSpc>
                    <a:spcPct val="150000"/>
                  </a:lnSpc>
                  <a:spcBef>
                    <a:spcPts val="600"/>
                  </a:spcBef>
                  <a:buAutoNum type="arabicPeriod"/>
                </a:pPr>
                <a:r>
                  <a:rPr lang="zh-CN" altLang="en-US" sz="2400" kern="0" dirty="0">
                    <a:latin typeface="Times New Roman" panose="02020603050405020304" pitchFamily="18" charset="0"/>
                    <a:ea typeface="微软雅黑" panose="020B0503020204020204" pitchFamily="34" charset="-122"/>
                    <a:sym typeface="Times New Roman" panose="02020603050405020304" pitchFamily="18" charset="0"/>
                  </a:rPr>
                  <a:t>重复第</a:t>
                </a:r>
                <a:r>
                  <a:rPr lang="en-US" altLang="zh-CN" sz="2400" kern="0" dirty="0">
                    <a:latin typeface="Times New Roman" panose="02020603050405020304" pitchFamily="18" charset="0"/>
                    <a:ea typeface="微软雅黑" panose="020B0503020204020204" pitchFamily="34" charset="-122"/>
                    <a:sym typeface="Times New Roman" panose="02020603050405020304" pitchFamily="18" charset="0"/>
                  </a:rPr>
                  <a:t>2</a:t>
                </a:r>
                <a:r>
                  <a:rPr lang="zh-CN" altLang="en-US" sz="2400" kern="0" dirty="0">
                    <a:latin typeface="Times New Roman" panose="02020603050405020304" pitchFamily="18" charset="0"/>
                    <a:ea typeface="微软雅黑" panose="020B0503020204020204" pitchFamily="34" charset="-122"/>
                    <a:sym typeface="Times New Roman" panose="02020603050405020304" pitchFamily="18" charset="0"/>
                  </a:rPr>
                  <a:t>和第</a:t>
                </a:r>
                <a:r>
                  <a:rPr lang="en-US" altLang="zh-CN" sz="2400" kern="0" dirty="0">
                    <a:latin typeface="Times New Roman" panose="02020603050405020304" pitchFamily="18" charset="0"/>
                    <a:ea typeface="微软雅黑" panose="020B0503020204020204" pitchFamily="34" charset="-122"/>
                    <a:sym typeface="Times New Roman" panose="02020603050405020304" pitchFamily="18" charset="0"/>
                  </a:rPr>
                  <a:t>3</a:t>
                </a:r>
                <a:r>
                  <a:rPr lang="zh-CN" altLang="en-US" sz="2400" kern="0" dirty="0">
                    <a:latin typeface="Times New Roman" panose="02020603050405020304" pitchFamily="18" charset="0"/>
                    <a:ea typeface="微软雅黑" panose="020B0503020204020204" pitchFamily="34" charset="-122"/>
                    <a:sym typeface="Times New Roman" panose="02020603050405020304" pitchFamily="18" charset="0"/>
                  </a:rPr>
                  <a:t>步骤，直到</a:t>
                </a:r>
                <a14:m>
                  <m:oMath xmlns:m="http://schemas.openxmlformats.org/officeDocument/2006/math">
                    <m:nary>
                      <m:naryPr>
                        <m:chr m:val="∑"/>
                        <m:ctrlPr>
                          <a:rPr lang="zh-CN" altLang="en-US" sz="2400" i="1" kern="0" smtClean="0">
                            <a:latin typeface="Cambria Math" panose="02040503050406030204" pitchFamily="18" charset="0"/>
                            <a:sym typeface="Times New Roman" panose="02020603050405020304" pitchFamily="18" charset="0"/>
                          </a:rPr>
                        </m:ctrlPr>
                      </m:naryPr>
                      <m:sub>
                        <m:r>
                          <m:rPr>
                            <m:sty m:val="p"/>
                            <m:brk m:alnAt="23"/>
                          </m:rPr>
                          <a:rPr lang="en-US" altLang="zh-CN" sz="2400" i="1" kern="0">
                            <a:latin typeface="Cambria Math" panose="02040503050406030204" pitchFamily="18" charset="0"/>
                            <a:sym typeface="Times New Roman" panose="02020603050405020304" pitchFamily="18" charset="0"/>
                          </a:rPr>
                          <m:t>i</m:t>
                        </m:r>
                        <m:r>
                          <a:rPr lang="en-US" altLang="zh-CN" sz="2400" b="0" i="1" kern="0" smtClean="0">
                            <a:latin typeface="Cambria Math" panose="02040503050406030204" pitchFamily="18" charset="0"/>
                            <a:sym typeface="Times New Roman" panose="02020603050405020304" pitchFamily="18" charset="0"/>
                          </a:rPr>
                          <m:t>=0</m:t>
                        </m:r>
                      </m:sub>
                      <m:sup>
                        <m:r>
                          <a:rPr lang="en-US" altLang="zh-CN" sz="2400" b="0" i="1" kern="0" smtClean="0">
                            <a:latin typeface="Cambria Math" panose="02040503050406030204" pitchFamily="18" charset="0"/>
                            <a:sym typeface="Times New Roman" panose="02020603050405020304" pitchFamily="18" charset="0"/>
                          </a:rPr>
                          <m:t>𝑛</m:t>
                        </m:r>
                      </m:sup>
                      <m:e>
                        <m:func>
                          <m:funcPr>
                            <m:ctrlPr>
                              <a:rPr lang="en-US" altLang="zh-CN" sz="2400" i="1" kern="0" smtClean="0">
                                <a:latin typeface="Cambria Math" panose="02040503050406030204" pitchFamily="18" charset="0"/>
                                <a:sym typeface="Times New Roman" panose="02020603050405020304" pitchFamily="18" charset="0"/>
                              </a:rPr>
                            </m:ctrlPr>
                          </m:funcPr>
                          <m:fName>
                            <m:limLow>
                              <m:limLowPr>
                                <m:ctrlPr>
                                  <a:rPr lang="en-US" altLang="zh-CN" sz="2400" i="1" kern="0" smtClean="0">
                                    <a:latin typeface="Cambria Math" panose="02040503050406030204" pitchFamily="18" charset="0"/>
                                    <a:sym typeface="Times New Roman" panose="02020603050405020304" pitchFamily="18" charset="0"/>
                                  </a:rPr>
                                </m:ctrlPr>
                              </m:limLowPr>
                              <m:e>
                                <m:r>
                                  <m:rPr>
                                    <m:sty m:val="p"/>
                                  </m:rPr>
                                  <a:rPr lang="en-US" altLang="zh-CN" sz="2400" i="0" kern="0" smtClean="0">
                                    <a:latin typeface="Cambria Math" panose="02040503050406030204" pitchFamily="18" charset="0"/>
                                    <a:sym typeface="Times New Roman" panose="02020603050405020304" pitchFamily="18" charset="0"/>
                                  </a:rPr>
                                  <m:t>min</m:t>
                                </m:r>
                              </m:e>
                              <m:lim>
                                <m:sSub>
                                  <m:sSubPr>
                                    <m:ctrlPr>
                                      <a:rPr lang="en-US" altLang="zh-CN" sz="2400" i="1" kern="0" dirty="0">
                                        <a:latin typeface="Cambria Math" panose="02040503050406030204" pitchFamily="18" charset="0"/>
                                        <a:sym typeface="Times New Roman" panose="02020603050405020304" pitchFamily="18" charset="0"/>
                                      </a:rPr>
                                    </m:ctrlPr>
                                  </m:sSubPr>
                                  <m:e>
                                    <m:r>
                                      <a:rPr lang="en-US" altLang="zh-CN" sz="2400" i="1" kern="0" dirty="0">
                                        <a:latin typeface="Cambria Math" panose="02040503050406030204" pitchFamily="18" charset="0"/>
                                        <a:sym typeface="Times New Roman" panose="02020603050405020304" pitchFamily="18" charset="0"/>
                                      </a:rPr>
                                      <m:t>𝑐</m:t>
                                    </m:r>
                                  </m:e>
                                  <m:sub>
                                    <m:r>
                                      <a:rPr lang="en-US" altLang="zh-CN" sz="2400" b="0" i="1" kern="0" dirty="0" smtClean="0">
                                        <a:latin typeface="Cambria Math" panose="02040503050406030204" pitchFamily="18" charset="0"/>
                                        <a:sym typeface="Times New Roman" panose="02020603050405020304" pitchFamily="18" charset="0"/>
                                      </a:rPr>
                                      <m:t>𝑗</m:t>
                                    </m:r>
                                  </m:sub>
                                </m:sSub>
                                <m:r>
                                  <a:rPr lang="en-US" altLang="zh-CN" sz="2400" i="1" kern="0" dirty="0">
                                    <a:latin typeface="Cambria Math" panose="02040503050406030204" pitchFamily="18" charset="0"/>
                                    <a:ea typeface="Cambria Math" panose="02040503050406030204" pitchFamily="18" charset="0"/>
                                    <a:sym typeface="Times New Roman" panose="02020603050405020304" pitchFamily="18" charset="0"/>
                                  </a:rPr>
                                  <m:t>∈</m:t>
                                </m:r>
                                <m:r>
                                  <a:rPr lang="en-US" altLang="zh-CN" sz="2400" b="0" i="1" kern="0" dirty="0" smtClean="0">
                                    <a:latin typeface="Cambria Math" panose="02040503050406030204" pitchFamily="18" charset="0"/>
                                    <a:ea typeface="Cambria Math" panose="02040503050406030204" pitchFamily="18" charset="0"/>
                                    <a:sym typeface="Times New Roman" panose="02020603050405020304" pitchFamily="18" charset="0"/>
                                  </a:rPr>
                                  <m:t>𝐶</m:t>
                                </m:r>
                              </m:lim>
                            </m:limLow>
                          </m:fName>
                          <m:e>
                            <m:r>
                              <a:rPr lang="en-US" altLang="zh-CN" sz="2400" b="0" i="1" kern="0" smtClean="0">
                                <a:latin typeface="Cambria Math" panose="02040503050406030204" pitchFamily="18" charset="0"/>
                                <a:sym typeface="Times New Roman" panose="02020603050405020304" pitchFamily="18" charset="0"/>
                              </a:rPr>
                              <m:t>(</m:t>
                            </m:r>
                            <m:sSup>
                              <m:sSupPr>
                                <m:ctrlPr>
                                  <a:rPr lang="en-US" altLang="zh-CN" sz="2400" b="0" i="1" kern="0" smtClean="0">
                                    <a:latin typeface="Cambria Math" panose="02040503050406030204" pitchFamily="18" charset="0"/>
                                    <a:sym typeface="Times New Roman" panose="02020603050405020304" pitchFamily="18" charset="0"/>
                                  </a:rPr>
                                </m:ctrlPr>
                              </m:sSupPr>
                              <m:e>
                                <m:r>
                                  <a:rPr lang="en-US" altLang="zh-CN" sz="2400" i="1" kern="0">
                                    <a:latin typeface="Cambria Math" panose="02040503050406030204" pitchFamily="18" charset="0"/>
                                    <a:ea typeface="Cambria Math" panose="02040503050406030204" pitchFamily="18" charset="0"/>
                                    <a:sym typeface="Times New Roman" panose="02020603050405020304" pitchFamily="18" charset="0"/>
                                  </a:rPr>
                                  <m:t>∥</m:t>
                                </m:r>
                                <m:sSub>
                                  <m:sSubPr>
                                    <m:ctrlPr>
                                      <a:rPr lang="en-US" altLang="zh-CN" sz="2400" i="1" kern="0" dirty="0">
                                        <a:latin typeface="Cambria Math" panose="02040503050406030204" pitchFamily="18" charset="0"/>
                                        <a:sym typeface="Times New Roman" panose="02020603050405020304" pitchFamily="18" charset="0"/>
                                      </a:rPr>
                                    </m:ctrlPr>
                                  </m:sSubPr>
                                  <m:e>
                                    <m:r>
                                      <a:rPr lang="en-US" altLang="zh-CN" sz="2400" b="0" i="1" kern="0" dirty="0" smtClean="0">
                                        <a:latin typeface="Cambria Math" panose="02040503050406030204" pitchFamily="18" charset="0"/>
                                        <a:sym typeface="Times New Roman" panose="02020603050405020304" pitchFamily="18" charset="0"/>
                                      </a:rPr>
                                      <m:t>𝑥</m:t>
                                    </m:r>
                                  </m:e>
                                  <m:sub>
                                    <m:r>
                                      <a:rPr lang="en-US" altLang="zh-CN" sz="2400" i="1" kern="0" dirty="0">
                                        <a:latin typeface="Cambria Math" panose="02040503050406030204" pitchFamily="18" charset="0"/>
                                        <a:sym typeface="Times New Roman" panose="02020603050405020304" pitchFamily="18" charset="0"/>
                                      </a:rPr>
                                      <m:t>𝑗</m:t>
                                    </m:r>
                                  </m:sub>
                                </m:sSub>
                                <m:r>
                                  <a:rPr lang="en-US" altLang="zh-CN" sz="2400" b="0" i="1" kern="0" dirty="0" smtClean="0">
                                    <a:latin typeface="Cambria Math" panose="02040503050406030204" pitchFamily="18" charset="0"/>
                                    <a:sym typeface="Times New Roman" panose="02020603050405020304" pitchFamily="18" charset="0"/>
                                  </a:rPr>
                                  <m:t>−</m:t>
                                </m:r>
                                <m:sSub>
                                  <m:sSubPr>
                                    <m:ctrlPr>
                                      <a:rPr lang="en-US" altLang="zh-CN" sz="2400" i="1" kern="0" dirty="0">
                                        <a:latin typeface="Cambria Math" panose="02040503050406030204" pitchFamily="18" charset="0"/>
                                        <a:sym typeface="Times New Roman" panose="02020603050405020304" pitchFamily="18" charset="0"/>
                                      </a:rPr>
                                    </m:ctrlPr>
                                  </m:sSubPr>
                                  <m:e>
                                    <m:r>
                                      <a:rPr lang="en-US" altLang="zh-CN" sz="2400" i="1" kern="0" dirty="0">
                                        <a:latin typeface="Cambria Math" panose="02040503050406030204" pitchFamily="18" charset="0"/>
                                        <a:sym typeface="Times New Roman" panose="02020603050405020304" pitchFamily="18" charset="0"/>
                                      </a:rPr>
                                      <m:t>𝑐</m:t>
                                    </m:r>
                                  </m:e>
                                  <m:sub>
                                    <m:r>
                                      <a:rPr lang="en-US" altLang="zh-CN" sz="2400" b="0" i="1" kern="0" dirty="0" smtClean="0">
                                        <a:latin typeface="Cambria Math" panose="02040503050406030204" pitchFamily="18" charset="0"/>
                                        <a:sym typeface="Times New Roman" panose="02020603050405020304" pitchFamily="18" charset="0"/>
                                      </a:rPr>
                                      <m:t>𝑖</m:t>
                                    </m:r>
                                  </m:sub>
                                </m:sSub>
                                <m:r>
                                  <a:rPr lang="en-US" altLang="zh-CN" sz="2400" i="1" kern="0">
                                    <a:latin typeface="Cambria Math" panose="02040503050406030204" pitchFamily="18" charset="0"/>
                                    <a:ea typeface="Cambria Math" panose="02040503050406030204" pitchFamily="18" charset="0"/>
                                    <a:sym typeface="Times New Roman" panose="02020603050405020304" pitchFamily="18" charset="0"/>
                                  </a:rPr>
                                  <m:t>∥</m:t>
                                </m:r>
                              </m:e>
                              <m:sup>
                                <m:r>
                                  <a:rPr lang="en-US" altLang="zh-CN" sz="2400" b="0" i="1" kern="0" smtClean="0">
                                    <a:latin typeface="Cambria Math" panose="02040503050406030204" pitchFamily="18" charset="0"/>
                                    <a:sym typeface="Times New Roman" panose="02020603050405020304" pitchFamily="18" charset="0"/>
                                  </a:rPr>
                                  <m:t>2</m:t>
                                </m:r>
                              </m:sup>
                            </m:sSup>
                            <m:r>
                              <a:rPr lang="en-US" altLang="zh-CN" sz="2400" b="0" i="1" kern="0" smtClean="0">
                                <a:latin typeface="Cambria Math" panose="02040503050406030204" pitchFamily="18" charset="0"/>
                                <a:sym typeface="Times New Roman" panose="02020603050405020304" pitchFamily="18" charset="0"/>
                              </a:rPr>
                              <m:t>)</m:t>
                            </m:r>
                          </m:e>
                        </m:func>
                      </m:e>
                    </m:nary>
                    <m:r>
                      <a:rPr lang="zh-CN" altLang="en-US" sz="2400" i="1" kern="0">
                        <a:latin typeface="Cambria Math" panose="02040503050406030204" pitchFamily="18" charset="0"/>
                        <a:sym typeface="Times New Roman" panose="02020603050405020304" pitchFamily="18" charset="0"/>
                      </a:rPr>
                      <m:t>小</m:t>
                    </m:r>
                  </m:oMath>
                </a14:m>
                <a:r>
                  <a:rPr lang="zh-CN" altLang="en-US" sz="2400" kern="0" dirty="0">
                    <a:latin typeface="Times New Roman" panose="02020603050405020304" pitchFamily="18" charset="0"/>
                    <a:ea typeface="微软雅黑" panose="020B0503020204020204" pitchFamily="34" charset="-122"/>
                    <a:sym typeface="Times New Roman" panose="02020603050405020304" pitchFamily="18" charset="0"/>
                  </a:rPr>
                  <a:t>于特定的阈值</a:t>
                </a:r>
              </a:p>
            </p:txBody>
          </p:sp>
        </mc:Choice>
        <mc:Fallback xmlns="">
          <p:sp>
            <p:nvSpPr>
              <p:cNvPr id="5" name="内容占位符 1"/>
              <p:cNvSpPr txBox="1">
                <a:spLocks noRot="1" noChangeAspect="1" noMove="1" noResize="1" noEditPoints="1" noAdjustHandles="1" noChangeArrowheads="1" noChangeShapeType="1" noTextEdit="1"/>
              </p:cNvSpPr>
              <p:nvPr/>
            </p:nvSpPr>
            <p:spPr bwMode="gray">
              <a:xfrm>
                <a:off x="457200" y="972000"/>
                <a:ext cx="8229600" cy="4814138"/>
              </a:xfrm>
              <a:prstGeom prst="rect">
                <a:avLst/>
              </a:prstGeom>
              <a:blipFill>
                <a:blip r:embed="rId2"/>
                <a:stretch>
                  <a:fillRect l="-887" r="-74" b="-2144"/>
                </a:stretch>
              </a:blipFill>
              <a:ln w="19050">
                <a:solidFill>
                  <a:srgbClr val="13548C"/>
                </a:solidFill>
                <a:miter lim="800000"/>
                <a:headEnd/>
                <a:tailEnd/>
              </a:ln>
              <a:effectLst/>
            </p:spPr>
            <p:txBody>
              <a:bodyPr/>
              <a:lstStyle/>
              <a:p>
                <a:r>
                  <a:rPr lang="zh-CN" altLang="en-US">
                    <a:noFill/>
                  </a:rPr>
                  <a:t> </a:t>
                </a:r>
              </a:p>
            </p:txBody>
          </p:sp>
        </mc:Fallback>
      </mc:AlternateContent>
    </p:spTree>
    <p:extLst>
      <p:ext uri="{BB962C8B-B14F-4D97-AF65-F5344CB8AC3E}">
        <p14:creationId xmlns:p14="http://schemas.microsoft.com/office/powerpoint/2010/main" val="243718381"/>
      </p:ext>
    </p:extLst>
  </p:cSld>
  <p:clrMapOvr>
    <a:masterClrMapping/>
  </p:clrMapOvr>
  <p:transition spd="med">
    <p:split orient="vert"/>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2000" y="1224000"/>
            <a:ext cx="8640000" cy="4618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标题 3">
            <a:extLst>
              <a:ext uri="{FF2B5EF4-FFF2-40B4-BE49-F238E27FC236}">
                <a16:creationId xmlns:a16="http://schemas.microsoft.com/office/drawing/2014/main" id="{0F2621B9-73DA-4CDD-B698-DE72FADE42B6}"/>
              </a:ext>
            </a:extLst>
          </p:cNvPr>
          <p:cNvSpPr txBox="1">
            <a:spLocks/>
          </p:cNvSpPr>
          <p:nvPr/>
        </p:nvSpPr>
        <p:spPr>
          <a:xfrm>
            <a:off x="756000" y="108000"/>
            <a:ext cx="6781800" cy="492443"/>
          </a:xfrm>
          <a:prstGeom prst="rect">
            <a:avLst/>
          </a:prstGeom>
        </p:spPr>
        <p:txBody>
          <a:bodyPr wrap="square">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lnSpc>
                <a:spcPct val="100000"/>
              </a:lnSpc>
              <a:spcAft>
                <a:spcPct val="0"/>
              </a:spcAft>
            </a:pPr>
            <a:r>
              <a:rPr lang="en-US" altLang="zh-CN"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2.1.1 KMeans</a:t>
            </a:r>
            <a:endParaRPr lang="zh-CN" altLang="en-US" sz="2600" b="1" spc="50" dirty="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Tree>
    <p:extLst>
      <p:ext uri="{BB962C8B-B14F-4D97-AF65-F5344CB8AC3E}">
        <p14:creationId xmlns:p14="http://schemas.microsoft.com/office/powerpoint/2010/main" val="3235306344"/>
      </p:ext>
    </p:extLst>
  </p:cSld>
  <p:clrMapOvr>
    <a:masterClrMapping/>
  </p:clrMapOvr>
  <p:transition spd="med">
    <p:split orient="vert"/>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3">
            <a:extLst>
              <a:ext uri="{FF2B5EF4-FFF2-40B4-BE49-F238E27FC236}">
                <a16:creationId xmlns:a16="http://schemas.microsoft.com/office/drawing/2014/main" id="{98C4B626-17B9-4B92-9B5B-A268F9ACF1C9}"/>
              </a:ext>
            </a:extLst>
          </p:cNvPr>
          <p:cNvSpPr txBox="1">
            <a:spLocks/>
          </p:cNvSpPr>
          <p:nvPr/>
        </p:nvSpPr>
        <p:spPr>
          <a:xfrm>
            <a:off x="756000" y="108000"/>
            <a:ext cx="6781800" cy="492443"/>
          </a:xfrm>
          <a:prstGeom prst="rect">
            <a:avLst/>
          </a:prstGeom>
        </p:spPr>
        <p:txBody>
          <a:bodyPr wrap="square">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lnSpc>
                <a:spcPct val="100000"/>
              </a:lnSpc>
              <a:spcAft>
                <a:spcPct val="0"/>
              </a:spcAft>
            </a:pPr>
            <a:r>
              <a:rPr lang="en-US" altLang="zh-CN"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2.1.1 KMeans</a:t>
            </a:r>
            <a:endParaRPr lang="zh-CN" altLang="en-US" sz="2600" b="1" spc="50" dirty="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mc:AlternateContent xmlns:mc="http://schemas.openxmlformats.org/markup-compatibility/2006" xmlns:a14="http://schemas.microsoft.com/office/drawing/2010/main">
        <mc:Choice Requires="a14">
          <p:sp>
            <p:nvSpPr>
              <p:cNvPr id="7" name="内容占位符 1">
                <a:extLst>
                  <a:ext uri="{FF2B5EF4-FFF2-40B4-BE49-F238E27FC236}">
                    <a16:creationId xmlns:a16="http://schemas.microsoft.com/office/drawing/2014/main" id="{93A5FE07-01C9-4D5D-BEE5-85521A845C86}"/>
                  </a:ext>
                </a:extLst>
              </p:cNvPr>
              <p:cNvSpPr txBox="1">
                <a:spLocks/>
              </p:cNvSpPr>
              <p:nvPr/>
            </p:nvSpPr>
            <p:spPr bwMode="gray">
              <a:xfrm>
                <a:off x="457200" y="972000"/>
                <a:ext cx="8229600" cy="4814138"/>
              </a:xfrm>
              <a:prstGeom prst="rect">
                <a:avLst/>
              </a:prstGeom>
              <a:solidFill>
                <a:schemeClr val="accent1">
                  <a:lumMod val="20000"/>
                  <a:lumOff val="80000"/>
                </a:schemeClr>
              </a:solidFill>
              <a:ln w="19050">
                <a:solidFill>
                  <a:srgbClr val="13548C"/>
                </a:solidFill>
                <a:miter lim="800000"/>
                <a:headEnd/>
                <a:tailEnd/>
              </a:ln>
              <a:effectLst/>
            </p:spPr>
            <p:txBody>
              <a:bodyPr vert="horz" wrap="square" lIns="91440" tIns="45720" rIns="91440" bIns="45720" numCol="1" anchor="t" anchorCtr="0" compatLnSpc="1">
                <a:prstTxWarp prst="textNoShape">
                  <a:avLst/>
                </a:prstTxWarp>
                <a:spAutoFit/>
              </a:bodyPr>
              <a:lstStyle>
                <a:lvl1pPr marL="342900" indent="-342900" algn="l" rtl="0" eaLnBrk="1" fontAlgn="base" hangingPunct="1">
                  <a:lnSpc>
                    <a:spcPct val="120000"/>
                  </a:lnSpc>
                  <a:spcBef>
                    <a:spcPct val="20000"/>
                  </a:spcBef>
                  <a:spcAft>
                    <a:spcPct val="0"/>
                  </a:spcAft>
                  <a:buClrTx/>
                  <a:buFont typeface="Wingdings" pitchFamily="2" charset="2"/>
                  <a:buChar char=""/>
                  <a:defRPr lang="zh-CN" altLang="en-US" sz="3000" b="0" spc="0" baseline="0" dirty="0" smtClean="0">
                    <a:solidFill>
                      <a:schemeClr val="tx1"/>
                    </a:solidFill>
                    <a:latin typeface="华文中宋" panose="02010600040101010101" pitchFamily="2" charset="-122"/>
                    <a:ea typeface="华文中宋" panose="02010600040101010101" pitchFamily="2" charset="-122"/>
                    <a:cs typeface="+mn-cs"/>
                  </a:defRPr>
                </a:lvl1pPr>
                <a:lvl2pPr marL="742950" indent="-285750" algn="l" rtl="0" eaLnBrk="1" fontAlgn="base" hangingPunct="1">
                  <a:lnSpc>
                    <a:spcPct val="120000"/>
                  </a:lnSpc>
                  <a:spcBef>
                    <a:spcPct val="20000"/>
                  </a:spcBef>
                  <a:spcAft>
                    <a:spcPct val="0"/>
                  </a:spcAft>
                  <a:buClrTx/>
                  <a:buFont typeface="Wingdings" pitchFamily="2" charset="2"/>
                  <a:buChar char="§"/>
                  <a:defRPr lang="zh-CN" altLang="en-US" sz="2600" b="0" spc="0" baseline="0" dirty="0" smtClean="0">
                    <a:solidFill>
                      <a:schemeClr val="tx1"/>
                    </a:solidFill>
                    <a:latin typeface="华文中宋" panose="02010600040101010101" pitchFamily="2" charset="-122"/>
                    <a:ea typeface="华文中宋" panose="02010600040101010101" pitchFamily="2" charset="-122"/>
                  </a:defRPr>
                </a:lvl2pPr>
                <a:lvl3pPr marL="1143000" indent="-228600" algn="l" rtl="0" eaLnBrk="1" fontAlgn="base" hangingPunct="1">
                  <a:lnSpc>
                    <a:spcPct val="120000"/>
                  </a:lnSpc>
                  <a:spcBef>
                    <a:spcPct val="20000"/>
                  </a:spcBef>
                  <a:spcAft>
                    <a:spcPct val="0"/>
                  </a:spcAft>
                  <a:buClr>
                    <a:schemeClr val="hlink"/>
                  </a:buClr>
                  <a:buFont typeface="+mj-lt"/>
                  <a:buChar char="•"/>
                  <a:defRPr lang="zh-CN" altLang="en-US" sz="2400" b="0" cap="none" spc="0" baseline="0" dirty="0" smtClean="0">
                    <a:ln>
                      <a:noFill/>
                    </a:ln>
                    <a:solidFill>
                      <a:schemeClr val="tx1"/>
                    </a:solidFill>
                    <a:effectLst/>
                    <a:latin typeface="华文中宋" panose="02010600040101010101" pitchFamily="2" charset="-122"/>
                    <a:ea typeface="华文中宋" panose="02010600040101010101" pitchFamily="2" charset="-122"/>
                  </a:defRPr>
                </a:lvl3pPr>
                <a:lvl4pPr marL="1600200" indent="-228600" algn="l" rtl="0" eaLnBrk="1" fontAlgn="base" hangingPunct="1">
                  <a:lnSpc>
                    <a:spcPct val="120000"/>
                  </a:lnSpc>
                  <a:spcBef>
                    <a:spcPct val="20000"/>
                  </a:spcBef>
                  <a:spcAft>
                    <a:spcPct val="0"/>
                  </a:spcAft>
                  <a:buChar char="–"/>
                  <a:defRPr lang="zh-CN" altLang="en-US" sz="2200" b="0" spc="0" baseline="0" dirty="0" smtClean="0">
                    <a:solidFill>
                      <a:schemeClr val="tx1"/>
                    </a:solidFill>
                    <a:latin typeface="华文中宋" panose="02010600040101010101" pitchFamily="2" charset="-122"/>
                    <a:ea typeface="华文中宋" panose="02010600040101010101" pitchFamily="2" charset="-122"/>
                  </a:defRPr>
                </a:lvl4pPr>
                <a:lvl5pPr marL="2057400" indent="-228600" algn="l" rtl="0" eaLnBrk="1" fontAlgn="base" hangingPunct="1">
                  <a:lnSpc>
                    <a:spcPct val="120000"/>
                  </a:lnSpc>
                  <a:spcBef>
                    <a:spcPct val="20000"/>
                  </a:spcBef>
                  <a:spcAft>
                    <a:spcPct val="0"/>
                  </a:spcAft>
                  <a:buChar char="»"/>
                  <a:defRPr lang="zh-CN" altLang="en-US" sz="2000" b="0" cap="none" spc="0" baseline="0">
                    <a:ln>
                      <a:noFill/>
                    </a:ln>
                    <a:solidFill>
                      <a:schemeClr val="tx1"/>
                    </a:solidFill>
                    <a:effectLst/>
                    <a:latin typeface="华文中宋" panose="02010600040101010101" pitchFamily="2" charset="-122"/>
                    <a:ea typeface="华文中宋" panose="02010600040101010101" pitchFamily="2" charset="-122"/>
                  </a:defRPr>
                </a:lvl5pPr>
                <a:lvl6pPr marL="2514600" indent="-228600" algn="l" rtl="0" eaLnBrk="1" fontAlgn="base" hangingPunct="1">
                  <a:spcBef>
                    <a:spcPct val="20000"/>
                  </a:spcBef>
                  <a:spcAft>
                    <a:spcPct val="0"/>
                  </a:spcAft>
                  <a:buChar char="»"/>
                  <a:defRPr sz="2000">
                    <a:solidFill>
                      <a:schemeClr val="tx2"/>
                    </a:solidFill>
                    <a:latin typeface="Arial" charset="0"/>
                  </a:defRPr>
                </a:lvl6pPr>
                <a:lvl7pPr marL="2971800" indent="-228600" algn="l" rtl="0" eaLnBrk="1" fontAlgn="base" hangingPunct="1">
                  <a:spcBef>
                    <a:spcPct val="20000"/>
                  </a:spcBef>
                  <a:spcAft>
                    <a:spcPct val="0"/>
                  </a:spcAft>
                  <a:buChar char="»"/>
                  <a:defRPr sz="2000">
                    <a:solidFill>
                      <a:schemeClr val="tx2"/>
                    </a:solidFill>
                    <a:latin typeface="Arial" charset="0"/>
                  </a:defRPr>
                </a:lvl7pPr>
                <a:lvl8pPr marL="3429000" indent="-228600" algn="l" rtl="0" eaLnBrk="1" fontAlgn="base" hangingPunct="1">
                  <a:spcBef>
                    <a:spcPct val="20000"/>
                  </a:spcBef>
                  <a:spcAft>
                    <a:spcPct val="0"/>
                  </a:spcAft>
                  <a:buChar char="»"/>
                  <a:defRPr sz="2000">
                    <a:solidFill>
                      <a:schemeClr val="tx2"/>
                    </a:solidFill>
                    <a:latin typeface="Arial" charset="0"/>
                  </a:defRPr>
                </a:lvl8pPr>
                <a:lvl9pPr marL="3886200" indent="-228600" algn="l" rtl="0" eaLnBrk="1" fontAlgn="base" hangingPunct="1">
                  <a:spcBef>
                    <a:spcPct val="20000"/>
                  </a:spcBef>
                  <a:spcAft>
                    <a:spcPct val="0"/>
                  </a:spcAft>
                  <a:buChar char="»"/>
                  <a:defRPr sz="2000">
                    <a:solidFill>
                      <a:schemeClr val="tx2"/>
                    </a:solidFill>
                    <a:latin typeface="Arial" charset="0"/>
                  </a:defRPr>
                </a:lvl9pPr>
              </a:lstStyle>
              <a:p>
                <a:pPr marL="514350" indent="-514350">
                  <a:lnSpc>
                    <a:spcPct val="150000"/>
                  </a:lnSpc>
                  <a:spcBef>
                    <a:spcPts val="600"/>
                  </a:spcBef>
                  <a:buAutoNum type="arabicPeriod"/>
                </a:pPr>
                <a:r>
                  <a:rPr lang="zh-CN" altLang="en-US" sz="2400" kern="0" dirty="0">
                    <a:latin typeface="Times New Roman" panose="02020603050405020304" pitchFamily="18" charset="0"/>
                    <a:ea typeface="微软雅黑" panose="020B0503020204020204" pitchFamily="34" charset="-122"/>
                    <a:sym typeface="Times New Roman" panose="02020603050405020304" pitchFamily="18" charset="0"/>
                  </a:rPr>
                  <a:t>从数据集中随机取</a:t>
                </a:r>
                <a:r>
                  <a:rPr lang="en-US" altLang="zh-CN" sz="2400" kern="0" dirty="0">
                    <a:latin typeface="Times New Roman" panose="02020603050405020304" pitchFamily="18" charset="0"/>
                    <a:ea typeface="微软雅黑" panose="020B0503020204020204" pitchFamily="34" charset="-122"/>
                    <a:sym typeface="Times New Roman" panose="02020603050405020304" pitchFamily="18" charset="0"/>
                  </a:rPr>
                  <a:t>K</a:t>
                </a:r>
                <a:r>
                  <a:rPr lang="zh-CN" altLang="en-US" sz="2400" kern="0" dirty="0">
                    <a:latin typeface="Times New Roman" panose="02020603050405020304" pitchFamily="18" charset="0"/>
                    <a:ea typeface="微软雅黑" panose="020B0503020204020204" pitchFamily="34" charset="-122"/>
                    <a:sym typeface="Times New Roman" panose="02020603050405020304" pitchFamily="18" charset="0"/>
                  </a:rPr>
                  <a:t>个样本作为初始的聚类中心</a:t>
                </a:r>
                <a14:m>
                  <m:oMath xmlns:m="http://schemas.openxmlformats.org/officeDocument/2006/math">
                    <m:r>
                      <m:rPr>
                        <m:sty m:val="p"/>
                      </m:rPr>
                      <a:rPr lang="en-US" altLang="zh-CN" sz="2400" i="1" kern="0" dirty="0">
                        <a:latin typeface="Cambria Math" panose="02040503050406030204" pitchFamily="18" charset="0"/>
                        <a:sym typeface="Times New Roman" panose="02020603050405020304" pitchFamily="18" charset="0"/>
                      </a:rPr>
                      <m:t>C</m:t>
                    </m:r>
                    <m:r>
                      <a:rPr lang="en-US" altLang="zh-CN" sz="2400" b="0" i="1" kern="0" dirty="0" smtClean="0">
                        <a:latin typeface="Cambria Math" panose="02040503050406030204" pitchFamily="18" charset="0"/>
                        <a:sym typeface="Times New Roman" panose="02020603050405020304" pitchFamily="18" charset="0"/>
                      </a:rPr>
                      <m:t>={</m:t>
                    </m:r>
                    <m:sSub>
                      <m:sSubPr>
                        <m:ctrlPr>
                          <a:rPr lang="en-US" altLang="zh-CN" sz="2400" b="0" i="1" kern="0" dirty="0" smtClean="0">
                            <a:latin typeface="Cambria Math" panose="02040503050406030204" pitchFamily="18" charset="0"/>
                            <a:sym typeface="Times New Roman" panose="02020603050405020304" pitchFamily="18" charset="0"/>
                          </a:rPr>
                        </m:ctrlPr>
                      </m:sSubPr>
                      <m:e>
                        <m:r>
                          <a:rPr lang="en-US" altLang="zh-CN" sz="2400" b="0" i="1" kern="0" dirty="0" smtClean="0">
                            <a:latin typeface="Cambria Math" panose="02040503050406030204" pitchFamily="18" charset="0"/>
                            <a:sym typeface="Times New Roman" panose="02020603050405020304" pitchFamily="18" charset="0"/>
                          </a:rPr>
                          <m:t>𝑐</m:t>
                        </m:r>
                      </m:e>
                      <m:sub>
                        <m:r>
                          <a:rPr lang="en-US" altLang="zh-CN" sz="2400" b="0" i="1" kern="0" dirty="0" smtClean="0">
                            <a:latin typeface="Cambria Math" panose="02040503050406030204" pitchFamily="18" charset="0"/>
                            <a:sym typeface="Times New Roman" panose="02020603050405020304" pitchFamily="18" charset="0"/>
                          </a:rPr>
                          <m:t>1</m:t>
                        </m:r>
                      </m:sub>
                    </m:sSub>
                    <m:r>
                      <a:rPr lang="en-US" altLang="zh-CN" sz="2400" b="0" i="1" kern="0" dirty="0" smtClean="0">
                        <a:latin typeface="Cambria Math" panose="02040503050406030204" pitchFamily="18" charset="0"/>
                        <a:sym typeface="Times New Roman" panose="02020603050405020304" pitchFamily="18" charset="0"/>
                      </a:rPr>
                      <m:t>,</m:t>
                    </m:r>
                    <m:sSub>
                      <m:sSubPr>
                        <m:ctrlPr>
                          <a:rPr lang="en-US" altLang="zh-CN" sz="2400" i="1" kern="0" dirty="0">
                            <a:latin typeface="Cambria Math" panose="02040503050406030204" pitchFamily="18" charset="0"/>
                            <a:sym typeface="Times New Roman" panose="02020603050405020304" pitchFamily="18" charset="0"/>
                          </a:rPr>
                        </m:ctrlPr>
                      </m:sSubPr>
                      <m:e>
                        <m:r>
                          <a:rPr lang="en-US" altLang="zh-CN" sz="2400" i="1" kern="0" dirty="0">
                            <a:latin typeface="Cambria Math" panose="02040503050406030204" pitchFamily="18" charset="0"/>
                            <a:sym typeface="Times New Roman" panose="02020603050405020304" pitchFamily="18" charset="0"/>
                          </a:rPr>
                          <m:t>𝑐</m:t>
                        </m:r>
                      </m:e>
                      <m:sub>
                        <m:r>
                          <a:rPr lang="en-US" altLang="zh-CN" sz="2400" b="0" i="1" kern="0" dirty="0" smtClean="0">
                            <a:latin typeface="Cambria Math" panose="02040503050406030204" pitchFamily="18" charset="0"/>
                            <a:sym typeface="Times New Roman" panose="02020603050405020304" pitchFamily="18" charset="0"/>
                          </a:rPr>
                          <m:t>2</m:t>
                        </m:r>
                      </m:sub>
                    </m:sSub>
                    <m:r>
                      <a:rPr lang="en-US" altLang="zh-CN" sz="2400" b="0" i="1" kern="0" dirty="0" smtClean="0">
                        <a:latin typeface="Cambria Math" panose="02040503050406030204" pitchFamily="18" charset="0"/>
                        <a:sym typeface="Times New Roman" panose="02020603050405020304" pitchFamily="18" charset="0"/>
                      </a:rPr>
                      <m:t>,…,</m:t>
                    </m:r>
                    <m:sSub>
                      <m:sSubPr>
                        <m:ctrlPr>
                          <a:rPr lang="en-US" altLang="zh-CN" sz="2400" i="1" kern="0" dirty="0">
                            <a:latin typeface="Cambria Math" panose="02040503050406030204" pitchFamily="18" charset="0"/>
                            <a:sym typeface="Times New Roman" panose="02020603050405020304" pitchFamily="18" charset="0"/>
                          </a:rPr>
                        </m:ctrlPr>
                      </m:sSubPr>
                      <m:e>
                        <m:r>
                          <a:rPr lang="en-US" altLang="zh-CN" sz="2400" i="1" kern="0" dirty="0">
                            <a:latin typeface="Cambria Math" panose="02040503050406030204" pitchFamily="18" charset="0"/>
                            <a:sym typeface="Times New Roman" panose="02020603050405020304" pitchFamily="18" charset="0"/>
                          </a:rPr>
                          <m:t>𝑐</m:t>
                        </m:r>
                      </m:e>
                      <m:sub>
                        <m:r>
                          <a:rPr lang="en-US" altLang="zh-CN" sz="2400" b="0" i="1" kern="0" dirty="0" smtClean="0">
                            <a:latin typeface="Cambria Math" panose="02040503050406030204" pitchFamily="18" charset="0"/>
                            <a:sym typeface="Times New Roman" panose="02020603050405020304" pitchFamily="18" charset="0"/>
                          </a:rPr>
                          <m:t>𝑘</m:t>
                        </m:r>
                      </m:sub>
                    </m:sSub>
                    <m:r>
                      <a:rPr lang="en-US" altLang="zh-CN" sz="2400" b="0" i="1" kern="0" dirty="0" smtClean="0">
                        <a:latin typeface="Cambria Math" panose="02040503050406030204" pitchFamily="18" charset="0"/>
                        <a:sym typeface="Times New Roman" panose="02020603050405020304" pitchFamily="18" charset="0"/>
                      </a:rPr>
                      <m:t>}</m:t>
                    </m:r>
                  </m:oMath>
                </a14:m>
                <a:endParaRPr lang="en-US" altLang="zh-CN" sz="2400" kern="0" dirty="0">
                  <a:latin typeface="Times New Roman" panose="02020603050405020304" pitchFamily="18" charset="0"/>
                  <a:ea typeface="微软雅黑" panose="020B0503020204020204" pitchFamily="34" charset="-122"/>
                  <a:sym typeface="Times New Roman" panose="02020603050405020304" pitchFamily="18" charset="0"/>
                </a:endParaRPr>
              </a:p>
              <a:p>
                <a:pPr marL="514350" indent="-514350">
                  <a:lnSpc>
                    <a:spcPct val="150000"/>
                  </a:lnSpc>
                  <a:spcBef>
                    <a:spcPts val="600"/>
                  </a:spcBef>
                  <a:buAutoNum type="arabicPeriod"/>
                </a:pPr>
                <a:r>
                  <a:rPr lang="zh-CN" altLang="en-US" sz="2400" kern="0" dirty="0">
                    <a:latin typeface="Times New Roman" panose="02020603050405020304" pitchFamily="18" charset="0"/>
                    <a:ea typeface="微软雅黑" panose="020B0503020204020204" pitchFamily="34" charset="-122"/>
                    <a:sym typeface="Times New Roman" panose="02020603050405020304" pitchFamily="18" charset="0"/>
                  </a:rPr>
                  <a:t>针对数据集中每个样本</a:t>
                </a:r>
                <a14:m>
                  <m:oMath xmlns:m="http://schemas.openxmlformats.org/officeDocument/2006/math">
                    <m:sSub>
                      <m:sSubPr>
                        <m:ctrlPr>
                          <a:rPr lang="en-US" altLang="zh-CN" sz="2400" i="1" kern="0" dirty="0">
                            <a:latin typeface="Cambria Math" panose="02040503050406030204" pitchFamily="18" charset="0"/>
                            <a:sym typeface="Times New Roman" panose="02020603050405020304" pitchFamily="18" charset="0"/>
                          </a:rPr>
                        </m:ctrlPr>
                      </m:sSubPr>
                      <m:e>
                        <m:r>
                          <m:rPr>
                            <m:sty m:val="p"/>
                          </m:rPr>
                          <a:rPr lang="en-US" altLang="zh-CN" sz="2400" i="1" kern="0" dirty="0" smtClean="0">
                            <a:latin typeface="Cambria Math" panose="02040503050406030204" pitchFamily="18" charset="0"/>
                            <a:sym typeface="Times New Roman" panose="02020603050405020304" pitchFamily="18" charset="0"/>
                          </a:rPr>
                          <m:t>x</m:t>
                        </m:r>
                      </m:e>
                      <m:sub>
                        <m:r>
                          <m:rPr>
                            <m:sty m:val="p"/>
                          </m:rPr>
                          <a:rPr lang="en-US" altLang="zh-CN" sz="2400" i="1" kern="0" dirty="0" smtClean="0">
                            <a:latin typeface="Cambria Math" panose="02040503050406030204" pitchFamily="18" charset="0"/>
                            <a:sym typeface="Times New Roman" panose="02020603050405020304" pitchFamily="18" charset="0"/>
                          </a:rPr>
                          <m:t>i</m:t>
                        </m:r>
                      </m:sub>
                    </m:sSub>
                  </m:oMath>
                </a14:m>
                <a:r>
                  <a:rPr lang="zh-CN" altLang="en-US" sz="2400" kern="0" dirty="0">
                    <a:latin typeface="Times New Roman" panose="02020603050405020304" pitchFamily="18" charset="0"/>
                    <a:ea typeface="微软雅黑" panose="020B0503020204020204" pitchFamily="34" charset="-122"/>
                    <a:sym typeface="Times New Roman" panose="02020603050405020304" pitchFamily="18" charset="0"/>
                  </a:rPr>
                  <a:t>，计算它到</a:t>
                </a:r>
                <a:r>
                  <a:rPr lang="en-US" altLang="zh-CN" sz="2400" kern="0" dirty="0">
                    <a:latin typeface="Times New Roman" panose="02020603050405020304" pitchFamily="18" charset="0"/>
                    <a:ea typeface="微软雅黑" panose="020B0503020204020204" pitchFamily="34" charset="-122"/>
                    <a:sym typeface="Times New Roman" panose="02020603050405020304" pitchFamily="18" charset="0"/>
                  </a:rPr>
                  <a:t>K</a:t>
                </a:r>
                <a:r>
                  <a:rPr lang="zh-CN" altLang="en-US" sz="2400" kern="0" dirty="0">
                    <a:latin typeface="Times New Roman" panose="02020603050405020304" pitchFamily="18" charset="0"/>
                    <a:ea typeface="微软雅黑" panose="020B0503020204020204" pitchFamily="34" charset="-122"/>
                    <a:sym typeface="Times New Roman" panose="02020603050405020304" pitchFamily="18" charset="0"/>
                  </a:rPr>
                  <a:t>个聚类中心的距离并将其分到距离最小的聚类中心对应的类中</a:t>
                </a:r>
                <a:endParaRPr lang="en-US" altLang="zh-CN" sz="2400" kern="0" dirty="0">
                  <a:latin typeface="Times New Roman" panose="02020603050405020304" pitchFamily="18" charset="0"/>
                  <a:ea typeface="微软雅黑" panose="020B0503020204020204" pitchFamily="34" charset="-122"/>
                  <a:sym typeface="Times New Roman" panose="02020603050405020304" pitchFamily="18" charset="0"/>
                </a:endParaRPr>
              </a:p>
              <a:p>
                <a:pPr marL="514350" indent="-514350">
                  <a:lnSpc>
                    <a:spcPct val="150000"/>
                  </a:lnSpc>
                  <a:spcBef>
                    <a:spcPts val="600"/>
                  </a:spcBef>
                  <a:buAutoNum type="arabicPeriod"/>
                </a:pPr>
                <a:r>
                  <a:rPr lang="zh-CN" altLang="en-US" sz="2400" kern="0" dirty="0">
                    <a:latin typeface="Times New Roman" panose="02020603050405020304" pitchFamily="18" charset="0"/>
                    <a:ea typeface="微软雅黑" panose="020B0503020204020204" pitchFamily="34" charset="-122"/>
                    <a:sym typeface="Times New Roman" panose="02020603050405020304" pitchFamily="18" charset="0"/>
                  </a:rPr>
                  <a:t>针对每个类别</a:t>
                </a:r>
                <a14:m>
                  <m:oMath xmlns:m="http://schemas.openxmlformats.org/officeDocument/2006/math">
                    <m:sSub>
                      <m:sSubPr>
                        <m:ctrlPr>
                          <a:rPr lang="en-US" altLang="zh-CN" sz="2400" i="1" kern="0" dirty="0">
                            <a:latin typeface="Cambria Math" panose="02040503050406030204" pitchFamily="18" charset="0"/>
                            <a:sym typeface="Times New Roman" panose="02020603050405020304" pitchFamily="18" charset="0"/>
                          </a:rPr>
                        </m:ctrlPr>
                      </m:sSubPr>
                      <m:e>
                        <m:r>
                          <a:rPr lang="en-US" altLang="zh-CN" sz="2400" i="1" kern="0" dirty="0">
                            <a:latin typeface="Cambria Math" panose="02040503050406030204" pitchFamily="18" charset="0"/>
                            <a:sym typeface="Times New Roman" panose="02020603050405020304" pitchFamily="18" charset="0"/>
                          </a:rPr>
                          <m:t>𝑐</m:t>
                        </m:r>
                      </m:e>
                      <m:sub>
                        <m:r>
                          <m:rPr>
                            <m:sty m:val="p"/>
                          </m:rPr>
                          <a:rPr lang="en-US" altLang="zh-CN" sz="2400" i="1" kern="0" dirty="0" smtClean="0">
                            <a:latin typeface="Cambria Math" panose="02040503050406030204" pitchFamily="18" charset="0"/>
                            <a:sym typeface="Times New Roman" panose="02020603050405020304" pitchFamily="18" charset="0"/>
                          </a:rPr>
                          <m:t>i</m:t>
                        </m:r>
                      </m:sub>
                    </m:sSub>
                  </m:oMath>
                </a14:m>
                <a:r>
                  <a:rPr lang="zh-CN" altLang="en-US" sz="2400" kern="0" dirty="0">
                    <a:latin typeface="Times New Roman" panose="02020603050405020304" pitchFamily="18" charset="0"/>
                    <a:ea typeface="微软雅黑" panose="020B0503020204020204" pitchFamily="34" charset="-122"/>
                    <a:sym typeface="Times New Roman" panose="02020603050405020304" pitchFamily="18" charset="0"/>
                  </a:rPr>
                  <a:t>，重新计算其聚类中心</a:t>
                </a:r>
                <a14:m>
                  <m:oMath xmlns:m="http://schemas.openxmlformats.org/officeDocument/2006/math">
                    <m:sSub>
                      <m:sSubPr>
                        <m:ctrlPr>
                          <a:rPr lang="en-US" altLang="zh-CN" sz="2400" i="1" kern="0" dirty="0">
                            <a:latin typeface="Cambria Math" panose="02040503050406030204" pitchFamily="18" charset="0"/>
                            <a:sym typeface="Times New Roman" panose="02020603050405020304" pitchFamily="18" charset="0"/>
                          </a:rPr>
                        </m:ctrlPr>
                      </m:sSubPr>
                      <m:e>
                        <m:r>
                          <a:rPr lang="en-US" altLang="zh-CN" sz="2400" i="1" kern="0" dirty="0">
                            <a:latin typeface="Cambria Math" panose="02040503050406030204" pitchFamily="18" charset="0"/>
                            <a:sym typeface="Times New Roman" panose="02020603050405020304" pitchFamily="18" charset="0"/>
                          </a:rPr>
                          <m:t>𝑐</m:t>
                        </m:r>
                      </m:e>
                      <m:sub>
                        <m:r>
                          <m:rPr>
                            <m:sty m:val="p"/>
                          </m:rPr>
                          <a:rPr lang="en-US" altLang="zh-CN" sz="2400" i="1" kern="0" dirty="0">
                            <a:latin typeface="Cambria Math" panose="02040503050406030204" pitchFamily="18" charset="0"/>
                            <a:sym typeface="Times New Roman" panose="02020603050405020304" pitchFamily="18" charset="0"/>
                          </a:rPr>
                          <m:t>i</m:t>
                        </m:r>
                      </m:sub>
                    </m:sSub>
                    <m:r>
                      <a:rPr lang="en-US" altLang="zh-CN" sz="2400" i="1" kern="0" dirty="0" smtClean="0">
                        <a:latin typeface="Cambria Math" panose="02040503050406030204" pitchFamily="18" charset="0"/>
                        <a:sym typeface="Times New Roman" panose="02020603050405020304" pitchFamily="18" charset="0"/>
                      </a:rPr>
                      <m:t>=</m:t>
                    </m:r>
                    <m:f>
                      <m:fPr>
                        <m:ctrlPr>
                          <a:rPr lang="en-US" altLang="zh-CN" sz="2400" i="1" kern="0" dirty="0" smtClean="0">
                            <a:latin typeface="Cambria Math" panose="02040503050406030204" pitchFamily="18" charset="0"/>
                            <a:sym typeface="Times New Roman" panose="02020603050405020304" pitchFamily="18" charset="0"/>
                          </a:rPr>
                        </m:ctrlPr>
                      </m:fPr>
                      <m:num>
                        <m:r>
                          <a:rPr lang="en-US" altLang="zh-CN" sz="2400" b="0" i="1" kern="0" dirty="0" smtClean="0">
                            <a:latin typeface="Cambria Math" panose="02040503050406030204" pitchFamily="18" charset="0"/>
                            <a:sym typeface="Times New Roman" panose="02020603050405020304" pitchFamily="18" charset="0"/>
                          </a:rPr>
                          <m:t>1</m:t>
                        </m:r>
                      </m:num>
                      <m:den>
                        <m:r>
                          <a:rPr lang="en-US" altLang="zh-CN" sz="2400" i="1" kern="0" dirty="0">
                            <a:latin typeface="Cambria Math" panose="02040503050406030204" pitchFamily="18" charset="0"/>
                            <a:sym typeface="Times New Roman" panose="02020603050405020304" pitchFamily="18" charset="0"/>
                          </a:rPr>
                          <m:t>|</m:t>
                        </m:r>
                        <m:sSub>
                          <m:sSubPr>
                            <m:ctrlPr>
                              <a:rPr lang="en-US" altLang="zh-CN" sz="2400" i="1" kern="0" dirty="0">
                                <a:latin typeface="Cambria Math" panose="02040503050406030204" pitchFamily="18" charset="0"/>
                                <a:sym typeface="Times New Roman" panose="02020603050405020304" pitchFamily="18" charset="0"/>
                              </a:rPr>
                            </m:ctrlPr>
                          </m:sSubPr>
                          <m:e>
                            <m:r>
                              <a:rPr lang="en-US" altLang="zh-CN" sz="2400" i="1" kern="0" dirty="0">
                                <a:latin typeface="Cambria Math" panose="02040503050406030204" pitchFamily="18" charset="0"/>
                                <a:sym typeface="Times New Roman" panose="02020603050405020304" pitchFamily="18" charset="0"/>
                              </a:rPr>
                              <m:t>𝑐</m:t>
                            </m:r>
                          </m:e>
                          <m:sub>
                            <m:r>
                              <m:rPr>
                                <m:sty m:val="p"/>
                              </m:rPr>
                              <a:rPr lang="en-US" altLang="zh-CN" sz="2400" i="1" kern="0" dirty="0">
                                <a:latin typeface="Cambria Math" panose="02040503050406030204" pitchFamily="18" charset="0"/>
                                <a:sym typeface="Times New Roman" panose="02020603050405020304" pitchFamily="18" charset="0"/>
                              </a:rPr>
                              <m:t>i</m:t>
                            </m:r>
                          </m:sub>
                        </m:sSub>
                        <m:r>
                          <a:rPr lang="en-US" altLang="zh-CN" sz="2400" i="1" kern="0" dirty="0" smtClean="0">
                            <a:latin typeface="Cambria Math" panose="02040503050406030204" pitchFamily="18" charset="0"/>
                            <a:sym typeface="Times New Roman" panose="02020603050405020304" pitchFamily="18" charset="0"/>
                          </a:rPr>
                          <m:t>|</m:t>
                        </m:r>
                      </m:den>
                    </m:f>
                    <m:nary>
                      <m:naryPr>
                        <m:chr m:val="∑"/>
                        <m:limLoc m:val="subSup"/>
                        <m:supHide m:val="on"/>
                        <m:ctrlPr>
                          <a:rPr lang="en-US" altLang="zh-CN" sz="2400" i="1" kern="0" dirty="0" smtClean="0">
                            <a:latin typeface="Cambria Math" panose="02040503050406030204" pitchFamily="18" charset="0"/>
                            <a:sym typeface="Times New Roman" panose="02020603050405020304" pitchFamily="18" charset="0"/>
                          </a:rPr>
                        </m:ctrlPr>
                      </m:naryPr>
                      <m:sub>
                        <m:r>
                          <m:rPr>
                            <m:sty m:val="p"/>
                            <m:brk m:alnAt="9"/>
                          </m:rPr>
                          <a:rPr lang="en-US" altLang="zh-CN" sz="2400" i="1" kern="0" dirty="0">
                            <a:latin typeface="Cambria Math" panose="02040503050406030204" pitchFamily="18" charset="0"/>
                            <a:sym typeface="Times New Roman" panose="02020603050405020304" pitchFamily="18" charset="0"/>
                          </a:rPr>
                          <m:t>x</m:t>
                        </m:r>
                        <m:r>
                          <a:rPr lang="en-US" altLang="zh-CN" sz="2400" i="1" kern="0" dirty="0" smtClean="0">
                            <a:latin typeface="Cambria Math" panose="02040503050406030204" pitchFamily="18" charset="0"/>
                            <a:ea typeface="Cambria Math" panose="02040503050406030204" pitchFamily="18" charset="0"/>
                            <a:sym typeface="Times New Roman" panose="02020603050405020304" pitchFamily="18" charset="0"/>
                          </a:rPr>
                          <m:t>∈</m:t>
                        </m:r>
                        <m:sSub>
                          <m:sSubPr>
                            <m:ctrlPr>
                              <a:rPr lang="en-US" altLang="zh-CN" sz="2400" i="1" kern="0" dirty="0">
                                <a:latin typeface="Cambria Math" panose="02040503050406030204" pitchFamily="18" charset="0"/>
                                <a:sym typeface="Times New Roman" panose="02020603050405020304" pitchFamily="18" charset="0"/>
                              </a:rPr>
                            </m:ctrlPr>
                          </m:sSubPr>
                          <m:e>
                            <m:r>
                              <a:rPr lang="en-US" altLang="zh-CN" sz="2400" i="1" kern="0" dirty="0">
                                <a:latin typeface="Cambria Math" panose="02040503050406030204" pitchFamily="18" charset="0"/>
                                <a:sym typeface="Times New Roman" panose="02020603050405020304" pitchFamily="18" charset="0"/>
                              </a:rPr>
                              <m:t>𝑐</m:t>
                            </m:r>
                          </m:e>
                          <m:sub>
                            <m:r>
                              <m:rPr>
                                <m:sty m:val="p"/>
                              </m:rPr>
                              <a:rPr lang="en-US" altLang="zh-CN" sz="2400" i="1" kern="0" dirty="0">
                                <a:latin typeface="Cambria Math" panose="02040503050406030204" pitchFamily="18" charset="0"/>
                                <a:sym typeface="Times New Roman" panose="02020603050405020304" pitchFamily="18" charset="0"/>
                              </a:rPr>
                              <m:t>i</m:t>
                            </m:r>
                          </m:sub>
                        </m:sSub>
                      </m:sub>
                      <m:sup/>
                      <m:e>
                        <m:r>
                          <m:rPr>
                            <m:sty m:val="p"/>
                          </m:rPr>
                          <a:rPr lang="en-US" altLang="zh-CN" sz="2400" i="1" kern="0" dirty="0">
                            <a:latin typeface="Cambria Math" panose="02040503050406030204" pitchFamily="18" charset="0"/>
                            <a:sym typeface="Times New Roman" panose="02020603050405020304" pitchFamily="18" charset="0"/>
                          </a:rPr>
                          <m:t>x</m:t>
                        </m:r>
                      </m:e>
                    </m:nary>
                  </m:oMath>
                </a14:m>
                <a:endParaRPr lang="en-US" altLang="zh-CN" sz="2400" kern="0" dirty="0">
                  <a:latin typeface="Times New Roman" panose="02020603050405020304" pitchFamily="18" charset="0"/>
                  <a:ea typeface="微软雅黑" panose="020B0503020204020204" pitchFamily="34" charset="-122"/>
                  <a:sym typeface="Times New Roman" panose="02020603050405020304" pitchFamily="18" charset="0"/>
                </a:endParaRPr>
              </a:p>
              <a:p>
                <a:pPr marL="514350" indent="-514350">
                  <a:lnSpc>
                    <a:spcPct val="150000"/>
                  </a:lnSpc>
                  <a:spcBef>
                    <a:spcPts val="600"/>
                  </a:spcBef>
                  <a:buAutoNum type="arabicPeriod"/>
                </a:pPr>
                <a:r>
                  <a:rPr lang="zh-CN" altLang="en-US" sz="2400" kern="0" dirty="0">
                    <a:latin typeface="Times New Roman" panose="02020603050405020304" pitchFamily="18" charset="0"/>
                    <a:ea typeface="微软雅黑" panose="020B0503020204020204" pitchFamily="34" charset="-122"/>
                    <a:sym typeface="Times New Roman" panose="02020603050405020304" pitchFamily="18" charset="0"/>
                  </a:rPr>
                  <a:t>重复第</a:t>
                </a:r>
                <a:r>
                  <a:rPr lang="en-US" altLang="zh-CN" sz="2400" kern="0" dirty="0">
                    <a:latin typeface="Times New Roman" panose="02020603050405020304" pitchFamily="18" charset="0"/>
                    <a:ea typeface="微软雅黑" panose="020B0503020204020204" pitchFamily="34" charset="-122"/>
                    <a:sym typeface="Times New Roman" panose="02020603050405020304" pitchFamily="18" charset="0"/>
                  </a:rPr>
                  <a:t>2</a:t>
                </a:r>
                <a:r>
                  <a:rPr lang="zh-CN" altLang="en-US" sz="2400" kern="0" dirty="0">
                    <a:latin typeface="Times New Roman" panose="02020603050405020304" pitchFamily="18" charset="0"/>
                    <a:ea typeface="微软雅黑" panose="020B0503020204020204" pitchFamily="34" charset="-122"/>
                    <a:sym typeface="Times New Roman" panose="02020603050405020304" pitchFamily="18" charset="0"/>
                  </a:rPr>
                  <a:t>和第</a:t>
                </a:r>
                <a:r>
                  <a:rPr lang="en-US" altLang="zh-CN" sz="2400" kern="0" dirty="0">
                    <a:latin typeface="Times New Roman" panose="02020603050405020304" pitchFamily="18" charset="0"/>
                    <a:ea typeface="微软雅黑" panose="020B0503020204020204" pitchFamily="34" charset="-122"/>
                    <a:sym typeface="Times New Roman" panose="02020603050405020304" pitchFamily="18" charset="0"/>
                  </a:rPr>
                  <a:t>3</a:t>
                </a:r>
                <a:r>
                  <a:rPr lang="zh-CN" altLang="en-US" sz="2400" kern="0" dirty="0">
                    <a:latin typeface="Times New Roman" panose="02020603050405020304" pitchFamily="18" charset="0"/>
                    <a:ea typeface="微软雅黑" panose="020B0503020204020204" pitchFamily="34" charset="-122"/>
                    <a:sym typeface="Times New Roman" panose="02020603050405020304" pitchFamily="18" charset="0"/>
                  </a:rPr>
                  <a:t>步骤，直到</a:t>
                </a:r>
                <a14:m>
                  <m:oMath xmlns:m="http://schemas.openxmlformats.org/officeDocument/2006/math">
                    <m:nary>
                      <m:naryPr>
                        <m:chr m:val="∑"/>
                        <m:ctrlPr>
                          <a:rPr lang="zh-CN" altLang="en-US" sz="2400" i="1" kern="0" smtClean="0">
                            <a:latin typeface="Cambria Math" panose="02040503050406030204" pitchFamily="18" charset="0"/>
                            <a:sym typeface="Times New Roman" panose="02020603050405020304" pitchFamily="18" charset="0"/>
                          </a:rPr>
                        </m:ctrlPr>
                      </m:naryPr>
                      <m:sub>
                        <m:r>
                          <m:rPr>
                            <m:sty m:val="p"/>
                            <m:brk m:alnAt="23"/>
                          </m:rPr>
                          <a:rPr lang="en-US" altLang="zh-CN" sz="2400" i="1" kern="0">
                            <a:latin typeface="Cambria Math" panose="02040503050406030204" pitchFamily="18" charset="0"/>
                            <a:sym typeface="Times New Roman" panose="02020603050405020304" pitchFamily="18" charset="0"/>
                          </a:rPr>
                          <m:t>i</m:t>
                        </m:r>
                        <m:r>
                          <a:rPr lang="en-US" altLang="zh-CN" sz="2400" b="0" i="1" kern="0" smtClean="0">
                            <a:latin typeface="Cambria Math" panose="02040503050406030204" pitchFamily="18" charset="0"/>
                            <a:sym typeface="Times New Roman" panose="02020603050405020304" pitchFamily="18" charset="0"/>
                          </a:rPr>
                          <m:t>=0</m:t>
                        </m:r>
                      </m:sub>
                      <m:sup>
                        <m:r>
                          <a:rPr lang="en-US" altLang="zh-CN" sz="2400" b="0" i="1" kern="0" smtClean="0">
                            <a:latin typeface="Cambria Math" panose="02040503050406030204" pitchFamily="18" charset="0"/>
                            <a:sym typeface="Times New Roman" panose="02020603050405020304" pitchFamily="18" charset="0"/>
                          </a:rPr>
                          <m:t>𝑛</m:t>
                        </m:r>
                      </m:sup>
                      <m:e>
                        <m:func>
                          <m:funcPr>
                            <m:ctrlPr>
                              <a:rPr lang="en-US" altLang="zh-CN" sz="2400" i="1" kern="0" smtClean="0">
                                <a:latin typeface="Cambria Math" panose="02040503050406030204" pitchFamily="18" charset="0"/>
                                <a:sym typeface="Times New Roman" panose="02020603050405020304" pitchFamily="18" charset="0"/>
                              </a:rPr>
                            </m:ctrlPr>
                          </m:funcPr>
                          <m:fName>
                            <m:limLow>
                              <m:limLowPr>
                                <m:ctrlPr>
                                  <a:rPr lang="en-US" altLang="zh-CN" sz="2400" i="1" kern="0" smtClean="0">
                                    <a:latin typeface="Cambria Math" panose="02040503050406030204" pitchFamily="18" charset="0"/>
                                    <a:sym typeface="Times New Roman" panose="02020603050405020304" pitchFamily="18" charset="0"/>
                                  </a:rPr>
                                </m:ctrlPr>
                              </m:limLowPr>
                              <m:e>
                                <m:r>
                                  <m:rPr>
                                    <m:sty m:val="p"/>
                                  </m:rPr>
                                  <a:rPr lang="en-US" altLang="zh-CN" sz="2400" i="0" kern="0" smtClean="0">
                                    <a:latin typeface="Cambria Math" panose="02040503050406030204" pitchFamily="18" charset="0"/>
                                    <a:sym typeface="Times New Roman" panose="02020603050405020304" pitchFamily="18" charset="0"/>
                                  </a:rPr>
                                  <m:t>min</m:t>
                                </m:r>
                              </m:e>
                              <m:lim>
                                <m:sSub>
                                  <m:sSubPr>
                                    <m:ctrlPr>
                                      <a:rPr lang="en-US" altLang="zh-CN" sz="2400" i="1" kern="0" dirty="0">
                                        <a:latin typeface="Cambria Math" panose="02040503050406030204" pitchFamily="18" charset="0"/>
                                        <a:sym typeface="Times New Roman" panose="02020603050405020304" pitchFamily="18" charset="0"/>
                                      </a:rPr>
                                    </m:ctrlPr>
                                  </m:sSubPr>
                                  <m:e>
                                    <m:r>
                                      <a:rPr lang="en-US" altLang="zh-CN" sz="2400" i="1" kern="0" dirty="0">
                                        <a:latin typeface="Cambria Math" panose="02040503050406030204" pitchFamily="18" charset="0"/>
                                        <a:sym typeface="Times New Roman" panose="02020603050405020304" pitchFamily="18" charset="0"/>
                                      </a:rPr>
                                      <m:t>𝑐</m:t>
                                    </m:r>
                                  </m:e>
                                  <m:sub>
                                    <m:r>
                                      <a:rPr lang="en-US" altLang="zh-CN" sz="2400" b="0" i="1" kern="0" dirty="0" smtClean="0">
                                        <a:latin typeface="Cambria Math" panose="02040503050406030204" pitchFamily="18" charset="0"/>
                                        <a:sym typeface="Times New Roman" panose="02020603050405020304" pitchFamily="18" charset="0"/>
                                      </a:rPr>
                                      <m:t>𝑗</m:t>
                                    </m:r>
                                  </m:sub>
                                </m:sSub>
                                <m:r>
                                  <a:rPr lang="en-US" altLang="zh-CN" sz="2400" i="1" kern="0" dirty="0">
                                    <a:latin typeface="Cambria Math" panose="02040503050406030204" pitchFamily="18" charset="0"/>
                                    <a:ea typeface="Cambria Math" panose="02040503050406030204" pitchFamily="18" charset="0"/>
                                    <a:sym typeface="Times New Roman" panose="02020603050405020304" pitchFamily="18" charset="0"/>
                                  </a:rPr>
                                  <m:t>∈</m:t>
                                </m:r>
                                <m:r>
                                  <a:rPr lang="en-US" altLang="zh-CN" sz="2400" b="0" i="1" kern="0" dirty="0" smtClean="0">
                                    <a:latin typeface="Cambria Math" panose="02040503050406030204" pitchFamily="18" charset="0"/>
                                    <a:ea typeface="Cambria Math" panose="02040503050406030204" pitchFamily="18" charset="0"/>
                                    <a:sym typeface="Times New Roman" panose="02020603050405020304" pitchFamily="18" charset="0"/>
                                  </a:rPr>
                                  <m:t>𝐶</m:t>
                                </m:r>
                              </m:lim>
                            </m:limLow>
                          </m:fName>
                          <m:e>
                            <m:r>
                              <a:rPr lang="en-US" altLang="zh-CN" sz="2400" b="0" i="1" kern="0" smtClean="0">
                                <a:latin typeface="Cambria Math" panose="02040503050406030204" pitchFamily="18" charset="0"/>
                                <a:sym typeface="Times New Roman" panose="02020603050405020304" pitchFamily="18" charset="0"/>
                              </a:rPr>
                              <m:t>(</m:t>
                            </m:r>
                            <m:sSup>
                              <m:sSupPr>
                                <m:ctrlPr>
                                  <a:rPr lang="en-US" altLang="zh-CN" sz="2400" b="0" i="1" kern="0" smtClean="0">
                                    <a:latin typeface="Cambria Math" panose="02040503050406030204" pitchFamily="18" charset="0"/>
                                    <a:sym typeface="Times New Roman" panose="02020603050405020304" pitchFamily="18" charset="0"/>
                                  </a:rPr>
                                </m:ctrlPr>
                              </m:sSupPr>
                              <m:e>
                                <m:r>
                                  <a:rPr lang="en-US" altLang="zh-CN" sz="2400" i="1" kern="0">
                                    <a:latin typeface="Cambria Math" panose="02040503050406030204" pitchFamily="18" charset="0"/>
                                    <a:ea typeface="Cambria Math" panose="02040503050406030204" pitchFamily="18" charset="0"/>
                                    <a:sym typeface="Times New Roman" panose="02020603050405020304" pitchFamily="18" charset="0"/>
                                  </a:rPr>
                                  <m:t>∥</m:t>
                                </m:r>
                                <m:sSub>
                                  <m:sSubPr>
                                    <m:ctrlPr>
                                      <a:rPr lang="en-US" altLang="zh-CN" sz="2400" i="1" kern="0" dirty="0">
                                        <a:latin typeface="Cambria Math" panose="02040503050406030204" pitchFamily="18" charset="0"/>
                                        <a:sym typeface="Times New Roman" panose="02020603050405020304" pitchFamily="18" charset="0"/>
                                      </a:rPr>
                                    </m:ctrlPr>
                                  </m:sSubPr>
                                  <m:e>
                                    <m:r>
                                      <a:rPr lang="en-US" altLang="zh-CN" sz="2400" b="0" i="1" kern="0" dirty="0" smtClean="0">
                                        <a:latin typeface="Cambria Math" panose="02040503050406030204" pitchFamily="18" charset="0"/>
                                        <a:sym typeface="Times New Roman" panose="02020603050405020304" pitchFamily="18" charset="0"/>
                                      </a:rPr>
                                      <m:t>𝑥</m:t>
                                    </m:r>
                                  </m:e>
                                  <m:sub>
                                    <m:r>
                                      <a:rPr lang="en-US" altLang="zh-CN" sz="2400" i="1" kern="0" dirty="0">
                                        <a:latin typeface="Cambria Math" panose="02040503050406030204" pitchFamily="18" charset="0"/>
                                        <a:sym typeface="Times New Roman" panose="02020603050405020304" pitchFamily="18" charset="0"/>
                                      </a:rPr>
                                      <m:t>𝑗</m:t>
                                    </m:r>
                                  </m:sub>
                                </m:sSub>
                                <m:r>
                                  <a:rPr lang="en-US" altLang="zh-CN" sz="2400" b="0" i="1" kern="0" dirty="0" smtClean="0">
                                    <a:latin typeface="Cambria Math" panose="02040503050406030204" pitchFamily="18" charset="0"/>
                                    <a:sym typeface="Times New Roman" panose="02020603050405020304" pitchFamily="18" charset="0"/>
                                  </a:rPr>
                                  <m:t>−</m:t>
                                </m:r>
                                <m:sSub>
                                  <m:sSubPr>
                                    <m:ctrlPr>
                                      <a:rPr lang="en-US" altLang="zh-CN" sz="2400" i="1" kern="0" dirty="0">
                                        <a:latin typeface="Cambria Math" panose="02040503050406030204" pitchFamily="18" charset="0"/>
                                        <a:sym typeface="Times New Roman" panose="02020603050405020304" pitchFamily="18" charset="0"/>
                                      </a:rPr>
                                    </m:ctrlPr>
                                  </m:sSubPr>
                                  <m:e>
                                    <m:r>
                                      <a:rPr lang="en-US" altLang="zh-CN" sz="2400" i="1" kern="0" dirty="0">
                                        <a:latin typeface="Cambria Math" panose="02040503050406030204" pitchFamily="18" charset="0"/>
                                        <a:sym typeface="Times New Roman" panose="02020603050405020304" pitchFamily="18" charset="0"/>
                                      </a:rPr>
                                      <m:t>𝑐</m:t>
                                    </m:r>
                                  </m:e>
                                  <m:sub>
                                    <m:r>
                                      <a:rPr lang="en-US" altLang="zh-CN" sz="2400" b="0" i="1" kern="0" dirty="0" smtClean="0">
                                        <a:latin typeface="Cambria Math" panose="02040503050406030204" pitchFamily="18" charset="0"/>
                                        <a:sym typeface="Times New Roman" panose="02020603050405020304" pitchFamily="18" charset="0"/>
                                      </a:rPr>
                                      <m:t>𝑖</m:t>
                                    </m:r>
                                  </m:sub>
                                </m:sSub>
                                <m:r>
                                  <a:rPr lang="en-US" altLang="zh-CN" sz="2400" i="1" kern="0">
                                    <a:latin typeface="Cambria Math" panose="02040503050406030204" pitchFamily="18" charset="0"/>
                                    <a:ea typeface="Cambria Math" panose="02040503050406030204" pitchFamily="18" charset="0"/>
                                    <a:sym typeface="Times New Roman" panose="02020603050405020304" pitchFamily="18" charset="0"/>
                                  </a:rPr>
                                  <m:t>∥</m:t>
                                </m:r>
                              </m:e>
                              <m:sup>
                                <m:r>
                                  <a:rPr lang="en-US" altLang="zh-CN" sz="2400" b="0" i="1" kern="0" smtClean="0">
                                    <a:latin typeface="Cambria Math" panose="02040503050406030204" pitchFamily="18" charset="0"/>
                                    <a:sym typeface="Times New Roman" panose="02020603050405020304" pitchFamily="18" charset="0"/>
                                  </a:rPr>
                                  <m:t>2</m:t>
                                </m:r>
                              </m:sup>
                            </m:sSup>
                            <m:r>
                              <a:rPr lang="en-US" altLang="zh-CN" sz="2400" b="0" i="1" kern="0" smtClean="0">
                                <a:latin typeface="Cambria Math" panose="02040503050406030204" pitchFamily="18" charset="0"/>
                                <a:sym typeface="Times New Roman" panose="02020603050405020304" pitchFamily="18" charset="0"/>
                              </a:rPr>
                              <m:t>)</m:t>
                            </m:r>
                          </m:e>
                        </m:func>
                      </m:e>
                    </m:nary>
                    <m:r>
                      <a:rPr lang="zh-CN" altLang="en-US" sz="2400" i="1" kern="0">
                        <a:latin typeface="Cambria Math" panose="02040503050406030204" pitchFamily="18" charset="0"/>
                        <a:sym typeface="Times New Roman" panose="02020603050405020304" pitchFamily="18" charset="0"/>
                      </a:rPr>
                      <m:t>小</m:t>
                    </m:r>
                  </m:oMath>
                </a14:m>
                <a:r>
                  <a:rPr lang="zh-CN" altLang="en-US" sz="2400" kern="0" dirty="0">
                    <a:latin typeface="Times New Roman" panose="02020603050405020304" pitchFamily="18" charset="0"/>
                    <a:ea typeface="微软雅黑" panose="020B0503020204020204" pitchFamily="34" charset="-122"/>
                    <a:sym typeface="Times New Roman" panose="02020603050405020304" pitchFamily="18" charset="0"/>
                  </a:rPr>
                  <a:t>于特定的阈值</a:t>
                </a:r>
              </a:p>
            </p:txBody>
          </p:sp>
        </mc:Choice>
        <mc:Fallback xmlns="">
          <p:sp>
            <p:nvSpPr>
              <p:cNvPr id="7" name="内容占位符 1">
                <a:extLst>
                  <a:ext uri="{FF2B5EF4-FFF2-40B4-BE49-F238E27FC236}">
                    <a16:creationId xmlns:a16="http://schemas.microsoft.com/office/drawing/2014/main" id="{93A5FE07-01C9-4D5D-BEE5-85521A845C86}"/>
                  </a:ext>
                </a:extLst>
              </p:cNvPr>
              <p:cNvSpPr txBox="1">
                <a:spLocks noRot="1" noChangeAspect="1" noMove="1" noResize="1" noEditPoints="1" noAdjustHandles="1" noChangeArrowheads="1" noChangeShapeType="1" noTextEdit="1"/>
              </p:cNvSpPr>
              <p:nvPr/>
            </p:nvSpPr>
            <p:spPr bwMode="gray">
              <a:xfrm>
                <a:off x="457200" y="972000"/>
                <a:ext cx="8229600" cy="4814138"/>
              </a:xfrm>
              <a:prstGeom prst="rect">
                <a:avLst/>
              </a:prstGeom>
              <a:blipFill>
                <a:blip r:embed="rId2"/>
                <a:stretch>
                  <a:fillRect l="-887" r="-74" b="-2144"/>
                </a:stretch>
              </a:blipFill>
              <a:ln w="19050">
                <a:solidFill>
                  <a:srgbClr val="13548C"/>
                </a:solidFill>
                <a:miter lim="800000"/>
                <a:headEnd/>
                <a:tailEnd/>
              </a:ln>
              <a:effectLst/>
            </p:spPr>
            <p:txBody>
              <a:bodyPr/>
              <a:lstStyle/>
              <a:p>
                <a:r>
                  <a:rPr lang="zh-CN" altLang="en-US">
                    <a:noFill/>
                  </a:rPr>
                  <a:t> </a:t>
                </a:r>
              </a:p>
            </p:txBody>
          </p:sp>
        </mc:Fallback>
      </mc:AlternateContent>
    </p:spTree>
    <p:extLst>
      <p:ext uri="{BB962C8B-B14F-4D97-AF65-F5344CB8AC3E}">
        <p14:creationId xmlns:p14="http://schemas.microsoft.com/office/powerpoint/2010/main" val="595631965"/>
      </p:ext>
    </p:extLst>
  </p:cSld>
  <p:clrMapOvr>
    <a:masterClrMapping/>
  </p:clrMapOvr>
  <p:transition spd="med">
    <p:split orient="vert"/>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2000" y="1224000"/>
            <a:ext cx="8640000" cy="4618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标题 3">
            <a:extLst>
              <a:ext uri="{FF2B5EF4-FFF2-40B4-BE49-F238E27FC236}">
                <a16:creationId xmlns:a16="http://schemas.microsoft.com/office/drawing/2014/main" id="{39B547C7-D6DB-4C04-92BD-6E81AFF1DFE1}"/>
              </a:ext>
            </a:extLst>
          </p:cNvPr>
          <p:cNvSpPr txBox="1">
            <a:spLocks/>
          </p:cNvSpPr>
          <p:nvPr/>
        </p:nvSpPr>
        <p:spPr>
          <a:xfrm>
            <a:off x="756000" y="108000"/>
            <a:ext cx="6781800" cy="492443"/>
          </a:xfrm>
          <a:prstGeom prst="rect">
            <a:avLst/>
          </a:prstGeom>
        </p:spPr>
        <p:txBody>
          <a:bodyPr wrap="square">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lnSpc>
                <a:spcPct val="100000"/>
              </a:lnSpc>
              <a:spcAft>
                <a:spcPct val="0"/>
              </a:spcAft>
            </a:pPr>
            <a:r>
              <a:rPr lang="en-US" altLang="zh-CN"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2.1.1 KMeans</a:t>
            </a:r>
            <a:endParaRPr lang="zh-CN" altLang="en-US" sz="2600" b="1" spc="50" dirty="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Tree>
    <p:extLst>
      <p:ext uri="{BB962C8B-B14F-4D97-AF65-F5344CB8AC3E}">
        <p14:creationId xmlns:p14="http://schemas.microsoft.com/office/powerpoint/2010/main" val="3257396665"/>
      </p:ext>
    </p:extLst>
  </p:cSld>
  <p:clrMapOvr>
    <a:masterClrMapping/>
  </p:clrMapOvr>
  <p:transition spd="med">
    <p:split orient="vert"/>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2000" y="1224000"/>
            <a:ext cx="8640000" cy="4618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标题 3">
            <a:extLst>
              <a:ext uri="{FF2B5EF4-FFF2-40B4-BE49-F238E27FC236}">
                <a16:creationId xmlns:a16="http://schemas.microsoft.com/office/drawing/2014/main" id="{135B0117-1299-4CE9-97DD-668B7E8302D3}"/>
              </a:ext>
            </a:extLst>
          </p:cNvPr>
          <p:cNvSpPr txBox="1">
            <a:spLocks/>
          </p:cNvSpPr>
          <p:nvPr/>
        </p:nvSpPr>
        <p:spPr>
          <a:xfrm>
            <a:off x="756000" y="108000"/>
            <a:ext cx="6781800" cy="492443"/>
          </a:xfrm>
          <a:prstGeom prst="rect">
            <a:avLst/>
          </a:prstGeom>
        </p:spPr>
        <p:txBody>
          <a:bodyPr wrap="square">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lnSpc>
                <a:spcPct val="100000"/>
              </a:lnSpc>
              <a:spcAft>
                <a:spcPct val="0"/>
              </a:spcAft>
            </a:pPr>
            <a:r>
              <a:rPr lang="en-US" altLang="zh-CN"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2.1.1 KMeans</a:t>
            </a:r>
            <a:endParaRPr lang="zh-CN" altLang="en-US" sz="2600" b="1" spc="50" dirty="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8" name="TextBox 1">
            <a:extLst>
              <a:ext uri="{FF2B5EF4-FFF2-40B4-BE49-F238E27FC236}">
                <a16:creationId xmlns:a16="http://schemas.microsoft.com/office/drawing/2014/main" id="{B880C627-DF9A-4403-BDF4-BE2892002197}"/>
              </a:ext>
            </a:extLst>
          </p:cNvPr>
          <p:cNvSpPr txBox="1"/>
          <p:nvPr/>
        </p:nvSpPr>
        <p:spPr>
          <a:xfrm>
            <a:off x="0" y="5902824"/>
            <a:ext cx="9144000" cy="874214"/>
          </a:xfrm>
          <a:prstGeom prst="rect">
            <a:avLst/>
          </a:prstGeom>
          <a:noFill/>
        </p:spPr>
        <p:txBody>
          <a:bodyPr wrap="square" rtlCol="0">
            <a:spAutoFit/>
          </a:bodyPr>
          <a:lstStyle/>
          <a:p>
            <a:pPr algn="ctr">
              <a:lnSpc>
                <a:spcPct val="150000"/>
              </a:lnSpc>
            </a:pPr>
            <a:r>
              <a:rPr lang="en-US" altLang="zh-CN" dirty="0" err="1">
                <a:latin typeface="Times New Roman" panose="02020603050405020304" pitchFamily="18" charset="0"/>
                <a:ea typeface="微软雅黑" panose="020B0503020204020204" pitchFamily="34" charset="-122"/>
                <a:sym typeface="Times New Roman" panose="02020603050405020304" pitchFamily="18" charset="0"/>
              </a:rPr>
              <a:t>Kmeans</a:t>
            </a:r>
            <a:r>
              <a:rPr lang="zh-CN" altLang="en-US" dirty="0">
                <a:latin typeface="Times New Roman" panose="02020603050405020304" pitchFamily="18" charset="0"/>
                <a:ea typeface="微软雅黑" panose="020B0503020204020204" pitchFamily="34" charset="-122"/>
                <a:sym typeface="Times New Roman" panose="02020603050405020304" pitchFamily="18" charset="0"/>
              </a:rPr>
              <a:t>算法为启发式算法，遵循的寻优</a:t>
            </a:r>
            <a:r>
              <a:rPr lang="zh-CN" altLang="en-US">
                <a:latin typeface="Times New Roman" panose="02020603050405020304" pitchFamily="18" charset="0"/>
                <a:ea typeface="微软雅黑" panose="020B0503020204020204" pitchFamily="34" charset="-122"/>
                <a:sym typeface="Times New Roman" panose="02020603050405020304" pitchFamily="18" charset="0"/>
              </a:rPr>
              <a:t>原则：</a:t>
            </a:r>
            <a:endParaRPr lang="en-US" altLang="zh-CN">
              <a:latin typeface="Times New Roman" panose="02020603050405020304" pitchFamily="18" charset="0"/>
              <a:ea typeface="微软雅黑" panose="020B0503020204020204" pitchFamily="34" charset="-122"/>
              <a:sym typeface="Times New Roman" panose="02020603050405020304" pitchFamily="18" charset="0"/>
            </a:endParaRPr>
          </a:p>
          <a:p>
            <a:pPr algn="ctr">
              <a:lnSpc>
                <a:spcPct val="150000"/>
              </a:lnSpc>
            </a:pPr>
            <a:r>
              <a:rPr lang="zh-CN" altLang="en-US" b="1">
                <a:solidFill>
                  <a:srgbClr val="FF6700"/>
                </a:solidFill>
                <a:latin typeface="Times New Roman" panose="02020603050405020304" pitchFamily="18" charset="0"/>
                <a:ea typeface="微软雅黑" panose="020B0503020204020204" pitchFamily="34" charset="-122"/>
                <a:sym typeface="Times New Roman" panose="02020603050405020304" pitchFamily="18" charset="0"/>
              </a:rPr>
              <a:t>每次</a:t>
            </a:r>
            <a:r>
              <a:rPr lang="zh-CN" altLang="en-US" b="1" dirty="0">
                <a:solidFill>
                  <a:srgbClr val="FF6700"/>
                </a:solidFill>
                <a:latin typeface="Times New Roman" panose="02020603050405020304" pitchFamily="18" charset="0"/>
                <a:ea typeface="微软雅黑" panose="020B0503020204020204" pitchFamily="34" charset="-122"/>
                <a:sym typeface="Times New Roman" panose="02020603050405020304" pitchFamily="18" charset="0"/>
              </a:rPr>
              <a:t>聚类保证局部最优，随后调整聚类，利用局部最优聚类的上限来不断逼近全局最优</a:t>
            </a:r>
          </a:p>
        </p:txBody>
      </p:sp>
    </p:spTree>
    <p:extLst>
      <p:ext uri="{BB962C8B-B14F-4D97-AF65-F5344CB8AC3E}">
        <p14:creationId xmlns:p14="http://schemas.microsoft.com/office/powerpoint/2010/main" val="3969924854"/>
      </p:ext>
    </p:extLst>
  </p:cSld>
  <p:clrMapOvr>
    <a:masterClrMapping/>
  </p:clrMapOvr>
  <p:transition spd="med">
    <p:split orient="vert"/>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756000" y="108000"/>
            <a:ext cx="3671984" cy="492443"/>
          </a:xfrm>
          <a:prstGeom prst="rect">
            <a:avLst/>
          </a:prstGeom>
        </p:spPr>
        <p:txBody>
          <a:bodyPr wrap="square">
            <a:spAutoFit/>
          </a:bodyPr>
          <a:lstStyle/>
          <a:p>
            <a:pPr fontAlgn="base">
              <a:lnSpc>
                <a:spcPct val="100000"/>
              </a:lnSpc>
              <a:spcAft>
                <a:spcPct val="0"/>
              </a:spcAft>
            </a:pPr>
            <a:r>
              <a:rPr lang="zh-CN" altLang="en-US" sz="2600" b="1" spc="50" dirty="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物以类聚、人以群分</a:t>
            </a:r>
          </a:p>
        </p:txBody>
      </p:sp>
      <p:pic>
        <p:nvPicPr>
          <p:cNvPr id="1026" name="Picture 2" descr="https://timgsa.baidu.com/timg?image&amp;quality=80&amp;size=b9999_10000&amp;sec=1545190148506&amp;di=f733fe010e3571edd45742005a8041f0&amp;imgtype=0&amp;src=http%3A%2F%2Fspider.nosdn.127.net%2F9afaad295cdfb36120a54d3e0e271a0a.jpeg"/>
          <p:cNvPicPr>
            <a:picLocks noChangeAspect="1" noChangeArrowheads="1"/>
          </p:cNvPicPr>
          <p:nvPr/>
        </p:nvPicPr>
        <p:blipFill rotWithShape="1">
          <a:blip r:embed="rId2">
            <a:extLst>
              <a:ext uri="{28A0092B-C50C-407E-A947-70E740481C1C}">
                <a14:useLocalDpi xmlns:a14="http://schemas.microsoft.com/office/drawing/2010/main" val="0"/>
              </a:ext>
            </a:extLst>
          </a:blip>
          <a:srcRect r="1178"/>
          <a:stretch/>
        </p:blipFill>
        <p:spPr bwMode="auto">
          <a:xfrm>
            <a:off x="252000" y="1028699"/>
            <a:ext cx="8640000" cy="50928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6893066"/>
      </p:ext>
    </p:extLst>
  </p:cSld>
  <p:clrMapOvr>
    <a:masterClrMapping/>
  </p:clrMapOvr>
  <p:transition spd="med">
    <p:split orient="vert"/>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2000" y="2112458"/>
            <a:ext cx="4248472" cy="22709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0" y="5902824"/>
            <a:ext cx="9144000" cy="874214"/>
          </a:xfrm>
          <a:prstGeom prst="rect">
            <a:avLst/>
          </a:prstGeom>
          <a:noFill/>
        </p:spPr>
        <p:txBody>
          <a:bodyPr wrap="square" rtlCol="0">
            <a:spAutoFit/>
          </a:bodyPr>
          <a:lstStyle/>
          <a:p>
            <a:pPr algn="ctr">
              <a:lnSpc>
                <a:spcPct val="150000"/>
              </a:lnSpc>
            </a:pPr>
            <a:r>
              <a:rPr lang="en-US" altLang="zh-CN" dirty="0" err="1">
                <a:latin typeface="Times New Roman" panose="02020603050405020304" pitchFamily="18" charset="0"/>
                <a:ea typeface="微软雅黑" panose="020B0503020204020204" pitchFamily="34" charset="-122"/>
                <a:sym typeface="Times New Roman" panose="02020603050405020304" pitchFamily="18" charset="0"/>
              </a:rPr>
              <a:t>Kmeans</a:t>
            </a:r>
            <a:r>
              <a:rPr lang="zh-CN" altLang="en-US" dirty="0">
                <a:latin typeface="Times New Roman" panose="02020603050405020304" pitchFamily="18" charset="0"/>
                <a:ea typeface="微软雅黑" panose="020B0503020204020204" pitchFamily="34" charset="-122"/>
                <a:sym typeface="Times New Roman" panose="02020603050405020304" pitchFamily="18" charset="0"/>
              </a:rPr>
              <a:t>算法为启发式算法，遵循的寻优</a:t>
            </a:r>
            <a:r>
              <a:rPr lang="zh-CN" altLang="en-US">
                <a:latin typeface="Times New Roman" panose="02020603050405020304" pitchFamily="18" charset="0"/>
                <a:ea typeface="微软雅黑" panose="020B0503020204020204" pitchFamily="34" charset="-122"/>
                <a:sym typeface="Times New Roman" panose="02020603050405020304" pitchFamily="18" charset="0"/>
              </a:rPr>
              <a:t>原则：</a:t>
            </a:r>
            <a:endParaRPr lang="en-US" altLang="zh-CN">
              <a:latin typeface="Times New Roman" panose="02020603050405020304" pitchFamily="18" charset="0"/>
              <a:ea typeface="微软雅黑" panose="020B0503020204020204" pitchFamily="34" charset="-122"/>
              <a:sym typeface="Times New Roman" panose="02020603050405020304" pitchFamily="18" charset="0"/>
            </a:endParaRPr>
          </a:p>
          <a:p>
            <a:pPr algn="ctr">
              <a:lnSpc>
                <a:spcPct val="150000"/>
              </a:lnSpc>
            </a:pPr>
            <a:r>
              <a:rPr lang="zh-CN" altLang="en-US" b="1">
                <a:solidFill>
                  <a:srgbClr val="FF6700"/>
                </a:solidFill>
                <a:latin typeface="Times New Roman" panose="02020603050405020304" pitchFamily="18" charset="0"/>
                <a:ea typeface="微软雅黑" panose="020B0503020204020204" pitchFamily="34" charset="-122"/>
                <a:sym typeface="Times New Roman" panose="02020603050405020304" pitchFamily="18" charset="0"/>
              </a:rPr>
              <a:t>每次</a:t>
            </a:r>
            <a:r>
              <a:rPr lang="zh-CN" altLang="en-US" b="1" dirty="0">
                <a:solidFill>
                  <a:srgbClr val="FF6700"/>
                </a:solidFill>
                <a:latin typeface="Times New Roman" panose="02020603050405020304" pitchFamily="18" charset="0"/>
                <a:ea typeface="微软雅黑" panose="020B0503020204020204" pitchFamily="34" charset="-122"/>
                <a:sym typeface="Times New Roman" panose="02020603050405020304" pitchFamily="18" charset="0"/>
              </a:rPr>
              <a:t>聚类保证局部最优，随后调整聚类，利用局部最优聚类的上限来不断逼近全局最优</a:t>
            </a:r>
          </a:p>
        </p:txBody>
      </p:sp>
      <p:pic>
        <p:nvPicPr>
          <p:cNvPr id="7" name="Image-12.png" descr="Image-12.png">
            <a:extLst>
              <a:ext uri="{FF2B5EF4-FFF2-40B4-BE49-F238E27FC236}">
                <a16:creationId xmlns:a16="http://schemas.microsoft.com/office/drawing/2014/main" id="{E9A6ECC4-98B0-4092-9C3B-3800EAA3C314}"/>
              </a:ext>
            </a:extLst>
          </p:cNvPr>
          <p:cNvPicPr>
            <a:picLocks noChangeAspect="1"/>
          </p:cNvPicPr>
          <p:nvPr/>
        </p:nvPicPr>
        <p:blipFill>
          <a:blip r:embed="rId3"/>
          <a:stretch>
            <a:fillRect/>
          </a:stretch>
        </p:blipFill>
        <p:spPr>
          <a:xfrm>
            <a:off x="4860032" y="1484784"/>
            <a:ext cx="3708726" cy="339442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p:spPr>
      </p:pic>
      <p:sp>
        <p:nvSpPr>
          <p:cNvPr id="8" name="标题 3">
            <a:extLst>
              <a:ext uri="{FF2B5EF4-FFF2-40B4-BE49-F238E27FC236}">
                <a16:creationId xmlns:a16="http://schemas.microsoft.com/office/drawing/2014/main" id="{72CE608C-1683-4464-BA44-5167C7605A78}"/>
              </a:ext>
            </a:extLst>
          </p:cNvPr>
          <p:cNvSpPr txBox="1">
            <a:spLocks/>
          </p:cNvSpPr>
          <p:nvPr/>
        </p:nvSpPr>
        <p:spPr>
          <a:xfrm>
            <a:off x="756000" y="108000"/>
            <a:ext cx="6781800" cy="492443"/>
          </a:xfrm>
          <a:prstGeom prst="rect">
            <a:avLst/>
          </a:prstGeom>
        </p:spPr>
        <p:txBody>
          <a:bodyPr wrap="square">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lnSpc>
                <a:spcPct val="100000"/>
              </a:lnSpc>
              <a:spcAft>
                <a:spcPct val="0"/>
              </a:spcAft>
            </a:pPr>
            <a:r>
              <a:rPr lang="en-US" altLang="zh-CN"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2.1.1 KMeans</a:t>
            </a:r>
            <a:endParaRPr lang="zh-CN" altLang="en-US" sz="2600" b="1" spc="50" dirty="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Tree>
    <p:extLst>
      <p:ext uri="{BB962C8B-B14F-4D97-AF65-F5344CB8AC3E}">
        <p14:creationId xmlns:p14="http://schemas.microsoft.com/office/powerpoint/2010/main" val="3168273441"/>
      </p:ext>
    </p:extLst>
  </p:cSld>
  <p:clrMapOvr>
    <a:masterClrMapping/>
  </p:clrMapOvr>
  <p:transition spd="med">
    <p:split orient="vert"/>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2"/>
          <p:cNvSpPr>
            <a:spLocks noGrp="1" noChangeArrowheads="1"/>
          </p:cNvSpPr>
          <p:nvPr>
            <p:ph type="title" idx="4294967295"/>
          </p:nvPr>
        </p:nvSpPr>
        <p:spPr>
          <a:xfrm>
            <a:off x="756000" y="108000"/>
            <a:ext cx="6781800" cy="492443"/>
          </a:xfrm>
          <a:prstGeom prst="rect">
            <a:avLst/>
          </a:prstGeom>
        </p:spPr>
        <p:txBody>
          <a:bodyPr wrap="square">
            <a:spAutoFit/>
          </a:bodyPr>
          <a:lstStyle/>
          <a:p>
            <a:pPr fontAlgn="base">
              <a:lnSpc>
                <a:spcPct val="100000"/>
              </a:lnSpc>
              <a:spcAft>
                <a:spcPct val="0"/>
              </a:spcAft>
            </a:pPr>
            <a:r>
              <a:rPr lang="en-US" altLang="zh-CN"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2.1.1 k-means</a:t>
            </a:r>
            <a:r>
              <a:rPr lang="zh-CN" altLang="en-US" sz="2600" b="1" spc="50" dirty="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计算示例</a:t>
            </a:r>
          </a:p>
        </p:txBody>
      </p:sp>
      <p:sp>
        <p:nvSpPr>
          <p:cNvPr id="20484" name="Rectangle 3"/>
          <p:cNvSpPr>
            <a:spLocks noGrp="1" noChangeArrowheads="1"/>
          </p:cNvSpPr>
          <p:nvPr>
            <p:ph type="body" idx="4294967295"/>
          </p:nvPr>
        </p:nvSpPr>
        <p:spPr>
          <a:xfrm>
            <a:off x="323528" y="753268"/>
            <a:ext cx="8229600" cy="5481501"/>
          </a:xfrm>
          <a:prstGeom prst="rect">
            <a:avLst/>
          </a:prstGeom>
          <a:noFill/>
        </p:spPr>
        <p:txBody>
          <a:bodyPr wrap="square">
            <a:spAutoFit/>
          </a:bodyPr>
          <a:lstStyle/>
          <a:p>
            <a:pPr marL="360000" indent="-360000" algn="just" fontAlgn="base">
              <a:lnSpc>
                <a:spcPct val="140000"/>
              </a:lnSpc>
              <a:spcBef>
                <a:spcPts val="600"/>
              </a:spcBef>
              <a:buClr>
                <a:srgbClr val="FF6600"/>
              </a:buClr>
              <a:buSzPct val="80000"/>
              <a:buFont typeface="Wingdings" panose="05000000000000000000" pitchFamily="2" charset="2"/>
              <a:buChar char="l"/>
            </a:pPr>
            <a:r>
              <a:rPr lang="zh-CN" altLang="en-US" sz="2400">
                <a:latin typeface="Times New Roman" panose="02020603050405020304" pitchFamily="18" charset="0"/>
                <a:ea typeface="微软雅黑" panose="020B0503020204020204" pitchFamily="34" charset="-122"/>
                <a:cs typeface="+mn-ea"/>
                <a:sym typeface="Times New Roman" panose="02020603050405020304" pitchFamily="18" charset="0"/>
              </a:rPr>
              <a:t>假设：给定如下要进行聚类的对象：</a:t>
            </a:r>
          </a:p>
          <a:p>
            <a:pPr marL="457200" lvl="1" indent="0" algn="just" fontAlgn="base">
              <a:lnSpc>
                <a:spcPct val="140000"/>
              </a:lnSpc>
              <a:spcBef>
                <a:spcPts val="600"/>
              </a:spcBef>
              <a:buClr>
                <a:srgbClr val="FF6600"/>
              </a:buClr>
              <a:buSzPct val="80000"/>
              <a:buNone/>
            </a:pPr>
            <a:r>
              <a:rPr lang="zh-CN" altLang="en-US" sz="2200">
                <a:latin typeface="Times New Roman" panose="02020603050405020304" pitchFamily="18" charset="0"/>
                <a:ea typeface="微软雅黑" panose="020B0503020204020204" pitchFamily="34" charset="-122"/>
                <a:cs typeface="+mn-ea"/>
                <a:sym typeface="Times New Roman" panose="02020603050405020304" pitchFamily="18" charset="0"/>
              </a:rPr>
              <a:t> </a:t>
            </a:r>
            <a:r>
              <a:rPr lang="en-US" altLang="zh-CN" sz="2200">
                <a:latin typeface="Times New Roman" panose="02020603050405020304" pitchFamily="18" charset="0"/>
                <a:ea typeface="微软雅黑" panose="020B0503020204020204" pitchFamily="34" charset="-122"/>
                <a:cs typeface="+mn-ea"/>
                <a:sym typeface="Times New Roman" panose="02020603050405020304" pitchFamily="18" charset="0"/>
              </a:rPr>
              <a:t>{2</a:t>
            </a:r>
            <a:r>
              <a:rPr lang="zh-CN" altLang="en-US" sz="2200">
                <a:latin typeface="Times New Roman" panose="02020603050405020304" pitchFamily="18" charset="0"/>
                <a:ea typeface="微软雅黑" panose="020B0503020204020204" pitchFamily="34" charset="-122"/>
                <a:cs typeface="+mn-ea"/>
                <a:sym typeface="Times New Roman" panose="02020603050405020304" pitchFamily="18" charset="0"/>
              </a:rPr>
              <a:t>，</a:t>
            </a:r>
            <a:r>
              <a:rPr lang="en-US" altLang="zh-CN" sz="2200">
                <a:latin typeface="Times New Roman" panose="02020603050405020304" pitchFamily="18" charset="0"/>
                <a:ea typeface="微软雅黑" panose="020B0503020204020204" pitchFamily="34" charset="-122"/>
                <a:cs typeface="+mn-ea"/>
                <a:sym typeface="Times New Roman" panose="02020603050405020304" pitchFamily="18" charset="0"/>
              </a:rPr>
              <a:t>4</a:t>
            </a:r>
            <a:r>
              <a:rPr lang="zh-CN" altLang="en-US" sz="2200">
                <a:latin typeface="Times New Roman" panose="02020603050405020304" pitchFamily="18" charset="0"/>
                <a:ea typeface="微软雅黑" panose="020B0503020204020204" pitchFamily="34" charset="-122"/>
                <a:cs typeface="+mn-ea"/>
                <a:sym typeface="Times New Roman" panose="02020603050405020304" pitchFamily="18" charset="0"/>
              </a:rPr>
              <a:t>，</a:t>
            </a:r>
            <a:r>
              <a:rPr lang="en-US" altLang="zh-CN" sz="2200">
                <a:latin typeface="Times New Roman" panose="02020603050405020304" pitchFamily="18" charset="0"/>
                <a:ea typeface="微软雅黑" panose="020B0503020204020204" pitchFamily="34" charset="-122"/>
                <a:cs typeface="+mn-ea"/>
                <a:sym typeface="Times New Roman" panose="02020603050405020304" pitchFamily="18" charset="0"/>
              </a:rPr>
              <a:t>10</a:t>
            </a:r>
            <a:r>
              <a:rPr lang="zh-CN" altLang="en-US" sz="2200">
                <a:latin typeface="Times New Roman" panose="02020603050405020304" pitchFamily="18" charset="0"/>
                <a:ea typeface="微软雅黑" panose="020B0503020204020204" pitchFamily="34" charset="-122"/>
                <a:cs typeface="+mn-ea"/>
                <a:sym typeface="Times New Roman" panose="02020603050405020304" pitchFamily="18" charset="0"/>
              </a:rPr>
              <a:t>，</a:t>
            </a:r>
            <a:r>
              <a:rPr lang="en-US" altLang="zh-CN" sz="2200">
                <a:latin typeface="Times New Roman" panose="02020603050405020304" pitchFamily="18" charset="0"/>
                <a:ea typeface="微软雅黑" panose="020B0503020204020204" pitchFamily="34" charset="-122"/>
                <a:cs typeface="+mn-ea"/>
                <a:sym typeface="Times New Roman" panose="02020603050405020304" pitchFamily="18" charset="0"/>
              </a:rPr>
              <a:t>12</a:t>
            </a:r>
            <a:r>
              <a:rPr lang="zh-CN" altLang="en-US" sz="2200">
                <a:latin typeface="Times New Roman" panose="02020603050405020304" pitchFamily="18" charset="0"/>
                <a:ea typeface="微软雅黑" panose="020B0503020204020204" pitchFamily="34" charset="-122"/>
                <a:cs typeface="+mn-ea"/>
                <a:sym typeface="Times New Roman" panose="02020603050405020304" pitchFamily="18" charset="0"/>
              </a:rPr>
              <a:t>，</a:t>
            </a:r>
            <a:r>
              <a:rPr lang="en-US" altLang="zh-CN" sz="2200">
                <a:latin typeface="Times New Roman" panose="02020603050405020304" pitchFamily="18" charset="0"/>
                <a:ea typeface="微软雅黑" panose="020B0503020204020204" pitchFamily="34" charset="-122"/>
                <a:cs typeface="+mn-ea"/>
                <a:sym typeface="Times New Roman" panose="02020603050405020304" pitchFamily="18" charset="0"/>
              </a:rPr>
              <a:t>3</a:t>
            </a:r>
            <a:r>
              <a:rPr lang="zh-CN" altLang="en-US" sz="2200">
                <a:latin typeface="Times New Roman" panose="02020603050405020304" pitchFamily="18" charset="0"/>
                <a:ea typeface="微软雅黑" panose="020B0503020204020204" pitchFamily="34" charset="-122"/>
                <a:cs typeface="+mn-ea"/>
                <a:sym typeface="Times New Roman" panose="02020603050405020304" pitchFamily="18" charset="0"/>
              </a:rPr>
              <a:t>，</a:t>
            </a:r>
            <a:r>
              <a:rPr lang="en-US" altLang="zh-CN" sz="2200">
                <a:latin typeface="Times New Roman" panose="02020603050405020304" pitchFamily="18" charset="0"/>
                <a:ea typeface="微软雅黑" panose="020B0503020204020204" pitchFamily="34" charset="-122"/>
                <a:cs typeface="+mn-ea"/>
                <a:sym typeface="Times New Roman" panose="02020603050405020304" pitchFamily="18" charset="0"/>
              </a:rPr>
              <a:t>20</a:t>
            </a:r>
            <a:r>
              <a:rPr lang="zh-CN" altLang="en-US" sz="2200">
                <a:latin typeface="Times New Roman" panose="02020603050405020304" pitchFamily="18" charset="0"/>
                <a:ea typeface="微软雅黑" panose="020B0503020204020204" pitchFamily="34" charset="-122"/>
                <a:cs typeface="+mn-ea"/>
                <a:sym typeface="Times New Roman" panose="02020603050405020304" pitchFamily="18" charset="0"/>
              </a:rPr>
              <a:t>，</a:t>
            </a:r>
            <a:r>
              <a:rPr lang="en-US" altLang="zh-CN" sz="2200">
                <a:latin typeface="Times New Roman" panose="02020603050405020304" pitchFamily="18" charset="0"/>
                <a:ea typeface="微软雅黑" panose="020B0503020204020204" pitchFamily="34" charset="-122"/>
                <a:cs typeface="+mn-ea"/>
                <a:sym typeface="Times New Roman" panose="02020603050405020304" pitchFamily="18" charset="0"/>
              </a:rPr>
              <a:t>30</a:t>
            </a:r>
            <a:r>
              <a:rPr lang="zh-CN" altLang="en-US" sz="2200">
                <a:latin typeface="Times New Roman" panose="02020603050405020304" pitchFamily="18" charset="0"/>
                <a:ea typeface="微软雅黑" panose="020B0503020204020204" pitchFamily="34" charset="-122"/>
                <a:cs typeface="+mn-ea"/>
                <a:sym typeface="Times New Roman" panose="02020603050405020304" pitchFamily="18" charset="0"/>
              </a:rPr>
              <a:t>，</a:t>
            </a:r>
            <a:r>
              <a:rPr lang="en-US" altLang="zh-CN" sz="2200">
                <a:latin typeface="Times New Roman" panose="02020603050405020304" pitchFamily="18" charset="0"/>
                <a:ea typeface="微软雅黑" panose="020B0503020204020204" pitchFamily="34" charset="-122"/>
                <a:cs typeface="+mn-ea"/>
                <a:sym typeface="Times New Roman" panose="02020603050405020304" pitchFamily="18" charset="0"/>
              </a:rPr>
              <a:t>11</a:t>
            </a:r>
            <a:r>
              <a:rPr lang="zh-CN" altLang="en-US" sz="2200">
                <a:latin typeface="Times New Roman" panose="02020603050405020304" pitchFamily="18" charset="0"/>
                <a:ea typeface="微软雅黑" panose="020B0503020204020204" pitchFamily="34" charset="-122"/>
                <a:cs typeface="+mn-ea"/>
                <a:sym typeface="Times New Roman" panose="02020603050405020304" pitchFamily="18" charset="0"/>
              </a:rPr>
              <a:t>，</a:t>
            </a:r>
            <a:r>
              <a:rPr lang="en-US" altLang="zh-CN" sz="2200">
                <a:latin typeface="Times New Roman" panose="02020603050405020304" pitchFamily="18" charset="0"/>
                <a:ea typeface="微软雅黑" panose="020B0503020204020204" pitchFamily="34" charset="-122"/>
                <a:cs typeface="+mn-ea"/>
                <a:sym typeface="Times New Roman" panose="02020603050405020304" pitchFamily="18" charset="0"/>
              </a:rPr>
              <a:t>25}</a:t>
            </a:r>
            <a:r>
              <a:rPr lang="zh-CN" altLang="en-US" sz="2200">
                <a:latin typeface="Times New Roman" panose="02020603050405020304" pitchFamily="18" charset="0"/>
                <a:ea typeface="微软雅黑" panose="020B0503020204020204" pitchFamily="34" charset="-122"/>
                <a:cs typeface="+mn-ea"/>
                <a:sym typeface="Times New Roman" panose="02020603050405020304" pitchFamily="18" charset="0"/>
              </a:rPr>
              <a:t>，</a:t>
            </a:r>
            <a:r>
              <a:rPr lang="en-US" altLang="zh-CN" sz="2200">
                <a:latin typeface="Times New Roman" panose="02020603050405020304" pitchFamily="18" charset="0"/>
                <a:ea typeface="微软雅黑" panose="020B0503020204020204" pitchFamily="34" charset="-122"/>
                <a:cs typeface="+mn-ea"/>
                <a:sym typeface="Times New Roman" panose="02020603050405020304" pitchFamily="18" charset="0"/>
              </a:rPr>
              <a:t>k = 2</a:t>
            </a:r>
            <a:r>
              <a:rPr lang="zh-CN" altLang="en-US" sz="2200">
                <a:latin typeface="Times New Roman" panose="02020603050405020304" pitchFamily="18" charset="0"/>
                <a:ea typeface="微软雅黑" panose="020B0503020204020204" pitchFamily="34" charset="-122"/>
                <a:cs typeface="+mn-ea"/>
                <a:sym typeface="Times New Roman" panose="02020603050405020304" pitchFamily="18" charset="0"/>
              </a:rPr>
              <a:t>，请使用</a:t>
            </a:r>
            <a:r>
              <a:rPr lang="en-US" altLang="zh-CN" sz="2200">
                <a:latin typeface="Times New Roman" panose="02020603050405020304" pitchFamily="18" charset="0"/>
                <a:ea typeface="微软雅黑" panose="020B0503020204020204" pitchFamily="34" charset="-122"/>
                <a:cs typeface="+mn-ea"/>
                <a:sym typeface="Times New Roman" panose="02020603050405020304" pitchFamily="18" charset="0"/>
              </a:rPr>
              <a:t>k</a:t>
            </a:r>
            <a:r>
              <a:rPr lang="zh-CN" altLang="en-US" sz="2200">
                <a:latin typeface="Times New Roman" panose="02020603050405020304" pitchFamily="18" charset="0"/>
                <a:ea typeface="微软雅黑" panose="020B0503020204020204" pitchFamily="34" charset="-122"/>
                <a:cs typeface="+mn-ea"/>
                <a:sym typeface="Times New Roman" panose="02020603050405020304" pitchFamily="18" charset="0"/>
              </a:rPr>
              <a:t>均值划分聚类</a:t>
            </a:r>
          </a:p>
          <a:p>
            <a:pPr marL="360000" indent="-360000" algn="just" fontAlgn="base">
              <a:lnSpc>
                <a:spcPct val="140000"/>
              </a:lnSpc>
              <a:spcBef>
                <a:spcPts val="600"/>
              </a:spcBef>
              <a:buClr>
                <a:srgbClr val="FF6600"/>
              </a:buClr>
              <a:buSzPct val="80000"/>
              <a:buFont typeface="Wingdings" panose="05000000000000000000" pitchFamily="2" charset="2"/>
              <a:buChar char="l"/>
            </a:pPr>
            <a:r>
              <a:rPr lang="zh-CN" altLang="en-US" sz="2400">
                <a:latin typeface="Times New Roman" panose="02020603050405020304" pitchFamily="18" charset="0"/>
                <a:ea typeface="微软雅黑" panose="020B0503020204020204" pitchFamily="34" charset="-122"/>
                <a:cs typeface="+mn-ea"/>
                <a:sym typeface="Times New Roman" panose="02020603050405020304" pitchFamily="18" charset="0"/>
              </a:rPr>
              <a:t>步骤如下：</a:t>
            </a:r>
          </a:p>
          <a:p>
            <a:pPr marL="0" indent="0" algn="just" fontAlgn="base">
              <a:lnSpc>
                <a:spcPct val="140000"/>
              </a:lnSpc>
              <a:spcBef>
                <a:spcPts val="600"/>
              </a:spcBef>
              <a:buClr>
                <a:srgbClr val="FF6600"/>
              </a:buClr>
              <a:buSzPct val="80000"/>
              <a:buNone/>
            </a:pPr>
            <a:r>
              <a:rPr lang="zh-CN" altLang="en-US" sz="2000">
                <a:latin typeface="Times New Roman" panose="02020603050405020304" pitchFamily="18" charset="0"/>
                <a:ea typeface="微软雅黑" panose="020B0503020204020204" pitchFamily="34" charset="-122"/>
                <a:cs typeface="+mn-ea"/>
                <a:sym typeface="Times New Roman" panose="02020603050405020304" pitchFamily="18" charset="0"/>
              </a:rPr>
              <a:t>     </a:t>
            </a:r>
            <a:r>
              <a:rPr lang="en-US" altLang="zh-CN" sz="2200">
                <a:latin typeface="Times New Roman" panose="02020603050405020304" pitchFamily="18" charset="0"/>
                <a:ea typeface="微软雅黑" panose="020B0503020204020204" pitchFamily="34" charset="-122"/>
                <a:cs typeface="+mn-ea"/>
                <a:sym typeface="Times New Roman" panose="02020603050405020304" pitchFamily="18" charset="0"/>
              </a:rPr>
              <a:t>m1               m2           </a:t>
            </a:r>
            <a:r>
              <a:rPr lang="zh-CN" altLang="en-US" sz="2200">
                <a:latin typeface="Times New Roman" panose="02020603050405020304" pitchFamily="18" charset="0"/>
                <a:ea typeface="微软雅黑" panose="020B0503020204020204" pitchFamily="34" charset="-122"/>
                <a:cs typeface="+mn-ea"/>
                <a:sym typeface="Times New Roman" panose="02020603050405020304" pitchFamily="18" charset="0"/>
              </a:rPr>
              <a:t>   </a:t>
            </a:r>
            <a:r>
              <a:rPr lang="en-US" altLang="zh-CN" sz="2200">
                <a:latin typeface="Times New Roman" panose="02020603050405020304" pitchFamily="18" charset="0"/>
                <a:ea typeface="微软雅黑" panose="020B0503020204020204" pitchFamily="34" charset="-122"/>
                <a:cs typeface="+mn-ea"/>
                <a:sym typeface="Times New Roman" panose="02020603050405020304" pitchFamily="18" charset="0"/>
              </a:rPr>
              <a:t> K1                                        K2</a:t>
            </a:r>
          </a:p>
          <a:p>
            <a:pPr marL="0" indent="0" algn="just" fontAlgn="base">
              <a:lnSpc>
                <a:spcPct val="140000"/>
              </a:lnSpc>
              <a:spcBef>
                <a:spcPts val="600"/>
              </a:spcBef>
              <a:buClr>
                <a:srgbClr val="FF6600"/>
              </a:buClr>
              <a:buSzPct val="80000"/>
              <a:buNone/>
            </a:pPr>
            <a:r>
              <a:rPr lang="en-US" altLang="zh-CN" sz="2200">
                <a:latin typeface="Times New Roman" panose="02020603050405020304" pitchFamily="18" charset="0"/>
                <a:ea typeface="微软雅黑" panose="020B0503020204020204" pitchFamily="34" charset="-122"/>
                <a:cs typeface="+mn-ea"/>
                <a:sym typeface="Times New Roman" panose="02020603050405020304" pitchFamily="18" charset="0"/>
              </a:rPr>
              <a:t>      2                   4              {2,3}                             {4,10,12,20,30,11,25}</a:t>
            </a:r>
          </a:p>
          <a:p>
            <a:pPr marL="0" indent="0" algn="just" fontAlgn="base">
              <a:lnSpc>
                <a:spcPct val="140000"/>
              </a:lnSpc>
              <a:spcBef>
                <a:spcPts val="600"/>
              </a:spcBef>
              <a:buClr>
                <a:srgbClr val="FF6600"/>
              </a:buClr>
              <a:buSzPct val="80000"/>
              <a:buNone/>
            </a:pPr>
            <a:r>
              <a:rPr lang="en-US" altLang="zh-CN" sz="2200">
                <a:latin typeface="Times New Roman" panose="02020603050405020304" pitchFamily="18" charset="0"/>
                <a:ea typeface="微软雅黑" panose="020B0503020204020204" pitchFamily="34" charset="-122"/>
                <a:cs typeface="+mn-ea"/>
                <a:sym typeface="Times New Roman" panose="02020603050405020304" pitchFamily="18" charset="0"/>
              </a:rPr>
              <a:t>     2.5                16             {2,3,4}                          {10,12,20,30,11,25}</a:t>
            </a:r>
          </a:p>
          <a:p>
            <a:pPr marL="0" indent="0" algn="just" fontAlgn="base">
              <a:lnSpc>
                <a:spcPct val="140000"/>
              </a:lnSpc>
              <a:spcBef>
                <a:spcPts val="600"/>
              </a:spcBef>
              <a:buClr>
                <a:srgbClr val="FF6600"/>
              </a:buClr>
              <a:buSzPct val="80000"/>
              <a:buNone/>
            </a:pPr>
            <a:r>
              <a:rPr lang="en-US" altLang="zh-CN" sz="2200">
                <a:latin typeface="Times New Roman" panose="02020603050405020304" pitchFamily="18" charset="0"/>
                <a:ea typeface="微软雅黑" panose="020B0503020204020204" pitchFamily="34" charset="-122"/>
                <a:cs typeface="+mn-ea"/>
                <a:sym typeface="Times New Roman" panose="02020603050405020304" pitchFamily="18" charset="0"/>
              </a:rPr>
              <a:t>      3                  18             {2,3,4,10}                     {10,12,20,30,11,25}</a:t>
            </a:r>
          </a:p>
          <a:p>
            <a:pPr marL="0" indent="0" algn="just" fontAlgn="base">
              <a:lnSpc>
                <a:spcPct val="140000"/>
              </a:lnSpc>
              <a:spcBef>
                <a:spcPts val="600"/>
              </a:spcBef>
              <a:buClr>
                <a:srgbClr val="FF6600"/>
              </a:buClr>
              <a:buSzPct val="80000"/>
              <a:buNone/>
            </a:pPr>
            <a:r>
              <a:rPr lang="en-US" altLang="zh-CN" sz="2200">
                <a:latin typeface="Times New Roman" panose="02020603050405020304" pitchFamily="18" charset="0"/>
                <a:ea typeface="微软雅黑" panose="020B0503020204020204" pitchFamily="34" charset="-122"/>
                <a:cs typeface="+mn-ea"/>
                <a:sym typeface="Times New Roman" panose="02020603050405020304" pitchFamily="18" charset="0"/>
              </a:rPr>
              <a:t>    4.75              19.6           {2,3,4,10,11,12}           {20,30,25}</a:t>
            </a:r>
          </a:p>
          <a:p>
            <a:pPr marL="0" indent="0" algn="just" fontAlgn="base">
              <a:lnSpc>
                <a:spcPct val="140000"/>
              </a:lnSpc>
              <a:spcBef>
                <a:spcPts val="600"/>
              </a:spcBef>
              <a:buClr>
                <a:srgbClr val="FF6600"/>
              </a:buClr>
              <a:buSzPct val="80000"/>
              <a:buNone/>
            </a:pPr>
            <a:r>
              <a:rPr lang="en-US" altLang="zh-CN" sz="2200">
                <a:latin typeface="Times New Roman" panose="02020603050405020304" pitchFamily="18" charset="0"/>
                <a:ea typeface="微软雅黑" panose="020B0503020204020204" pitchFamily="34" charset="-122"/>
                <a:cs typeface="+mn-ea"/>
                <a:sym typeface="Times New Roman" panose="02020603050405020304" pitchFamily="18" charset="0"/>
              </a:rPr>
              <a:t>      7                  25             {2,3,4,10,11,12}           {20,30,25}</a:t>
            </a:r>
          </a:p>
        </p:txBody>
      </p:sp>
    </p:spTree>
    <p:extLst>
      <p:ext uri="{BB962C8B-B14F-4D97-AF65-F5344CB8AC3E}">
        <p14:creationId xmlns:p14="http://schemas.microsoft.com/office/powerpoint/2010/main" val="552051698"/>
      </p:ext>
    </p:extLst>
  </p:cSld>
  <p:clrMapOvr>
    <a:masterClrMapping/>
  </p:clrMapOvr>
  <p:transition spd="med">
    <p:split orient="vert"/>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object 2"/>
          <p:cNvSpPr txBox="1">
            <a:spLocks noChangeArrowheads="1"/>
          </p:cNvSpPr>
          <p:nvPr/>
        </p:nvSpPr>
        <p:spPr bwMode="auto">
          <a:xfrm>
            <a:off x="252000" y="756000"/>
            <a:ext cx="8640000" cy="10425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355600">
              <a:tabLst>
                <a:tab pos="354013" algn="l"/>
              </a:tabLst>
              <a:defRPr sz="3200">
                <a:solidFill>
                  <a:schemeClr val="tx1"/>
                </a:solidFill>
                <a:latin typeface="Arial" charset="0"/>
                <a:ea typeface="楷体_GB2312" pitchFamily="49" charset="-122"/>
              </a:defRPr>
            </a:lvl1pPr>
            <a:lvl2pPr>
              <a:tabLst>
                <a:tab pos="354013" algn="l"/>
              </a:tabLst>
              <a:defRPr sz="2800">
                <a:solidFill>
                  <a:schemeClr val="tx1"/>
                </a:solidFill>
                <a:latin typeface="Arial" charset="0"/>
                <a:ea typeface="楷体_GB2312" pitchFamily="49" charset="-122"/>
              </a:defRPr>
            </a:lvl2pPr>
            <a:lvl3pPr>
              <a:tabLst>
                <a:tab pos="354013" algn="l"/>
              </a:tabLst>
              <a:defRPr sz="2400">
                <a:solidFill>
                  <a:schemeClr val="tx1"/>
                </a:solidFill>
                <a:latin typeface="Arial" charset="0"/>
                <a:ea typeface="楷体_GB2312" pitchFamily="49" charset="-122"/>
              </a:defRPr>
            </a:lvl3pPr>
            <a:lvl4pPr>
              <a:tabLst>
                <a:tab pos="354013" algn="l"/>
              </a:tabLst>
              <a:defRPr sz="2000">
                <a:solidFill>
                  <a:schemeClr val="tx1"/>
                </a:solidFill>
                <a:latin typeface="Arial" charset="0"/>
                <a:ea typeface="楷体_GB2312" pitchFamily="49" charset="-122"/>
              </a:defRPr>
            </a:lvl4pPr>
            <a:lvl5pPr>
              <a:tabLst>
                <a:tab pos="354013" algn="l"/>
              </a:tabLst>
              <a:defRPr sz="2000">
                <a:solidFill>
                  <a:schemeClr val="tx1"/>
                </a:solidFill>
                <a:latin typeface="Arial" charset="0"/>
                <a:ea typeface="楷体_GB2312" pitchFamily="49" charset="-122"/>
              </a:defRPr>
            </a:lvl5pPr>
            <a:lvl6pPr eaLnBrk="0" hangingPunct="0">
              <a:tabLst>
                <a:tab pos="354013" algn="l"/>
              </a:tabLst>
              <a:defRPr sz="2000">
                <a:solidFill>
                  <a:schemeClr val="tx1"/>
                </a:solidFill>
                <a:latin typeface="Arial" charset="0"/>
                <a:ea typeface="楷体_GB2312" pitchFamily="49" charset="-122"/>
              </a:defRPr>
            </a:lvl6pPr>
            <a:lvl7pPr eaLnBrk="0" hangingPunct="0">
              <a:tabLst>
                <a:tab pos="354013" algn="l"/>
              </a:tabLst>
              <a:defRPr sz="2000">
                <a:solidFill>
                  <a:schemeClr val="tx1"/>
                </a:solidFill>
                <a:latin typeface="Arial" charset="0"/>
                <a:ea typeface="楷体_GB2312" pitchFamily="49" charset="-122"/>
              </a:defRPr>
            </a:lvl7pPr>
            <a:lvl8pPr eaLnBrk="0" hangingPunct="0">
              <a:tabLst>
                <a:tab pos="354013" algn="l"/>
              </a:tabLst>
              <a:defRPr sz="2000">
                <a:solidFill>
                  <a:schemeClr val="tx1"/>
                </a:solidFill>
                <a:latin typeface="Arial" charset="0"/>
                <a:ea typeface="楷体_GB2312" pitchFamily="49" charset="-122"/>
              </a:defRPr>
            </a:lvl8pPr>
            <a:lvl9pPr eaLnBrk="0" hangingPunct="0">
              <a:tabLst>
                <a:tab pos="354013" algn="l"/>
              </a:tabLst>
              <a:defRPr sz="2000">
                <a:solidFill>
                  <a:schemeClr val="tx1"/>
                </a:solidFill>
                <a:latin typeface="Arial" charset="0"/>
                <a:ea typeface="楷体_GB2312" pitchFamily="49" charset="-122"/>
              </a:defRPr>
            </a:lvl9pPr>
          </a:lstStyle>
          <a:p>
            <a:pPr marL="0" eaLnBrk="1" hangingPunct="1">
              <a:lnSpc>
                <a:spcPct val="150000"/>
              </a:lnSpc>
            </a:pPr>
            <a:r>
              <a:rPr lang="zh-CN" altLang="zh-CN" sz="2400" b="1">
                <a:solidFill>
                  <a:srgbClr val="FF6700"/>
                </a:solidFill>
                <a:latin typeface="Times New Roman" panose="02020603050405020304" pitchFamily="18" charset="0"/>
                <a:ea typeface="微软雅黑" panose="020B0503020204020204" pitchFamily="34" charset="-122"/>
                <a:sym typeface="Times New Roman" panose="02020603050405020304" pitchFamily="18" charset="0"/>
              </a:rPr>
              <a:t>【例】</a:t>
            </a:r>
            <a:r>
              <a:rPr lang="zh-CN" altLang="zh-CN" sz="2400">
                <a:latin typeface="Times New Roman" panose="02020603050405020304" pitchFamily="18" charset="0"/>
                <a:ea typeface="微软雅黑" panose="020B0503020204020204" pitchFamily="34" charset="-122"/>
                <a:sym typeface="Times New Roman" panose="02020603050405020304" pitchFamily="18" charset="0"/>
              </a:rPr>
              <a:t>假定我们对A、B、C、D四个样品分别测量两个变量和得</a:t>
            </a:r>
            <a:r>
              <a:rPr lang="en-US" altLang="zh-CN" sz="2400">
                <a:latin typeface="Times New Roman" panose="02020603050405020304" pitchFamily="18" charset="0"/>
                <a:ea typeface="微软雅黑" panose="020B0503020204020204" pitchFamily="34" charset="-122"/>
                <a:sym typeface="Times New Roman" panose="02020603050405020304" pitchFamily="18" charset="0"/>
              </a:rPr>
              <a:t>     </a:t>
            </a:r>
          </a:p>
          <a:p>
            <a:pPr marL="0" eaLnBrk="1" hangingPunct="1">
              <a:lnSpc>
                <a:spcPct val="150000"/>
              </a:lnSpc>
            </a:pPr>
            <a:r>
              <a:rPr lang="en-US" altLang="zh-CN" sz="2400">
                <a:latin typeface="Times New Roman" panose="02020603050405020304" pitchFamily="18" charset="0"/>
                <a:ea typeface="微软雅黑" panose="020B0503020204020204" pitchFamily="34" charset="-122"/>
                <a:sym typeface="Times New Roman" panose="02020603050405020304" pitchFamily="18" charset="0"/>
              </a:rPr>
              <a:t>            </a:t>
            </a:r>
            <a:r>
              <a:rPr lang="zh-CN" altLang="zh-CN" sz="2400">
                <a:latin typeface="Times New Roman" panose="02020603050405020304" pitchFamily="18" charset="0"/>
                <a:ea typeface="微软雅黑" panose="020B0503020204020204" pitchFamily="34" charset="-122"/>
                <a:sym typeface="Times New Roman" panose="02020603050405020304" pitchFamily="18" charset="0"/>
              </a:rPr>
              <a:t>到结果见表。</a:t>
            </a:r>
          </a:p>
        </p:txBody>
      </p:sp>
      <p:graphicFrame>
        <p:nvGraphicFramePr>
          <p:cNvPr id="3" name="object 3"/>
          <p:cNvGraphicFramePr>
            <a:graphicFrameLocks noGrp="1"/>
          </p:cNvGraphicFramePr>
          <p:nvPr>
            <p:extLst>
              <p:ext uri="{D42A27DB-BD31-4B8C-83A1-F6EECF244321}">
                <p14:modId xmlns:p14="http://schemas.microsoft.com/office/powerpoint/2010/main" val="1699055389"/>
              </p:ext>
            </p:extLst>
          </p:nvPr>
        </p:nvGraphicFramePr>
        <p:xfrm>
          <a:off x="838994" y="1946359"/>
          <a:ext cx="7466013" cy="2268660"/>
        </p:xfrm>
        <a:graphic>
          <a:graphicData uri="http://schemas.openxmlformats.org/drawingml/2006/table">
            <a:tbl>
              <a:tblPr/>
              <a:tblGrid>
                <a:gridCol w="2357437">
                  <a:extLst>
                    <a:ext uri="{9D8B030D-6E8A-4147-A177-3AD203B41FA5}">
                      <a16:colId xmlns:a16="http://schemas.microsoft.com/office/drawing/2014/main" val="20000"/>
                    </a:ext>
                  </a:extLst>
                </a:gridCol>
                <a:gridCol w="2554288">
                  <a:extLst>
                    <a:ext uri="{9D8B030D-6E8A-4147-A177-3AD203B41FA5}">
                      <a16:colId xmlns:a16="http://schemas.microsoft.com/office/drawing/2014/main" val="20001"/>
                    </a:ext>
                  </a:extLst>
                </a:gridCol>
                <a:gridCol w="2554288">
                  <a:extLst>
                    <a:ext uri="{9D8B030D-6E8A-4147-A177-3AD203B41FA5}">
                      <a16:colId xmlns:a16="http://schemas.microsoft.com/office/drawing/2014/main" val="2927513231"/>
                    </a:ext>
                  </a:extLst>
                </a:gridCol>
              </a:tblGrid>
              <a:tr h="378110">
                <a:tc rowSpan="2">
                  <a:txBody>
                    <a:bodyPr/>
                    <a:lstStyle/>
                    <a:p>
                      <a:pPr marL="3175" marR="0" lvl="0" indent="0" algn="ctr" defTabSz="914400" rtl="0" eaLnBrk="1" fontAlgn="base" latinLnBrk="0" hangingPunct="1">
                        <a:lnSpc>
                          <a:spcPct val="100000"/>
                        </a:lnSpc>
                        <a:spcBef>
                          <a:spcPts val="0"/>
                        </a:spcBef>
                        <a:spcAft>
                          <a:spcPct val="0"/>
                        </a:spcAft>
                        <a:buClrTx/>
                        <a:buSzTx/>
                        <a:buFontTx/>
                        <a:buNone/>
                        <a:tabLst/>
                      </a:pPr>
                      <a:r>
                        <a:rPr kumimoji="0" lang="zh-CN" altLang="zh-CN" sz="1800" b="1" i="0" u="none" strike="noStrike" cap="none" normalizeH="0" baseline="0" dirty="0">
                          <a:ln>
                            <a:noFill/>
                          </a:ln>
                          <a:solidFill>
                            <a:schemeClr val="bg1"/>
                          </a:solidFill>
                          <a:effectLst/>
                          <a:latin typeface="Times New Roman" panose="02020603050405020304" pitchFamily="18" charset="0"/>
                          <a:ea typeface="微软雅黑" panose="020B0503020204020204" pitchFamily="34" charset="-122"/>
                          <a:sym typeface="Times New Roman" panose="02020603050405020304" pitchFamily="18" charset="0"/>
                        </a:rPr>
                        <a:t>样品</a:t>
                      </a:r>
                    </a:p>
                  </a:txBody>
                  <a:tcPr marL="0" marR="0" marT="0" marB="0" anchor="ctr" horzOverflow="overflow">
                    <a:lnL w="12700" cap="flat" cmpd="sng" algn="ctr">
                      <a:solidFill>
                        <a:srgbClr val="0070C0"/>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0070C0"/>
                    </a:solidFill>
                  </a:tcPr>
                </a:tc>
                <a:tc gridSpan="2">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zh-CN" altLang="zh-CN" sz="1800" b="1" i="0" u="none" strike="noStrike" cap="none" normalizeH="0" baseline="0">
                          <a:ln>
                            <a:noFill/>
                          </a:ln>
                          <a:solidFill>
                            <a:schemeClr val="bg1"/>
                          </a:solidFill>
                          <a:effectLst/>
                          <a:latin typeface="Times New Roman" panose="02020603050405020304" pitchFamily="18" charset="0"/>
                          <a:ea typeface="微软雅黑" panose="020B0503020204020204" pitchFamily="34" charset="-122"/>
                          <a:sym typeface="Times New Roman" panose="02020603050405020304" pitchFamily="18" charset="0"/>
                        </a:rPr>
                        <a:t>变量</a:t>
                      </a:r>
                    </a:p>
                  </a:txBody>
                  <a:tcPr marL="0" marR="0" marT="0" marB="0" anchor="ctr" horzOverflow="overflow">
                    <a:lnL w="12700" cap="flat" cmpd="sng" algn="ctr">
                      <a:solidFill>
                        <a:schemeClr val="bg1"/>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0070C0"/>
                    </a:solidFill>
                  </a:tcPr>
                </a:tc>
                <a:tc hMerge="1">
                  <a:txBody>
                    <a:bodyPr/>
                    <a:lstStyle/>
                    <a:p>
                      <a:endParaRPr lang="zh-CN" altLang="en-US"/>
                    </a:p>
                  </a:txBody>
                  <a:tcPr/>
                </a:tc>
                <a:extLst>
                  <a:ext uri="{0D108BD9-81ED-4DB2-BD59-A6C34878D82A}">
                    <a16:rowId xmlns:a16="http://schemas.microsoft.com/office/drawing/2014/main" val="10000"/>
                  </a:ext>
                </a:extLst>
              </a:tr>
              <a:tr h="378110">
                <a:tc vMerge="1">
                  <a:txBody>
                    <a:bodyPr/>
                    <a:lstStyle/>
                    <a:p>
                      <a:endParaRPr lang="zh-CN" altLang="en-US"/>
                    </a:p>
                  </a:txBody>
                  <a:tcPr/>
                </a:tc>
                <a:tc>
                  <a:txBody>
                    <a:bodyPr/>
                    <a:lstStyle/>
                    <a:p>
                      <a:pPr marL="52388" marR="0" lvl="0" indent="0" algn="ctr" defTabSz="914400" rtl="0" eaLnBrk="1" fontAlgn="base" latinLnBrk="0" hangingPunct="1">
                        <a:lnSpc>
                          <a:spcPct val="100000"/>
                        </a:lnSpc>
                        <a:spcBef>
                          <a:spcPts val="0"/>
                        </a:spcBef>
                        <a:spcAft>
                          <a:spcPct val="0"/>
                        </a:spcAft>
                        <a:buClrTx/>
                        <a:buSzTx/>
                        <a:buFontTx/>
                        <a:buNone/>
                        <a:tabLst>
                          <a:tab pos="2593975" algn="l"/>
                        </a:tabLst>
                        <a:defRPr/>
                      </a:pPr>
                      <a:r>
                        <a:rPr kumimoji="0" lang="zh-CN" altLang="zh-CN" sz="1800" b="1" i="1" u="none" strike="noStrike" cap="none" normalizeH="0" baseline="0">
                          <a:ln>
                            <a:noFill/>
                          </a:ln>
                          <a:solidFill>
                            <a:schemeClr val="bg1"/>
                          </a:solidFill>
                          <a:effectLst/>
                          <a:latin typeface="Times New Roman" pitchFamily="18" charset="0"/>
                          <a:ea typeface="微软雅黑" panose="020B0503020204020204" pitchFamily="34" charset="-122"/>
                          <a:sym typeface="Times New Roman" panose="02020603050405020304" pitchFamily="18" charset="0"/>
                        </a:rPr>
                        <a:t>X </a:t>
                      </a:r>
                      <a:r>
                        <a:rPr kumimoji="0" lang="en-US" altLang="zh-CN" sz="1800" b="1" i="0" u="none" strike="noStrike" cap="none" normalizeH="0" baseline="-24000">
                          <a:ln>
                            <a:noFill/>
                          </a:ln>
                          <a:solidFill>
                            <a:schemeClr val="bg1"/>
                          </a:solidFill>
                          <a:effectLst/>
                          <a:latin typeface="Times New Roman" pitchFamily="18" charset="0"/>
                          <a:ea typeface="微软雅黑" panose="020B0503020204020204" pitchFamily="34" charset="-122"/>
                          <a:sym typeface="Times New Roman" panose="02020603050405020304" pitchFamily="18" charset="0"/>
                        </a:rPr>
                        <a:t>1</a:t>
                      </a:r>
                      <a:endParaRPr kumimoji="0" lang="zh-CN" altLang="zh-CN" sz="1800" b="1" i="0" u="none" strike="noStrike" cap="none" normalizeH="0" baseline="-24000">
                        <a:ln>
                          <a:noFill/>
                        </a:ln>
                        <a:solidFill>
                          <a:schemeClr val="bg1"/>
                        </a:solidFill>
                        <a:effectLst/>
                        <a:latin typeface="Times New Roman" pitchFamily="18" charset="0"/>
                        <a:ea typeface="微软雅黑" panose="020B0503020204020204" pitchFamily="34" charset="-122"/>
                        <a:sym typeface="Times New Roman" panose="02020603050405020304" pitchFamily="18" charset="0"/>
                      </a:endParaRPr>
                    </a:p>
                  </a:txBody>
                  <a:tcPr marL="0" marR="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00B0F0"/>
                    </a:solidFill>
                  </a:tcPr>
                </a:tc>
                <a:tc>
                  <a:txBody>
                    <a:bodyPr/>
                    <a:lstStyle/>
                    <a:p>
                      <a:pPr marL="52388" marR="0" lvl="0" indent="0" algn="ctr" defTabSz="914400" rtl="0" eaLnBrk="1" fontAlgn="base" latinLnBrk="0" hangingPunct="1">
                        <a:lnSpc>
                          <a:spcPct val="100000"/>
                        </a:lnSpc>
                        <a:spcBef>
                          <a:spcPts val="0"/>
                        </a:spcBef>
                        <a:spcAft>
                          <a:spcPct val="0"/>
                        </a:spcAft>
                        <a:buClrTx/>
                        <a:buSzTx/>
                        <a:buFontTx/>
                        <a:buNone/>
                        <a:tabLst>
                          <a:tab pos="2593975" algn="l"/>
                        </a:tabLst>
                      </a:pPr>
                      <a:r>
                        <a:rPr kumimoji="0" lang="zh-CN" altLang="zh-CN" sz="1800" b="1" i="1" u="none" strike="noStrike" cap="none" normalizeH="0" baseline="0">
                          <a:ln>
                            <a:noFill/>
                          </a:ln>
                          <a:solidFill>
                            <a:schemeClr val="bg1"/>
                          </a:solidFill>
                          <a:effectLst/>
                          <a:latin typeface="Times New Roman" pitchFamily="18" charset="0"/>
                          <a:ea typeface="微软雅黑" panose="020B0503020204020204" pitchFamily="34" charset="-122"/>
                          <a:sym typeface="Times New Roman" panose="02020603050405020304" pitchFamily="18" charset="0"/>
                        </a:rPr>
                        <a:t>X </a:t>
                      </a:r>
                      <a:r>
                        <a:rPr kumimoji="0" lang="zh-CN" altLang="zh-CN" sz="1800" b="1" i="0" u="none" strike="noStrike" cap="none" normalizeH="0" baseline="-24000">
                          <a:ln>
                            <a:noFill/>
                          </a:ln>
                          <a:solidFill>
                            <a:schemeClr val="bg1"/>
                          </a:solidFill>
                          <a:effectLst/>
                          <a:latin typeface="Times New Roman" pitchFamily="18" charset="0"/>
                          <a:ea typeface="微软雅黑" panose="020B0503020204020204" pitchFamily="34" charset="-122"/>
                          <a:sym typeface="Times New Roman" panose="02020603050405020304" pitchFamily="18" charset="0"/>
                        </a:rPr>
                        <a:t>2</a:t>
                      </a:r>
                    </a:p>
                  </a:txBody>
                  <a:tcPr marL="0" marR="0" marT="0" marB="0" anchor="ctr" horzOverflow="overflow">
                    <a:lnL w="12700" cap="flat" cmpd="sng" algn="ctr">
                      <a:solidFill>
                        <a:schemeClr val="bg1"/>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00B0F0"/>
                    </a:solidFill>
                  </a:tcPr>
                </a:tc>
                <a:extLst>
                  <a:ext uri="{0D108BD9-81ED-4DB2-BD59-A6C34878D82A}">
                    <a16:rowId xmlns:a16="http://schemas.microsoft.com/office/drawing/2014/main" val="10001"/>
                  </a:ext>
                </a:extLst>
              </a:tr>
              <a:tr h="378110">
                <a:tc>
                  <a:txBody>
                    <a:bodyPr/>
                    <a:lstStyle/>
                    <a:p>
                      <a:pPr marL="3175" marR="0" lvl="0" indent="0" algn="ctr" defTabSz="914400" rtl="0" eaLnBrk="1" fontAlgn="base" latinLnBrk="0" hangingPunct="1">
                        <a:lnSpc>
                          <a:spcPct val="100000"/>
                        </a:lnSpc>
                        <a:spcBef>
                          <a:spcPts val="0"/>
                        </a:spcBef>
                        <a:spcAft>
                          <a:spcPct val="0"/>
                        </a:spcAft>
                        <a:buClrTx/>
                        <a:buSzTx/>
                        <a:buFontTx/>
                        <a:buNone/>
                        <a:tabLst/>
                      </a:pPr>
                      <a:r>
                        <a:rPr kumimoji="0" lang="en-US" altLang="zh-CN" sz="1800" b="0" i="0" u="none" strike="noStrike" cap="none" normalizeH="0" baseline="0">
                          <a:ln>
                            <a:noFill/>
                          </a:ln>
                          <a:solidFill>
                            <a:schemeClr val="tx1"/>
                          </a:solidFill>
                          <a:effectLst/>
                          <a:latin typeface="Times New Roman" pitchFamily="18" charset="0"/>
                          <a:ea typeface="微软雅黑" panose="020B0503020204020204" pitchFamily="34" charset="-122"/>
                          <a:sym typeface="Times New Roman" panose="02020603050405020304" pitchFamily="18" charset="0"/>
                        </a:rPr>
                        <a:t>A</a:t>
                      </a:r>
                      <a:endParaRPr kumimoji="0" lang="zh-CN" altLang="zh-CN" sz="1800" b="0" i="0" u="none" strike="noStrike" cap="none" normalizeH="0" baseline="0">
                        <a:ln>
                          <a:noFill/>
                        </a:ln>
                        <a:solidFill>
                          <a:schemeClr val="tx1"/>
                        </a:solidFill>
                        <a:effectLst/>
                        <a:latin typeface="Times New Roman" pitchFamily="18" charset="0"/>
                        <a:ea typeface="微软雅黑" panose="020B0503020204020204" pitchFamily="34" charset="-122"/>
                        <a:sym typeface="Times New Roman" panose="02020603050405020304" pitchFamily="18" charset="0"/>
                      </a:endParaRPr>
                    </a:p>
                  </a:txBody>
                  <a:tcPr marL="0" marR="0" marT="0" marB="0" anchor="ctr" horzOverflow="overflow">
                    <a:lnL w="12700" cap="flat" cmpd="sng" algn="ctr">
                      <a:solidFill>
                        <a:srgbClr val="0070C0"/>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tab pos="3781425" algn="l"/>
                        </a:tabLst>
                      </a:pPr>
                      <a:r>
                        <a:rPr kumimoji="0" lang="en-US" altLang="zh-CN" sz="1800" b="0" i="0" u="none" strike="noStrike" kern="1200" cap="none" normalizeH="0" baseline="0">
                          <a:ln>
                            <a:noFill/>
                          </a:ln>
                          <a:solidFill>
                            <a:schemeClr val="tx1"/>
                          </a:solidFill>
                          <a:effectLst/>
                          <a:latin typeface="Times New Roman" pitchFamily="18" charset="0"/>
                          <a:ea typeface="微软雅黑" panose="020B0503020204020204" pitchFamily="34" charset="-122"/>
                          <a:cs typeface="+mn-cs"/>
                          <a:sym typeface="Times New Roman" panose="02020603050405020304" pitchFamily="18" charset="0"/>
                        </a:rPr>
                        <a:t>5</a:t>
                      </a:r>
                      <a:endParaRPr kumimoji="0" lang="zh-CN" altLang="zh-CN" sz="1800" b="0" i="0" u="none" strike="noStrike" kern="1200" cap="none" normalizeH="0" baseline="0" dirty="0">
                        <a:ln>
                          <a:noFill/>
                        </a:ln>
                        <a:solidFill>
                          <a:schemeClr val="tx1"/>
                        </a:solidFill>
                        <a:effectLst/>
                        <a:latin typeface="Times New Roman" pitchFamily="18" charset="0"/>
                        <a:ea typeface="微软雅黑" panose="020B0503020204020204" pitchFamily="34" charset="-122"/>
                        <a:cs typeface="+mn-cs"/>
                        <a:sym typeface="Times New Roman" panose="02020603050405020304" pitchFamily="18" charset="0"/>
                      </a:endParaRPr>
                    </a:p>
                  </a:txBody>
                  <a:tcPr marL="45720" marR="4572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tab pos="3781425" algn="l"/>
                        </a:tabLst>
                      </a:pPr>
                      <a:r>
                        <a:rPr kumimoji="0" lang="en-US" altLang="zh-CN" sz="1800" b="0" i="0" u="none" strike="noStrike" cap="none" normalizeH="0" baseline="0">
                          <a:ln>
                            <a:noFill/>
                          </a:ln>
                          <a:solidFill>
                            <a:schemeClr val="tx1"/>
                          </a:solidFill>
                          <a:effectLst/>
                          <a:latin typeface="Times New Roman" pitchFamily="18" charset="0"/>
                          <a:ea typeface="微软雅黑" panose="020B0503020204020204" pitchFamily="34" charset="-122"/>
                          <a:sym typeface="Times New Roman" panose="02020603050405020304" pitchFamily="18" charset="0"/>
                        </a:rPr>
                        <a:t>3</a:t>
                      </a:r>
                      <a:endParaRPr kumimoji="0" lang="zh-CN" altLang="zh-CN" sz="1800" b="0" i="0" u="none" strike="noStrike" cap="none" normalizeH="0" baseline="0" dirty="0">
                        <a:ln>
                          <a:noFill/>
                        </a:ln>
                        <a:solidFill>
                          <a:schemeClr val="tx1"/>
                        </a:solidFill>
                        <a:effectLst/>
                        <a:latin typeface="Times New Roman" pitchFamily="18" charset="0"/>
                        <a:ea typeface="微软雅黑" panose="020B0503020204020204" pitchFamily="34" charset="-122"/>
                        <a:sym typeface="Times New Roman" panose="02020603050405020304" pitchFamily="18" charset="0"/>
                      </a:endParaRPr>
                    </a:p>
                  </a:txBody>
                  <a:tcPr marL="0" marR="0" marT="0" marB="0" anchor="ctr" horzOverflow="overflow">
                    <a:lnL w="12700" cap="flat" cmpd="sng" algn="ctr">
                      <a:solidFill>
                        <a:schemeClr val="bg1"/>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extLst>
                  <a:ext uri="{0D108BD9-81ED-4DB2-BD59-A6C34878D82A}">
                    <a16:rowId xmlns:a16="http://schemas.microsoft.com/office/drawing/2014/main" val="10002"/>
                  </a:ext>
                </a:extLst>
              </a:tr>
              <a:tr h="378110">
                <a:tc>
                  <a:txBody>
                    <a:bodyPr/>
                    <a:lstStyle/>
                    <a:p>
                      <a:pPr marL="3175" marR="0" lvl="0" indent="0" algn="ctr" defTabSz="914400" rtl="0" eaLnBrk="1" fontAlgn="base" latinLnBrk="0" hangingPunct="1">
                        <a:lnSpc>
                          <a:spcPct val="100000"/>
                        </a:lnSpc>
                        <a:spcBef>
                          <a:spcPts val="0"/>
                        </a:spcBef>
                        <a:spcAft>
                          <a:spcPct val="0"/>
                        </a:spcAft>
                        <a:buClrTx/>
                        <a:buSzTx/>
                        <a:buFontTx/>
                        <a:buNone/>
                        <a:tabLst/>
                      </a:pPr>
                      <a:r>
                        <a:rPr kumimoji="0" lang="en-US" altLang="zh-CN" sz="1800" b="0" i="0" u="none" strike="noStrike" cap="none" normalizeH="0" baseline="0">
                          <a:ln>
                            <a:noFill/>
                          </a:ln>
                          <a:solidFill>
                            <a:schemeClr val="tx1"/>
                          </a:solidFill>
                          <a:effectLst/>
                          <a:latin typeface="Times New Roman" pitchFamily="18" charset="0"/>
                          <a:ea typeface="微软雅黑" panose="020B0503020204020204" pitchFamily="34" charset="-122"/>
                          <a:sym typeface="Times New Roman" panose="02020603050405020304" pitchFamily="18" charset="0"/>
                        </a:rPr>
                        <a:t>B</a:t>
                      </a:r>
                      <a:endParaRPr kumimoji="0" lang="zh-CN" altLang="zh-CN" sz="1800" b="0" i="0" u="none" strike="noStrike" cap="none" normalizeH="0" baseline="0">
                        <a:ln>
                          <a:noFill/>
                        </a:ln>
                        <a:solidFill>
                          <a:schemeClr val="tx1"/>
                        </a:solidFill>
                        <a:effectLst/>
                        <a:latin typeface="Times New Roman" pitchFamily="18" charset="0"/>
                        <a:ea typeface="微软雅黑" panose="020B0503020204020204" pitchFamily="34" charset="-122"/>
                        <a:sym typeface="Times New Roman" panose="02020603050405020304" pitchFamily="18" charset="0"/>
                      </a:endParaRPr>
                    </a:p>
                  </a:txBody>
                  <a:tcPr marL="0" marR="0" marT="0" marB="0" anchor="ctr" horzOverflow="overflow">
                    <a:lnL w="12700" cap="flat" cmpd="sng" algn="ctr">
                      <a:solidFill>
                        <a:srgbClr val="0070C0"/>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tab pos="3781425" algn="l"/>
                        </a:tabLst>
                      </a:pPr>
                      <a:r>
                        <a:rPr kumimoji="0" lang="en-US" altLang="zh-CN" sz="1800" b="0" i="0" u="none" strike="noStrike" kern="1200" cap="none" normalizeH="0" baseline="0">
                          <a:ln>
                            <a:noFill/>
                          </a:ln>
                          <a:solidFill>
                            <a:schemeClr val="tx1"/>
                          </a:solidFill>
                          <a:effectLst/>
                          <a:latin typeface="Times New Roman" pitchFamily="18" charset="0"/>
                          <a:ea typeface="微软雅黑" panose="020B0503020204020204" pitchFamily="34" charset="-122"/>
                          <a:cs typeface="+mn-cs"/>
                          <a:sym typeface="Times New Roman" panose="02020603050405020304" pitchFamily="18" charset="0"/>
                        </a:rPr>
                        <a:t>-1</a:t>
                      </a:r>
                      <a:endParaRPr kumimoji="0" lang="zh-CN" altLang="zh-CN" sz="1800" b="0" i="0" u="none" strike="noStrike" kern="1200" cap="none" normalizeH="0" baseline="0" dirty="0">
                        <a:ln>
                          <a:noFill/>
                        </a:ln>
                        <a:solidFill>
                          <a:schemeClr val="tx1"/>
                        </a:solidFill>
                        <a:effectLst/>
                        <a:latin typeface="Times New Roman" pitchFamily="18" charset="0"/>
                        <a:ea typeface="微软雅黑" panose="020B0503020204020204" pitchFamily="34" charset="-122"/>
                        <a:cs typeface="+mn-cs"/>
                        <a:sym typeface="Times New Roman" panose="02020603050405020304" pitchFamily="18" charset="0"/>
                      </a:endParaRPr>
                    </a:p>
                  </a:txBody>
                  <a:tcPr marL="45720" marR="4572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tab pos="3781425" algn="l"/>
                        </a:tabLst>
                      </a:pPr>
                      <a:r>
                        <a:rPr kumimoji="0" lang="en-US" altLang="zh-CN" sz="1800" b="0" i="0" u="none" strike="noStrike" kern="1200" cap="none" normalizeH="0" baseline="0">
                          <a:ln>
                            <a:noFill/>
                          </a:ln>
                          <a:solidFill>
                            <a:schemeClr val="tx1"/>
                          </a:solidFill>
                          <a:effectLst/>
                          <a:latin typeface="Times New Roman" pitchFamily="18" charset="0"/>
                          <a:ea typeface="微软雅黑" panose="020B0503020204020204" pitchFamily="34" charset="-122"/>
                          <a:cs typeface="+mn-cs"/>
                          <a:sym typeface="Times New Roman" panose="02020603050405020304" pitchFamily="18" charset="0"/>
                        </a:rPr>
                        <a:t>1</a:t>
                      </a:r>
                      <a:endParaRPr kumimoji="0" lang="zh-CN" altLang="zh-CN" sz="1800" b="0" i="0" u="none" strike="noStrike" kern="1200" cap="none" normalizeH="0" baseline="0" dirty="0">
                        <a:ln>
                          <a:noFill/>
                        </a:ln>
                        <a:solidFill>
                          <a:schemeClr val="tx1"/>
                        </a:solidFill>
                        <a:effectLst/>
                        <a:latin typeface="Times New Roman" pitchFamily="18" charset="0"/>
                        <a:ea typeface="微软雅黑" panose="020B0503020204020204" pitchFamily="34" charset="-122"/>
                        <a:cs typeface="+mn-cs"/>
                        <a:sym typeface="Times New Roman" panose="02020603050405020304" pitchFamily="18" charset="0"/>
                      </a:endParaRPr>
                    </a:p>
                  </a:txBody>
                  <a:tcPr marL="0" marR="0" marT="0" marB="0" anchor="ctr" horzOverflow="overflow">
                    <a:lnL w="12700" cap="flat" cmpd="sng" algn="ctr">
                      <a:solidFill>
                        <a:schemeClr val="bg1"/>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extLst>
                  <a:ext uri="{0D108BD9-81ED-4DB2-BD59-A6C34878D82A}">
                    <a16:rowId xmlns:a16="http://schemas.microsoft.com/office/drawing/2014/main" val="2497755098"/>
                  </a:ext>
                </a:extLst>
              </a:tr>
              <a:tr h="378110">
                <a:tc>
                  <a:txBody>
                    <a:bodyPr/>
                    <a:lstStyle/>
                    <a:p>
                      <a:pPr marL="3175" marR="0" lvl="0" indent="0" algn="ctr" defTabSz="914400" rtl="0" eaLnBrk="1" fontAlgn="base" latinLnBrk="0" hangingPunct="1">
                        <a:lnSpc>
                          <a:spcPct val="100000"/>
                        </a:lnSpc>
                        <a:spcBef>
                          <a:spcPts val="0"/>
                        </a:spcBef>
                        <a:spcAft>
                          <a:spcPct val="0"/>
                        </a:spcAft>
                        <a:buClrTx/>
                        <a:buSzTx/>
                        <a:buFontTx/>
                        <a:buNone/>
                        <a:tabLst/>
                      </a:pPr>
                      <a:r>
                        <a:rPr kumimoji="0" lang="en-US" altLang="zh-CN" sz="1800" b="0" i="0" u="none" strike="noStrike" cap="none" normalizeH="0" baseline="0">
                          <a:ln>
                            <a:noFill/>
                          </a:ln>
                          <a:solidFill>
                            <a:schemeClr val="tx1"/>
                          </a:solidFill>
                          <a:effectLst/>
                          <a:latin typeface="Times New Roman" pitchFamily="18" charset="0"/>
                          <a:ea typeface="微软雅黑" panose="020B0503020204020204" pitchFamily="34" charset="-122"/>
                          <a:sym typeface="Times New Roman" panose="02020603050405020304" pitchFamily="18" charset="0"/>
                        </a:rPr>
                        <a:t>C</a:t>
                      </a:r>
                      <a:endParaRPr kumimoji="0" lang="zh-CN" altLang="zh-CN" sz="1800" b="0" i="0" u="none" strike="noStrike" cap="none" normalizeH="0" baseline="0">
                        <a:ln>
                          <a:noFill/>
                        </a:ln>
                        <a:solidFill>
                          <a:schemeClr val="tx1"/>
                        </a:solidFill>
                        <a:effectLst/>
                        <a:latin typeface="Times New Roman" pitchFamily="18" charset="0"/>
                        <a:ea typeface="微软雅黑" panose="020B0503020204020204" pitchFamily="34" charset="-122"/>
                        <a:sym typeface="Times New Roman" panose="02020603050405020304" pitchFamily="18" charset="0"/>
                      </a:endParaRPr>
                    </a:p>
                  </a:txBody>
                  <a:tcPr marL="0" marR="0" marT="0" marB="0" anchor="ctr" horzOverflow="overflow">
                    <a:lnL w="12700" cap="flat" cmpd="sng" algn="ctr">
                      <a:solidFill>
                        <a:srgbClr val="0070C0"/>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tab pos="3781425" algn="l"/>
                        </a:tabLst>
                      </a:pPr>
                      <a:r>
                        <a:rPr kumimoji="0" lang="en-US" altLang="zh-CN" sz="1800" b="0" i="0" u="none" strike="noStrike" kern="1200" cap="none" normalizeH="0" baseline="0">
                          <a:ln>
                            <a:noFill/>
                          </a:ln>
                          <a:solidFill>
                            <a:schemeClr val="tx1"/>
                          </a:solidFill>
                          <a:effectLst/>
                          <a:latin typeface="Times New Roman" pitchFamily="18" charset="0"/>
                          <a:ea typeface="微软雅黑" panose="020B0503020204020204" pitchFamily="34" charset="-122"/>
                          <a:cs typeface="+mn-cs"/>
                          <a:sym typeface="Times New Roman" panose="02020603050405020304" pitchFamily="18" charset="0"/>
                        </a:rPr>
                        <a:t>1</a:t>
                      </a:r>
                      <a:endParaRPr kumimoji="0" lang="zh-CN" altLang="zh-CN" sz="1800" b="0" i="0" u="none" strike="noStrike" kern="1200" cap="none" normalizeH="0" baseline="0" dirty="0">
                        <a:ln>
                          <a:noFill/>
                        </a:ln>
                        <a:solidFill>
                          <a:schemeClr val="tx1"/>
                        </a:solidFill>
                        <a:effectLst/>
                        <a:latin typeface="Times New Roman" pitchFamily="18" charset="0"/>
                        <a:ea typeface="微软雅黑" panose="020B0503020204020204" pitchFamily="34" charset="-122"/>
                        <a:cs typeface="+mn-cs"/>
                        <a:sym typeface="Times New Roman" panose="02020603050405020304" pitchFamily="18" charset="0"/>
                      </a:endParaRPr>
                    </a:p>
                  </a:txBody>
                  <a:tcPr marL="45720" marR="4572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tab pos="3781425" algn="l"/>
                        </a:tabLst>
                      </a:pPr>
                      <a:r>
                        <a:rPr kumimoji="0" lang="en-US" altLang="zh-CN" sz="1800" b="0" i="0" u="none" strike="noStrike" kern="1200" cap="none" normalizeH="0" baseline="0">
                          <a:ln>
                            <a:noFill/>
                          </a:ln>
                          <a:solidFill>
                            <a:schemeClr val="tx1"/>
                          </a:solidFill>
                          <a:effectLst/>
                          <a:latin typeface="Times New Roman" pitchFamily="18" charset="0"/>
                          <a:ea typeface="微软雅黑" panose="020B0503020204020204" pitchFamily="34" charset="-122"/>
                          <a:cs typeface="+mn-cs"/>
                          <a:sym typeface="Times New Roman" panose="02020603050405020304" pitchFamily="18" charset="0"/>
                        </a:rPr>
                        <a:t>-2</a:t>
                      </a:r>
                      <a:endParaRPr kumimoji="0" lang="zh-CN" altLang="zh-CN" sz="1800" b="0" i="0" u="none" strike="noStrike" kern="1200" cap="none" normalizeH="0" baseline="0" dirty="0">
                        <a:ln>
                          <a:noFill/>
                        </a:ln>
                        <a:solidFill>
                          <a:schemeClr val="tx1"/>
                        </a:solidFill>
                        <a:effectLst/>
                        <a:latin typeface="Times New Roman" pitchFamily="18" charset="0"/>
                        <a:ea typeface="微软雅黑" panose="020B0503020204020204" pitchFamily="34" charset="-122"/>
                        <a:cs typeface="+mn-cs"/>
                        <a:sym typeface="Times New Roman" panose="02020603050405020304" pitchFamily="18" charset="0"/>
                      </a:endParaRPr>
                    </a:p>
                  </a:txBody>
                  <a:tcPr marL="0" marR="0" marT="0" marB="0" anchor="ctr" horzOverflow="overflow">
                    <a:lnL w="12700" cap="flat" cmpd="sng" algn="ctr">
                      <a:solidFill>
                        <a:schemeClr val="bg1"/>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extLst>
                  <a:ext uri="{0D108BD9-81ED-4DB2-BD59-A6C34878D82A}">
                    <a16:rowId xmlns:a16="http://schemas.microsoft.com/office/drawing/2014/main" val="2653610205"/>
                  </a:ext>
                </a:extLst>
              </a:tr>
              <a:tr h="378110">
                <a:tc>
                  <a:txBody>
                    <a:bodyPr/>
                    <a:lstStyle/>
                    <a:p>
                      <a:pPr marL="3175" marR="0" lvl="0" indent="0" algn="ctr" defTabSz="914400" rtl="0" eaLnBrk="1" fontAlgn="base" latinLnBrk="0" hangingPunct="1">
                        <a:lnSpc>
                          <a:spcPct val="100000"/>
                        </a:lnSpc>
                        <a:spcBef>
                          <a:spcPts val="0"/>
                        </a:spcBef>
                        <a:spcAft>
                          <a:spcPct val="0"/>
                        </a:spcAft>
                        <a:buClrTx/>
                        <a:buSzTx/>
                        <a:buFontTx/>
                        <a:buNone/>
                        <a:tabLst/>
                      </a:pPr>
                      <a:r>
                        <a:rPr kumimoji="0" lang="en-US" altLang="zh-CN" sz="1800" b="0" i="0" u="none" strike="noStrike" cap="none" normalizeH="0" baseline="0">
                          <a:ln>
                            <a:noFill/>
                          </a:ln>
                          <a:solidFill>
                            <a:schemeClr val="tx1"/>
                          </a:solidFill>
                          <a:effectLst/>
                          <a:latin typeface="Times New Roman" pitchFamily="18" charset="0"/>
                          <a:ea typeface="微软雅黑" panose="020B0503020204020204" pitchFamily="34" charset="-122"/>
                          <a:sym typeface="Times New Roman" panose="02020603050405020304" pitchFamily="18" charset="0"/>
                        </a:rPr>
                        <a:t>D</a:t>
                      </a:r>
                      <a:endParaRPr kumimoji="0" lang="zh-CN" altLang="zh-CN" sz="1800" b="0" i="0" u="none" strike="noStrike" cap="none" normalizeH="0" baseline="0">
                        <a:ln>
                          <a:noFill/>
                        </a:ln>
                        <a:solidFill>
                          <a:schemeClr val="tx1"/>
                        </a:solidFill>
                        <a:effectLst/>
                        <a:latin typeface="Times New Roman" pitchFamily="18" charset="0"/>
                        <a:ea typeface="微软雅黑" panose="020B0503020204020204" pitchFamily="34" charset="-122"/>
                        <a:sym typeface="Times New Roman" panose="02020603050405020304" pitchFamily="18" charset="0"/>
                      </a:endParaRPr>
                    </a:p>
                  </a:txBody>
                  <a:tcPr marL="0" marR="0" marT="0" marB="0" anchor="ctr" horzOverflow="overflow">
                    <a:lnL w="12700" cap="flat" cmpd="sng" algn="ctr">
                      <a:solidFill>
                        <a:srgbClr val="0070C0"/>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0070C0"/>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tab pos="3781425" algn="l"/>
                        </a:tabLst>
                      </a:pPr>
                      <a:r>
                        <a:rPr kumimoji="0" lang="en-US" altLang="zh-CN" sz="1800" b="0" i="0" u="none" strike="noStrike" kern="1200" cap="none" normalizeH="0" baseline="0">
                          <a:ln>
                            <a:noFill/>
                          </a:ln>
                          <a:solidFill>
                            <a:schemeClr val="tx1"/>
                          </a:solidFill>
                          <a:effectLst/>
                          <a:latin typeface="Times New Roman" pitchFamily="18" charset="0"/>
                          <a:ea typeface="微软雅黑" panose="020B0503020204020204" pitchFamily="34" charset="-122"/>
                          <a:cs typeface="+mn-cs"/>
                          <a:sym typeface="Times New Roman" panose="02020603050405020304" pitchFamily="18" charset="0"/>
                        </a:rPr>
                        <a:t>-3</a:t>
                      </a:r>
                      <a:endParaRPr kumimoji="0" lang="zh-CN" altLang="zh-CN" sz="1800" b="0" i="0" u="none" strike="noStrike" kern="1200" cap="none" normalizeH="0" baseline="0" dirty="0">
                        <a:ln>
                          <a:noFill/>
                        </a:ln>
                        <a:solidFill>
                          <a:schemeClr val="tx1"/>
                        </a:solidFill>
                        <a:effectLst/>
                        <a:latin typeface="Times New Roman" pitchFamily="18" charset="0"/>
                        <a:ea typeface="微软雅黑" panose="020B0503020204020204" pitchFamily="34" charset="-122"/>
                        <a:cs typeface="+mn-cs"/>
                        <a:sym typeface="Times New Roman" panose="02020603050405020304" pitchFamily="18" charset="0"/>
                      </a:endParaRPr>
                    </a:p>
                  </a:txBody>
                  <a:tcPr marL="45720" marR="4572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0070C0"/>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tab pos="3781425" algn="l"/>
                        </a:tabLst>
                      </a:pPr>
                      <a:r>
                        <a:rPr kumimoji="0" lang="en-US" altLang="zh-CN" sz="1800" b="0" i="0" u="none" strike="noStrike" kern="1200" cap="none" normalizeH="0" baseline="0">
                          <a:ln>
                            <a:noFill/>
                          </a:ln>
                          <a:solidFill>
                            <a:schemeClr val="tx1"/>
                          </a:solidFill>
                          <a:effectLst/>
                          <a:latin typeface="Times New Roman" pitchFamily="18" charset="0"/>
                          <a:ea typeface="微软雅黑" panose="020B0503020204020204" pitchFamily="34" charset="-122"/>
                          <a:cs typeface="+mn-cs"/>
                          <a:sym typeface="Times New Roman" panose="02020603050405020304" pitchFamily="18" charset="0"/>
                        </a:rPr>
                        <a:t>-2</a:t>
                      </a:r>
                      <a:endParaRPr kumimoji="0" lang="zh-CN" altLang="zh-CN" sz="1800" b="0" i="0" u="none" strike="noStrike" kern="1200" cap="none" normalizeH="0" baseline="0" dirty="0">
                        <a:ln>
                          <a:noFill/>
                        </a:ln>
                        <a:solidFill>
                          <a:schemeClr val="tx1"/>
                        </a:solidFill>
                        <a:effectLst/>
                        <a:latin typeface="Times New Roman" pitchFamily="18" charset="0"/>
                        <a:ea typeface="微软雅黑" panose="020B0503020204020204" pitchFamily="34" charset="-122"/>
                        <a:cs typeface="+mn-cs"/>
                        <a:sym typeface="Times New Roman" panose="02020603050405020304" pitchFamily="18" charset="0"/>
                      </a:endParaRPr>
                    </a:p>
                  </a:txBody>
                  <a:tcPr marL="0" marR="0" marT="0" marB="0" anchor="ctr" horzOverflow="overflow">
                    <a:lnL w="12700" cap="flat" cmpd="sng" algn="ctr">
                      <a:solidFill>
                        <a:schemeClr val="bg1"/>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0070C0"/>
                      </a:solidFill>
                      <a:prstDash val="solid"/>
                      <a:round/>
                      <a:headEnd type="none" w="med" len="med"/>
                      <a:tailEnd type="none" w="med" len="med"/>
                    </a:lnB>
                    <a:lnTlToBr>
                      <a:noFill/>
                    </a:lnTlToBr>
                    <a:lnBlToTr>
                      <a:noFill/>
                    </a:lnBlToTr>
                    <a:solidFill>
                      <a:schemeClr val="tx2">
                        <a:lumMod val="20000"/>
                        <a:lumOff val="80000"/>
                      </a:schemeClr>
                    </a:solidFill>
                  </a:tcPr>
                </a:tc>
                <a:extLst>
                  <a:ext uri="{0D108BD9-81ED-4DB2-BD59-A6C34878D82A}">
                    <a16:rowId xmlns:a16="http://schemas.microsoft.com/office/drawing/2014/main" val="4091783122"/>
                  </a:ext>
                </a:extLst>
              </a:tr>
            </a:tbl>
          </a:graphicData>
        </a:graphic>
      </p:graphicFrame>
      <p:sp>
        <p:nvSpPr>
          <p:cNvPr id="37899" name="object 4"/>
          <p:cNvSpPr txBox="1">
            <a:spLocks noChangeArrowheads="1"/>
          </p:cNvSpPr>
          <p:nvPr/>
        </p:nvSpPr>
        <p:spPr bwMode="auto">
          <a:xfrm>
            <a:off x="838994" y="4869160"/>
            <a:ext cx="5100638" cy="390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3200">
                <a:solidFill>
                  <a:schemeClr val="tx1"/>
                </a:solidFill>
                <a:latin typeface="Arial" charset="0"/>
                <a:ea typeface="楷体_GB2312" pitchFamily="49" charset="-122"/>
              </a:defRPr>
            </a:lvl1pPr>
            <a:lvl2pPr>
              <a:defRPr sz="2800">
                <a:solidFill>
                  <a:schemeClr val="tx1"/>
                </a:solidFill>
                <a:latin typeface="Arial" charset="0"/>
                <a:ea typeface="楷体_GB2312" pitchFamily="49" charset="-122"/>
              </a:defRPr>
            </a:lvl2pPr>
            <a:lvl3pPr>
              <a:defRPr sz="2400">
                <a:solidFill>
                  <a:schemeClr val="tx1"/>
                </a:solidFill>
                <a:latin typeface="Arial" charset="0"/>
                <a:ea typeface="楷体_GB2312" pitchFamily="49" charset="-122"/>
              </a:defRPr>
            </a:lvl3pPr>
            <a:lvl4pPr>
              <a:defRPr sz="2000">
                <a:solidFill>
                  <a:schemeClr val="tx1"/>
                </a:solidFill>
                <a:latin typeface="Arial" charset="0"/>
                <a:ea typeface="楷体_GB2312" pitchFamily="49" charset="-122"/>
              </a:defRPr>
            </a:lvl4pPr>
            <a:lvl5pPr>
              <a:defRPr sz="2000">
                <a:solidFill>
                  <a:schemeClr val="tx1"/>
                </a:solidFill>
                <a:latin typeface="Arial" charset="0"/>
                <a:ea typeface="楷体_GB2312" pitchFamily="49" charset="-122"/>
              </a:defRPr>
            </a:lvl5pPr>
            <a:lvl6pPr eaLnBrk="0" hangingPunct="0">
              <a:defRPr sz="2000">
                <a:solidFill>
                  <a:schemeClr val="tx1"/>
                </a:solidFill>
                <a:latin typeface="Arial" charset="0"/>
                <a:ea typeface="楷体_GB2312" pitchFamily="49" charset="-122"/>
              </a:defRPr>
            </a:lvl6pPr>
            <a:lvl7pPr eaLnBrk="0" hangingPunct="0">
              <a:defRPr sz="2000">
                <a:solidFill>
                  <a:schemeClr val="tx1"/>
                </a:solidFill>
                <a:latin typeface="Arial" charset="0"/>
                <a:ea typeface="楷体_GB2312" pitchFamily="49" charset="-122"/>
              </a:defRPr>
            </a:lvl7pPr>
            <a:lvl8pPr eaLnBrk="0" hangingPunct="0">
              <a:defRPr sz="2000">
                <a:solidFill>
                  <a:schemeClr val="tx1"/>
                </a:solidFill>
                <a:latin typeface="Arial" charset="0"/>
                <a:ea typeface="楷体_GB2312" pitchFamily="49" charset="-122"/>
              </a:defRPr>
            </a:lvl8pPr>
            <a:lvl9pPr eaLnBrk="0" hangingPunct="0">
              <a:defRPr sz="2000">
                <a:solidFill>
                  <a:schemeClr val="tx1"/>
                </a:solidFill>
                <a:latin typeface="Arial" charset="0"/>
                <a:ea typeface="楷体_GB2312" pitchFamily="49" charset="-122"/>
              </a:defRPr>
            </a:lvl9pPr>
          </a:lstStyle>
          <a:p>
            <a:pPr eaLnBrk="1" hangingPunct="1">
              <a:lnSpc>
                <a:spcPts val="3300"/>
              </a:lnSpc>
              <a:spcBef>
                <a:spcPts val="75"/>
              </a:spcBef>
            </a:pPr>
            <a:r>
              <a:rPr lang="zh-CN" altLang="zh-CN" sz="2400">
                <a:latin typeface="Times New Roman" panose="02020603050405020304" pitchFamily="18" charset="0"/>
                <a:ea typeface="微软雅黑" panose="020B0503020204020204" pitchFamily="34" charset="-122"/>
                <a:sym typeface="Times New Roman" panose="02020603050405020304" pitchFamily="18" charset="0"/>
              </a:rPr>
              <a:t>试将以上的样品聚成两类。</a:t>
            </a:r>
          </a:p>
        </p:txBody>
      </p:sp>
      <p:sp>
        <p:nvSpPr>
          <p:cNvPr id="6" name="标题 3"/>
          <p:cNvSpPr txBox="1">
            <a:spLocks/>
          </p:cNvSpPr>
          <p:nvPr/>
        </p:nvSpPr>
        <p:spPr bwMode="gray">
          <a:xfrm>
            <a:off x="756001" y="108000"/>
            <a:ext cx="6768328" cy="492443"/>
          </a:xfrm>
          <a:prstGeom prst="rect">
            <a:avLst/>
          </a:prstGeom>
        </p:spPr>
        <p:txBody>
          <a:bodyPr wrap="square">
            <a:spAutoFit/>
          </a:bodyPr>
          <a:lstStyle>
            <a:lvl1pPr fontAlgn="base">
              <a:lnSpc>
                <a:spcPct val="100000"/>
              </a:lnSpc>
              <a:spcBef>
                <a:spcPct val="0"/>
              </a:spcBef>
              <a:spcAft>
                <a:spcPct val="0"/>
              </a:spcAft>
              <a:buNone/>
              <a:defRPr sz="2600" b="1" spc="50">
                <a:solidFill>
                  <a:schemeClr val="bg1"/>
                </a:solidFill>
                <a:latin typeface="Times New Roman" panose="02020603050405020304" pitchFamily="18" charset="0"/>
                <a:ea typeface="微软雅黑" panose="020B0503020204020204" pitchFamily="34" charset="-122"/>
                <a:cs typeface="+mn-ea"/>
              </a:defRPr>
            </a:lvl1pPr>
          </a:lstStyle>
          <a:p>
            <a:r>
              <a:rPr lang="en-US" altLang="zh-CN">
                <a:sym typeface="Times New Roman" panose="02020603050405020304" pitchFamily="18" charset="0"/>
              </a:rPr>
              <a:t>2.1.1 An </a:t>
            </a:r>
            <a:r>
              <a:rPr lang="en-US" altLang="zh-CN" dirty="0">
                <a:sym typeface="Times New Roman" panose="02020603050405020304" pitchFamily="18" charset="0"/>
              </a:rPr>
              <a:t>Example of K-Means Clustering</a:t>
            </a:r>
            <a:endParaRPr lang="zh-CN" altLang="en-US" dirty="0">
              <a:sym typeface="Times New Roman" panose="02020603050405020304" pitchFamily="18" charset="0"/>
            </a:endParaRPr>
          </a:p>
        </p:txBody>
      </p:sp>
      <p:sp>
        <p:nvSpPr>
          <p:cNvPr id="4" name="矩形 3">
            <a:extLst>
              <a:ext uri="{FF2B5EF4-FFF2-40B4-BE49-F238E27FC236}">
                <a16:creationId xmlns:a16="http://schemas.microsoft.com/office/drawing/2014/main" id="{8992B360-877E-4056-A96B-BDA1ADE4F146}"/>
              </a:ext>
            </a:extLst>
          </p:cNvPr>
          <p:cNvSpPr/>
          <p:nvPr/>
        </p:nvSpPr>
        <p:spPr>
          <a:xfrm>
            <a:off x="3710225" y="4326351"/>
            <a:ext cx="1723550" cy="400110"/>
          </a:xfrm>
          <a:prstGeom prst="rect">
            <a:avLst/>
          </a:prstGeom>
        </p:spPr>
        <p:txBody>
          <a:bodyPr wrap="none">
            <a:spAutoFit/>
          </a:bodyPr>
          <a:lstStyle/>
          <a:p>
            <a:pPr algn="r"/>
            <a:r>
              <a:rPr lang="zh-CN" altLang="zh-CN" sz="2000">
                <a:latin typeface="Times New Roman" panose="02020603050405020304" pitchFamily="18" charset="0"/>
                <a:ea typeface="微软雅黑" panose="020B0503020204020204" pitchFamily="34" charset="-122"/>
                <a:sym typeface="Times New Roman" panose="02020603050405020304" pitchFamily="18" charset="0"/>
              </a:rPr>
              <a:t>样品测量结果</a:t>
            </a:r>
          </a:p>
        </p:txBody>
      </p:sp>
    </p:spTree>
    <p:extLst>
      <p:ext uri="{BB962C8B-B14F-4D97-AF65-F5344CB8AC3E}">
        <p14:creationId xmlns:p14="http://schemas.microsoft.com/office/powerpoint/2010/main" val="108721736"/>
      </p:ext>
    </p:extLst>
  </p:cSld>
  <p:clrMapOvr>
    <a:masterClrMapping/>
  </p:clrMapOvr>
  <p:transition spd="med">
    <p:split orient="vert"/>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custDataLst>
              <p:tags r:id="rId2"/>
            </p:custDataLst>
          </p:nvPr>
        </p:nvSpPr>
        <p:spPr>
          <a:xfrm>
            <a:off x="579206" y="672616"/>
            <a:ext cx="2883066" cy="635000"/>
          </a:xfrm>
          <a:prstGeom prst="rect">
            <a:avLst/>
          </a:prstGeom>
          <a:noFill/>
        </p:spPr>
        <p:txBody>
          <a:bodyPr vert="horz" wrap="square" rtlCol="0" anchor="ctr" anchorCtr="0">
            <a:noAutofit/>
          </a:bodyPr>
          <a:lstStyle/>
          <a:p>
            <a:r>
              <a:rPr lang="zh-CN" altLang="en-US" sz="2600" dirty="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最后形成的</a:t>
            </a:r>
            <a:r>
              <a:rPr lang="en-US" altLang="zh-CN" sz="2600" dirty="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2</a:t>
            </a:r>
            <a:r>
              <a:rPr lang="zh-CN" altLang="en-US" sz="2600" dirty="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类为</a:t>
            </a:r>
          </a:p>
        </p:txBody>
      </p:sp>
      <p:sp>
        <p:nvSpPr>
          <p:cNvPr id="7" name="TextBox 6"/>
          <p:cNvSpPr txBox="1"/>
          <p:nvPr>
            <p:custDataLst>
              <p:tags r:id="rId3"/>
            </p:custDataLst>
          </p:nvPr>
        </p:nvSpPr>
        <p:spPr>
          <a:xfrm>
            <a:off x="1349846" y="1345902"/>
            <a:ext cx="1905000" cy="642938"/>
          </a:xfrm>
          <a:prstGeom prst="rect">
            <a:avLst/>
          </a:prstGeom>
          <a:noFill/>
        </p:spPr>
        <p:txBody>
          <a:bodyPr vert="horz" rtlCol="0" anchor="ctr" anchorCtr="0">
            <a:noAutofit/>
          </a:bodyPr>
          <a:lstStyle/>
          <a:p>
            <a:r>
              <a:rPr lang="en-US" altLang="zh-CN" sz="2400" dirty="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(A,B)(C,D)</a:t>
            </a:r>
            <a:endParaRPr lang="zh-CN" altLang="en-US" sz="2400" dirty="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8" name="TextBox 7"/>
          <p:cNvSpPr txBox="1"/>
          <p:nvPr>
            <p:custDataLst>
              <p:tags r:id="rId4"/>
            </p:custDataLst>
          </p:nvPr>
        </p:nvSpPr>
        <p:spPr>
          <a:xfrm>
            <a:off x="1349846" y="2054796"/>
            <a:ext cx="2008312" cy="642938"/>
          </a:xfrm>
          <a:prstGeom prst="rect">
            <a:avLst/>
          </a:prstGeom>
          <a:noFill/>
        </p:spPr>
        <p:txBody>
          <a:bodyPr vert="horz" rtlCol="0" anchor="ctr" anchorCtr="0">
            <a:noAutofit/>
          </a:bodyPr>
          <a:lstStyle/>
          <a:p>
            <a:r>
              <a:rPr lang="en-US" altLang="zh-CN" sz="2400" dirty="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(A,B,C)(D)</a:t>
            </a:r>
            <a:endParaRPr lang="zh-CN" altLang="en-US" sz="2400" dirty="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9" name="TextBox 8"/>
          <p:cNvSpPr txBox="1"/>
          <p:nvPr>
            <p:custDataLst>
              <p:tags r:id="rId5"/>
            </p:custDataLst>
          </p:nvPr>
        </p:nvSpPr>
        <p:spPr>
          <a:xfrm>
            <a:off x="1349846" y="2780928"/>
            <a:ext cx="2008312" cy="642938"/>
          </a:xfrm>
          <a:prstGeom prst="rect">
            <a:avLst/>
          </a:prstGeom>
          <a:noFill/>
        </p:spPr>
        <p:txBody>
          <a:bodyPr vert="horz" rtlCol="0" anchor="ctr" anchorCtr="0">
            <a:noAutofit/>
          </a:bodyPr>
          <a:lstStyle/>
          <a:p>
            <a:r>
              <a:rPr lang="en-US" altLang="zh-CN" sz="2400" dirty="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(A)(B,C,D)</a:t>
            </a:r>
            <a:endParaRPr lang="zh-CN" altLang="en-US" sz="2400" dirty="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1" name="椭圆 10"/>
          <p:cNvSpPr>
            <a:spLocks noChangeAspect="1"/>
          </p:cNvSpPr>
          <p:nvPr>
            <p:custDataLst>
              <p:tags r:id="rId6"/>
            </p:custDataLst>
          </p:nvPr>
        </p:nvSpPr>
        <p:spPr bwMode="auto">
          <a:xfrm>
            <a:off x="827584" y="1410195"/>
            <a:ext cx="514350" cy="514350"/>
          </a:xfrm>
          <a:prstGeom prst="ellipse">
            <a:avLst/>
          </a:prstGeom>
          <a:solidFill>
            <a:srgbClr val="808080"/>
          </a:solidFill>
          <a:ln w="127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dirty="0">
                <a:ln>
                  <a:noFill/>
                </a:ln>
                <a:solidFill>
                  <a:srgbClr val="FFFFFF"/>
                </a:solidFill>
                <a:effectLst/>
                <a:latin typeface="Times New Roman" panose="02020603050405020304" pitchFamily="18" charset="0"/>
                <a:ea typeface="微软雅黑" panose="020B0503020204020204" pitchFamily="34" charset="-122"/>
                <a:sym typeface="Times New Roman" panose="02020603050405020304" pitchFamily="18" charset="0"/>
              </a:rPr>
              <a:t>A</a:t>
            </a:r>
            <a:endParaRPr kumimoji="0" lang="zh-CN" altLang="en-US" sz="1600" b="0" i="0" u="none" strike="noStrike" cap="none" normalizeH="0" baseline="0" dirty="0">
              <a:ln>
                <a:noFill/>
              </a:ln>
              <a:solidFill>
                <a:srgbClr val="FFFFFF"/>
              </a:solidFill>
              <a:effectLst/>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2" name="椭圆 11"/>
          <p:cNvSpPr>
            <a:spLocks noChangeAspect="1"/>
          </p:cNvSpPr>
          <p:nvPr>
            <p:custDataLst>
              <p:tags r:id="rId7"/>
            </p:custDataLst>
          </p:nvPr>
        </p:nvSpPr>
        <p:spPr bwMode="auto">
          <a:xfrm>
            <a:off x="827584" y="2119089"/>
            <a:ext cx="514350" cy="514350"/>
          </a:xfrm>
          <a:prstGeom prst="ellipse">
            <a:avLst/>
          </a:prstGeom>
          <a:solidFill>
            <a:srgbClr val="808080"/>
          </a:solidFill>
          <a:ln w="127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rgbClr val="FFFFFF"/>
                </a:solidFill>
                <a:effectLst/>
                <a:latin typeface="Times New Roman" panose="02020603050405020304" pitchFamily="18" charset="0"/>
                <a:ea typeface="微软雅黑" panose="020B0503020204020204" pitchFamily="34" charset="-122"/>
                <a:sym typeface="Times New Roman" panose="02020603050405020304" pitchFamily="18" charset="0"/>
              </a:rPr>
              <a:t>B</a:t>
            </a:r>
            <a:endParaRPr kumimoji="0" lang="zh-CN" altLang="en-US" sz="1600" b="0" i="0" u="none" strike="noStrike" cap="none" normalizeH="0" baseline="0">
              <a:ln>
                <a:noFill/>
              </a:ln>
              <a:solidFill>
                <a:srgbClr val="FFFFFF"/>
              </a:solidFill>
              <a:effectLst/>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3" name="椭圆 12"/>
          <p:cNvSpPr>
            <a:spLocks noChangeAspect="1"/>
          </p:cNvSpPr>
          <p:nvPr>
            <p:custDataLst>
              <p:tags r:id="rId8"/>
            </p:custDataLst>
          </p:nvPr>
        </p:nvSpPr>
        <p:spPr bwMode="auto">
          <a:xfrm>
            <a:off x="827584" y="2845221"/>
            <a:ext cx="514350" cy="514350"/>
          </a:xfrm>
          <a:prstGeom prst="ellipse">
            <a:avLst/>
          </a:prstGeom>
          <a:solidFill>
            <a:srgbClr val="FF9900"/>
          </a:solidFill>
          <a:ln w="25400" cap="flat" cmpd="sng" algn="ctr">
            <a:solidFill>
              <a:srgbClr val="000000"/>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rgbClr val="FFFFFF"/>
                </a:solidFill>
                <a:effectLst/>
                <a:latin typeface="Times New Roman" panose="02020603050405020304" pitchFamily="18" charset="0"/>
                <a:ea typeface="微软雅黑" panose="020B0503020204020204" pitchFamily="34" charset="-122"/>
                <a:sym typeface="Times New Roman" panose="02020603050405020304" pitchFamily="18" charset="0"/>
              </a:rPr>
              <a:t>C</a:t>
            </a:r>
            <a:endParaRPr kumimoji="0" lang="zh-CN" altLang="en-US" sz="1600" b="0" i="0" u="none" strike="noStrike" cap="none" normalizeH="0" baseline="0">
              <a:ln>
                <a:noFill/>
              </a:ln>
              <a:solidFill>
                <a:srgbClr val="FFFFFF"/>
              </a:solidFill>
              <a:effectLst/>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5" name="圆角矩形 14"/>
          <p:cNvSpPr/>
          <p:nvPr>
            <p:custDataLst>
              <p:tags r:id="rId9"/>
            </p:custDataLst>
          </p:nvPr>
        </p:nvSpPr>
        <p:spPr bwMode="auto">
          <a:xfrm>
            <a:off x="254000" y="6210936"/>
            <a:ext cx="1543050" cy="411480"/>
          </a:xfrm>
          <a:prstGeom prst="roundRect">
            <a:avLst/>
          </a:prstGeom>
          <a:gradFill flip="none" rotWithShape="1">
            <a:gsLst>
              <a:gs pos="0">
                <a:srgbClr val="13548C">
                  <a:shade val="30000"/>
                  <a:satMod val="115000"/>
                </a:srgbClr>
              </a:gs>
              <a:gs pos="50000">
                <a:srgbClr val="13548C">
                  <a:shade val="67500"/>
                  <a:satMod val="115000"/>
                </a:srgbClr>
              </a:gs>
              <a:gs pos="100000">
                <a:srgbClr val="13548C">
                  <a:shade val="100000"/>
                  <a:satMod val="115000"/>
                </a:srgbClr>
              </a:gs>
            </a:gsLst>
            <a:lin ang="16200000" scaled="1"/>
            <a:tileRect/>
          </a:gradFill>
          <a:ln w="38100" cap="flat" cmpd="sng" algn="ctr">
            <a:no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r>
              <a:rPr kumimoji="0" lang="zh-CN" altLang="en-US" sz="1600" b="0" i="0" u="none" strike="noStrike" cap="none" normalizeH="0" baseline="0">
                <a:ln>
                  <a:noFill/>
                </a:ln>
                <a:solidFill>
                  <a:srgbClr val="FFFFFF"/>
                </a:solidFill>
                <a:effectLst/>
                <a:latin typeface="Times New Roman" panose="02020603050405020304" pitchFamily="18" charset="0"/>
                <a:ea typeface="微软雅黑" panose="020B0503020204020204" pitchFamily="34" charset="-122"/>
                <a:sym typeface="Times New Roman" panose="02020603050405020304" pitchFamily="18" charset="0"/>
              </a:rPr>
              <a:t>提交</a:t>
            </a:r>
          </a:p>
        </p:txBody>
      </p:sp>
      <p:sp>
        <p:nvSpPr>
          <p:cNvPr id="22" name="object 2"/>
          <p:cNvSpPr txBox="1">
            <a:spLocks noChangeArrowheads="1"/>
          </p:cNvSpPr>
          <p:nvPr/>
        </p:nvSpPr>
        <p:spPr>
          <a:xfrm>
            <a:off x="254000" y="3509312"/>
            <a:ext cx="8676000" cy="1503864"/>
          </a:xfrm>
          <a:prstGeom prst="rect">
            <a:avLst/>
          </a:prstGeom>
        </p:spPr>
        <p:txBody>
          <a:bodyPr wrap="square" lIns="0" tIns="72000" rIns="0" bIns="0">
            <a:spAutoFit/>
          </a:bodyPr>
          <a:lstStyle>
            <a:lvl1pPr marL="342900" indent="-342900" algn="l" rtl="0" eaLnBrk="1" fontAlgn="base" hangingPunct="1">
              <a:lnSpc>
                <a:spcPct val="120000"/>
              </a:lnSpc>
              <a:spcBef>
                <a:spcPct val="20000"/>
              </a:spcBef>
              <a:spcAft>
                <a:spcPct val="0"/>
              </a:spcAft>
              <a:buClrTx/>
              <a:buFont typeface="Wingdings" pitchFamily="2" charset="2"/>
              <a:buChar char=""/>
              <a:defRPr sz="3000" b="0" spc="0" baseline="0">
                <a:solidFill>
                  <a:schemeClr val="tx1"/>
                </a:solidFill>
                <a:latin typeface="华文中宋" panose="02010600040101010101" pitchFamily="2" charset="-122"/>
                <a:ea typeface="华文中宋" panose="02010600040101010101" pitchFamily="2" charset="-122"/>
                <a:cs typeface="+mn-cs"/>
              </a:defRPr>
            </a:lvl1pPr>
            <a:lvl2pPr marL="742950" indent="-285750" algn="l" rtl="0" eaLnBrk="1" fontAlgn="base" hangingPunct="1">
              <a:lnSpc>
                <a:spcPct val="120000"/>
              </a:lnSpc>
              <a:spcBef>
                <a:spcPct val="20000"/>
              </a:spcBef>
              <a:spcAft>
                <a:spcPct val="0"/>
              </a:spcAft>
              <a:buClrTx/>
              <a:buFont typeface="Wingdings" pitchFamily="2" charset="2"/>
              <a:buChar char="§"/>
              <a:defRPr sz="2600" b="0" spc="0" baseline="0">
                <a:solidFill>
                  <a:schemeClr val="tx1"/>
                </a:solidFill>
                <a:latin typeface="华文中宋" panose="02010600040101010101" pitchFamily="2" charset="-122"/>
                <a:ea typeface="华文中宋" panose="02010600040101010101" pitchFamily="2" charset="-122"/>
              </a:defRPr>
            </a:lvl2pPr>
            <a:lvl3pPr marL="914400" indent="0" algn="l" rtl="0" eaLnBrk="1" fontAlgn="base" hangingPunct="1">
              <a:lnSpc>
                <a:spcPct val="120000"/>
              </a:lnSpc>
              <a:spcBef>
                <a:spcPct val="20000"/>
              </a:spcBef>
              <a:spcAft>
                <a:spcPct val="0"/>
              </a:spcAft>
              <a:buClr>
                <a:srgbClr val="00B0F0"/>
              </a:buClr>
              <a:buNone/>
              <a:defRPr lang="zh-CN" altLang="en-US" sz="2400" b="0" cap="none" spc="0" baseline="0" dirty="0" smtClean="0">
                <a:ln>
                  <a:noFill/>
                </a:ln>
                <a:solidFill>
                  <a:schemeClr val="tx1"/>
                </a:solidFill>
                <a:effectLst/>
                <a:latin typeface="华文中宋" panose="02010600040101010101" pitchFamily="2" charset="-122"/>
                <a:ea typeface="华文中宋" panose="02010600040101010101" pitchFamily="2" charset="-122"/>
              </a:defRPr>
            </a:lvl3pPr>
            <a:lvl4pPr marL="1600200" indent="-228600" algn="l" rtl="0" eaLnBrk="1" fontAlgn="base" hangingPunct="1">
              <a:lnSpc>
                <a:spcPct val="120000"/>
              </a:lnSpc>
              <a:spcBef>
                <a:spcPct val="20000"/>
              </a:spcBef>
              <a:spcAft>
                <a:spcPct val="0"/>
              </a:spcAft>
              <a:buChar char="–"/>
              <a:defRPr sz="2200" b="0" spc="0" baseline="0">
                <a:solidFill>
                  <a:schemeClr val="tx1"/>
                </a:solidFill>
                <a:latin typeface="华文中宋" panose="02010600040101010101" pitchFamily="2" charset="-122"/>
                <a:ea typeface="华文中宋" panose="02010600040101010101" pitchFamily="2" charset="-122"/>
              </a:defRPr>
            </a:lvl4pPr>
            <a:lvl5pPr marL="2057400" indent="-228600" algn="l" rtl="0" eaLnBrk="1" fontAlgn="base" hangingPunct="1">
              <a:lnSpc>
                <a:spcPct val="120000"/>
              </a:lnSpc>
              <a:spcBef>
                <a:spcPct val="20000"/>
              </a:spcBef>
              <a:spcAft>
                <a:spcPct val="0"/>
              </a:spcAft>
              <a:buChar char="»"/>
              <a:defRPr lang="zh-CN" altLang="en-US" sz="2000" b="0" cap="none" spc="0" baseline="0" dirty="0" smtClean="0">
                <a:ln>
                  <a:noFill/>
                </a:ln>
                <a:solidFill>
                  <a:schemeClr val="tx1"/>
                </a:solidFill>
                <a:effectLst/>
                <a:latin typeface="华文中宋" panose="02010600040101010101" pitchFamily="2" charset="-122"/>
                <a:ea typeface="华文中宋" panose="02010600040101010101" pitchFamily="2" charset="-122"/>
              </a:defRPr>
            </a:lvl5pPr>
            <a:lvl6pPr marL="2514600" indent="-228600" algn="l" rtl="0" eaLnBrk="1" fontAlgn="base" hangingPunct="1">
              <a:spcBef>
                <a:spcPct val="20000"/>
              </a:spcBef>
              <a:spcAft>
                <a:spcPct val="0"/>
              </a:spcAft>
              <a:buChar char="»"/>
              <a:defRPr sz="2000">
                <a:solidFill>
                  <a:schemeClr val="tx2"/>
                </a:solidFill>
                <a:latin typeface="Arial" charset="0"/>
              </a:defRPr>
            </a:lvl6pPr>
            <a:lvl7pPr marL="2971800" indent="-228600" algn="l" rtl="0" eaLnBrk="1" fontAlgn="base" hangingPunct="1">
              <a:spcBef>
                <a:spcPct val="20000"/>
              </a:spcBef>
              <a:spcAft>
                <a:spcPct val="0"/>
              </a:spcAft>
              <a:buChar char="»"/>
              <a:defRPr sz="2000">
                <a:solidFill>
                  <a:schemeClr val="tx2"/>
                </a:solidFill>
                <a:latin typeface="Arial" charset="0"/>
              </a:defRPr>
            </a:lvl7pPr>
            <a:lvl8pPr marL="3429000" indent="-228600" algn="l" rtl="0" eaLnBrk="1" fontAlgn="base" hangingPunct="1">
              <a:spcBef>
                <a:spcPct val="20000"/>
              </a:spcBef>
              <a:spcAft>
                <a:spcPct val="0"/>
              </a:spcAft>
              <a:buChar char="»"/>
              <a:defRPr sz="2000">
                <a:solidFill>
                  <a:schemeClr val="tx2"/>
                </a:solidFill>
                <a:latin typeface="Arial" charset="0"/>
              </a:defRPr>
            </a:lvl8pPr>
            <a:lvl9pPr marL="3886200" indent="-228600" algn="l" rtl="0" eaLnBrk="1" fontAlgn="base" hangingPunct="1">
              <a:spcBef>
                <a:spcPct val="20000"/>
              </a:spcBef>
              <a:spcAft>
                <a:spcPct val="0"/>
              </a:spcAft>
              <a:buChar char="»"/>
              <a:defRPr sz="2000">
                <a:solidFill>
                  <a:schemeClr val="tx2"/>
                </a:solidFill>
                <a:latin typeface="Arial" charset="0"/>
              </a:defRPr>
            </a:lvl9pPr>
          </a:lstStyle>
          <a:p>
            <a:pPr marL="0" indent="0" algn="just">
              <a:lnSpc>
                <a:spcPct val="100000"/>
              </a:lnSpc>
              <a:spcBef>
                <a:spcPts val="600"/>
              </a:spcBef>
              <a:buClr>
                <a:srgbClr val="FF9900"/>
              </a:buClr>
              <a:buNone/>
            </a:pPr>
            <a:r>
              <a:rPr lang="en-US" altLang="zh-CN" sz="2200">
                <a:latin typeface="Times New Roman" panose="02020603050405020304" pitchFamily="18" charset="0"/>
                <a:ea typeface="微软雅黑" panose="020B0503020204020204" pitchFamily="34" charset="-122"/>
                <a:sym typeface="Times New Roman" panose="02020603050405020304" pitchFamily="18" charset="0"/>
              </a:rPr>
              <a:t>         </a:t>
            </a:r>
            <a:r>
              <a:rPr lang="zh-CN" altLang="zh-CN" sz="2200">
                <a:latin typeface="Times New Roman" panose="02020603050405020304" pitchFamily="18" charset="0"/>
                <a:ea typeface="微软雅黑" panose="020B0503020204020204" pitchFamily="34" charset="-122"/>
                <a:sym typeface="Times New Roman" panose="02020603050405020304" pitchFamily="18" charset="0"/>
              </a:rPr>
              <a:t>第一</a:t>
            </a:r>
            <a:r>
              <a:rPr lang="zh-CN" altLang="zh-CN" sz="2200" dirty="0">
                <a:latin typeface="Times New Roman" panose="02020603050405020304" pitchFamily="18" charset="0"/>
                <a:ea typeface="微软雅黑" panose="020B0503020204020204" pitchFamily="34" charset="-122"/>
                <a:sym typeface="Times New Roman" panose="02020603050405020304" pitchFamily="18" charset="0"/>
              </a:rPr>
              <a:t>步：按要求取K=2，为了实施均值法聚类，我们</a:t>
            </a:r>
            <a:r>
              <a:rPr lang="zh-CN" altLang="zh-CN" sz="2200">
                <a:latin typeface="Times New Roman" panose="02020603050405020304" pitchFamily="18" charset="0"/>
                <a:ea typeface="微软雅黑" panose="020B0503020204020204" pitchFamily="34" charset="-122"/>
                <a:sym typeface="Times New Roman" panose="02020603050405020304" pitchFamily="18" charset="0"/>
              </a:rPr>
              <a:t>将这些</a:t>
            </a:r>
            <a:r>
              <a:rPr lang="zh-CN" altLang="zh-CN" sz="2200" dirty="0">
                <a:latin typeface="Times New Roman" panose="02020603050405020304" pitchFamily="18" charset="0"/>
                <a:ea typeface="微软雅黑" panose="020B0503020204020204" pitchFamily="34" charset="-122"/>
                <a:sym typeface="Times New Roman" panose="02020603050405020304" pitchFamily="18" charset="0"/>
              </a:rPr>
              <a:t>样品随意分成两类，比如（A、B）和（C、D），然后  计算这两个聚类的中心坐标，见下表所示。</a:t>
            </a:r>
          </a:p>
          <a:p>
            <a:pPr marL="0" indent="0" algn="just">
              <a:lnSpc>
                <a:spcPct val="100000"/>
              </a:lnSpc>
              <a:spcBef>
                <a:spcPts val="600"/>
              </a:spcBef>
              <a:buClr>
                <a:srgbClr val="FF9900"/>
              </a:buClr>
              <a:buNone/>
            </a:pPr>
            <a:r>
              <a:rPr lang="en-US" altLang="zh-CN" sz="2200">
                <a:latin typeface="Times New Roman" panose="02020603050405020304" pitchFamily="18" charset="0"/>
                <a:ea typeface="微软雅黑" panose="020B0503020204020204" pitchFamily="34" charset="-122"/>
                <a:sym typeface="Times New Roman" panose="02020603050405020304" pitchFamily="18" charset="0"/>
              </a:rPr>
              <a:t>         </a:t>
            </a:r>
            <a:r>
              <a:rPr lang="zh-CN" altLang="zh-CN" sz="2200">
                <a:latin typeface="Times New Roman" panose="02020603050405020304" pitchFamily="18" charset="0"/>
                <a:ea typeface="微软雅黑" panose="020B0503020204020204" pitchFamily="34" charset="-122"/>
                <a:sym typeface="Times New Roman" panose="02020603050405020304" pitchFamily="18" charset="0"/>
              </a:rPr>
              <a:t>中心</a:t>
            </a:r>
            <a:r>
              <a:rPr lang="zh-CN" altLang="zh-CN" sz="2200" dirty="0">
                <a:latin typeface="Times New Roman" panose="02020603050405020304" pitchFamily="18" charset="0"/>
                <a:ea typeface="微软雅黑" panose="020B0503020204020204" pitchFamily="34" charset="-122"/>
                <a:sym typeface="Times New Roman" panose="02020603050405020304" pitchFamily="18" charset="0"/>
              </a:rPr>
              <a:t>坐标是通过原始数据计算得来的。</a:t>
            </a:r>
          </a:p>
        </p:txBody>
      </p:sp>
      <p:graphicFrame>
        <p:nvGraphicFramePr>
          <p:cNvPr id="27" name="object 3">
            <a:extLst>
              <a:ext uri="{FF2B5EF4-FFF2-40B4-BE49-F238E27FC236}">
                <a16:creationId xmlns:a16="http://schemas.microsoft.com/office/drawing/2014/main" id="{EAC731AE-B35F-4E3F-8966-6A63ABA70C22}"/>
              </a:ext>
            </a:extLst>
          </p:cNvPr>
          <p:cNvGraphicFramePr>
            <a:graphicFrameLocks noGrp="1"/>
          </p:cNvGraphicFramePr>
          <p:nvPr>
            <p:extLst>
              <p:ext uri="{D42A27DB-BD31-4B8C-83A1-F6EECF244321}">
                <p14:modId xmlns:p14="http://schemas.microsoft.com/office/powerpoint/2010/main" val="3658313363"/>
              </p:ext>
            </p:extLst>
          </p:nvPr>
        </p:nvGraphicFramePr>
        <p:xfrm>
          <a:off x="3669697" y="908395"/>
          <a:ext cx="5225529" cy="2268660"/>
        </p:xfrm>
        <a:graphic>
          <a:graphicData uri="http://schemas.openxmlformats.org/drawingml/2006/table">
            <a:tbl>
              <a:tblPr/>
              <a:tblGrid>
                <a:gridCol w="1649991">
                  <a:extLst>
                    <a:ext uri="{9D8B030D-6E8A-4147-A177-3AD203B41FA5}">
                      <a16:colId xmlns:a16="http://schemas.microsoft.com/office/drawing/2014/main" val="20000"/>
                    </a:ext>
                  </a:extLst>
                </a:gridCol>
                <a:gridCol w="1787769">
                  <a:extLst>
                    <a:ext uri="{9D8B030D-6E8A-4147-A177-3AD203B41FA5}">
                      <a16:colId xmlns:a16="http://schemas.microsoft.com/office/drawing/2014/main" val="20001"/>
                    </a:ext>
                  </a:extLst>
                </a:gridCol>
                <a:gridCol w="1787769">
                  <a:extLst>
                    <a:ext uri="{9D8B030D-6E8A-4147-A177-3AD203B41FA5}">
                      <a16:colId xmlns:a16="http://schemas.microsoft.com/office/drawing/2014/main" val="2927513231"/>
                    </a:ext>
                  </a:extLst>
                </a:gridCol>
              </a:tblGrid>
              <a:tr h="378110">
                <a:tc rowSpan="2">
                  <a:txBody>
                    <a:bodyPr/>
                    <a:lstStyle/>
                    <a:p>
                      <a:pPr marL="3175" marR="0" lvl="0" indent="0" algn="ctr" defTabSz="914400" rtl="0" eaLnBrk="1" fontAlgn="base" latinLnBrk="0" hangingPunct="1">
                        <a:lnSpc>
                          <a:spcPct val="100000"/>
                        </a:lnSpc>
                        <a:spcBef>
                          <a:spcPts val="0"/>
                        </a:spcBef>
                        <a:spcAft>
                          <a:spcPct val="0"/>
                        </a:spcAft>
                        <a:buClrTx/>
                        <a:buSzTx/>
                        <a:buFontTx/>
                        <a:buNone/>
                        <a:tabLst/>
                      </a:pPr>
                      <a:r>
                        <a:rPr kumimoji="0" lang="zh-CN" altLang="zh-CN" sz="1800" b="1" i="0" u="none" strike="noStrike" cap="none" normalizeH="0" baseline="0" dirty="0">
                          <a:ln>
                            <a:noFill/>
                          </a:ln>
                          <a:solidFill>
                            <a:schemeClr val="bg1"/>
                          </a:solidFill>
                          <a:effectLst/>
                          <a:latin typeface="Times New Roman" panose="02020603050405020304" pitchFamily="18" charset="0"/>
                          <a:ea typeface="微软雅黑" panose="020B0503020204020204" pitchFamily="34" charset="-122"/>
                          <a:sym typeface="Times New Roman" panose="02020603050405020304" pitchFamily="18" charset="0"/>
                        </a:rPr>
                        <a:t>样品</a:t>
                      </a:r>
                    </a:p>
                  </a:txBody>
                  <a:tcPr marL="0" marR="0" marT="0" marB="0" anchor="ctr" horzOverflow="overflow">
                    <a:lnL w="12700" cap="flat" cmpd="sng" algn="ctr">
                      <a:solidFill>
                        <a:srgbClr val="0070C0"/>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0070C0"/>
                    </a:solidFill>
                  </a:tcPr>
                </a:tc>
                <a:tc gridSpan="2">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zh-CN" altLang="zh-CN" sz="1800" b="1" i="0" u="none" strike="noStrike" cap="none" normalizeH="0" baseline="0">
                          <a:ln>
                            <a:noFill/>
                          </a:ln>
                          <a:solidFill>
                            <a:schemeClr val="bg1"/>
                          </a:solidFill>
                          <a:effectLst/>
                          <a:latin typeface="Times New Roman" panose="02020603050405020304" pitchFamily="18" charset="0"/>
                          <a:ea typeface="微软雅黑" panose="020B0503020204020204" pitchFamily="34" charset="-122"/>
                          <a:sym typeface="Times New Roman" panose="02020603050405020304" pitchFamily="18" charset="0"/>
                        </a:rPr>
                        <a:t>变量</a:t>
                      </a:r>
                    </a:p>
                  </a:txBody>
                  <a:tcPr marL="0" marR="0" marT="0" marB="0" anchor="ctr" horzOverflow="overflow">
                    <a:lnL w="12700" cap="flat" cmpd="sng" algn="ctr">
                      <a:solidFill>
                        <a:schemeClr val="bg1"/>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0070C0"/>
                    </a:solidFill>
                  </a:tcPr>
                </a:tc>
                <a:tc hMerge="1">
                  <a:txBody>
                    <a:bodyPr/>
                    <a:lstStyle/>
                    <a:p>
                      <a:endParaRPr lang="zh-CN" altLang="en-US"/>
                    </a:p>
                  </a:txBody>
                  <a:tcPr/>
                </a:tc>
                <a:extLst>
                  <a:ext uri="{0D108BD9-81ED-4DB2-BD59-A6C34878D82A}">
                    <a16:rowId xmlns:a16="http://schemas.microsoft.com/office/drawing/2014/main" val="10000"/>
                  </a:ext>
                </a:extLst>
              </a:tr>
              <a:tr h="378110">
                <a:tc vMerge="1">
                  <a:txBody>
                    <a:bodyPr/>
                    <a:lstStyle/>
                    <a:p>
                      <a:endParaRPr lang="zh-CN" altLang="en-US"/>
                    </a:p>
                  </a:txBody>
                  <a:tcPr/>
                </a:tc>
                <a:tc>
                  <a:txBody>
                    <a:bodyPr/>
                    <a:lstStyle/>
                    <a:p>
                      <a:pPr marL="52388" marR="0" lvl="0" indent="0" algn="ctr" defTabSz="914400" rtl="0" eaLnBrk="1" fontAlgn="base" latinLnBrk="0" hangingPunct="1">
                        <a:lnSpc>
                          <a:spcPct val="100000"/>
                        </a:lnSpc>
                        <a:spcBef>
                          <a:spcPts val="0"/>
                        </a:spcBef>
                        <a:spcAft>
                          <a:spcPct val="0"/>
                        </a:spcAft>
                        <a:buClrTx/>
                        <a:buSzTx/>
                        <a:buFontTx/>
                        <a:buNone/>
                        <a:tabLst>
                          <a:tab pos="2593975" algn="l"/>
                        </a:tabLst>
                        <a:defRPr/>
                      </a:pPr>
                      <a:r>
                        <a:rPr kumimoji="0" lang="zh-CN" altLang="zh-CN" sz="1800" b="1" i="1" u="none" strike="noStrike" cap="none" normalizeH="0" baseline="0">
                          <a:ln>
                            <a:noFill/>
                          </a:ln>
                          <a:solidFill>
                            <a:schemeClr val="bg1"/>
                          </a:solidFill>
                          <a:effectLst/>
                          <a:latin typeface="Times New Roman" pitchFamily="18" charset="0"/>
                          <a:ea typeface="微软雅黑" panose="020B0503020204020204" pitchFamily="34" charset="-122"/>
                          <a:sym typeface="Times New Roman" panose="02020603050405020304" pitchFamily="18" charset="0"/>
                        </a:rPr>
                        <a:t>X </a:t>
                      </a:r>
                      <a:r>
                        <a:rPr kumimoji="0" lang="en-US" altLang="zh-CN" sz="1800" b="1" i="0" u="none" strike="noStrike" cap="none" normalizeH="0" baseline="-24000">
                          <a:ln>
                            <a:noFill/>
                          </a:ln>
                          <a:solidFill>
                            <a:schemeClr val="bg1"/>
                          </a:solidFill>
                          <a:effectLst/>
                          <a:latin typeface="Times New Roman" pitchFamily="18" charset="0"/>
                          <a:ea typeface="微软雅黑" panose="020B0503020204020204" pitchFamily="34" charset="-122"/>
                          <a:sym typeface="Times New Roman" panose="02020603050405020304" pitchFamily="18" charset="0"/>
                        </a:rPr>
                        <a:t>1</a:t>
                      </a:r>
                      <a:endParaRPr kumimoji="0" lang="zh-CN" altLang="zh-CN" sz="1800" b="1" i="0" u="none" strike="noStrike" cap="none" normalizeH="0" baseline="-24000">
                        <a:ln>
                          <a:noFill/>
                        </a:ln>
                        <a:solidFill>
                          <a:schemeClr val="bg1"/>
                        </a:solidFill>
                        <a:effectLst/>
                        <a:latin typeface="Times New Roman" pitchFamily="18" charset="0"/>
                        <a:ea typeface="微软雅黑" panose="020B0503020204020204" pitchFamily="34" charset="-122"/>
                        <a:sym typeface="Times New Roman" panose="02020603050405020304" pitchFamily="18" charset="0"/>
                      </a:endParaRPr>
                    </a:p>
                  </a:txBody>
                  <a:tcPr marL="0" marR="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00B0F0"/>
                    </a:solidFill>
                  </a:tcPr>
                </a:tc>
                <a:tc>
                  <a:txBody>
                    <a:bodyPr/>
                    <a:lstStyle/>
                    <a:p>
                      <a:pPr marL="52388" marR="0" lvl="0" indent="0" algn="ctr" defTabSz="914400" rtl="0" eaLnBrk="1" fontAlgn="base" latinLnBrk="0" hangingPunct="1">
                        <a:lnSpc>
                          <a:spcPct val="100000"/>
                        </a:lnSpc>
                        <a:spcBef>
                          <a:spcPts val="0"/>
                        </a:spcBef>
                        <a:spcAft>
                          <a:spcPct val="0"/>
                        </a:spcAft>
                        <a:buClrTx/>
                        <a:buSzTx/>
                        <a:buFontTx/>
                        <a:buNone/>
                        <a:tabLst>
                          <a:tab pos="2593975" algn="l"/>
                        </a:tabLst>
                      </a:pPr>
                      <a:r>
                        <a:rPr kumimoji="0" lang="zh-CN" altLang="zh-CN" sz="1800" b="1" i="1" u="none" strike="noStrike" cap="none" normalizeH="0" baseline="0">
                          <a:ln>
                            <a:noFill/>
                          </a:ln>
                          <a:solidFill>
                            <a:schemeClr val="bg1"/>
                          </a:solidFill>
                          <a:effectLst/>
                          <a:latin typeface="Times New Roman" pitchFamily="18" charset="0"/>
                          <a:ea typeface="微软雅黑" panose="020B0503020204020204" pitchFamily="34" charset="-122"/>
                          <a:sym typeface="Times New Roman" panose="02020603050405020304" pitchFamily="18" charset="0"/>
                        </a:rPr>
                        <a:t>X </a:t>
                      </a:r>
                      <a:r>
                        <a:rPr kumimoji="0" lang="zh-CN" altLang="zh-CN" sz="1800" b="1" i="0" u="none" strike="noStrike" cap="none" normalizeH="0" baseline="-24000">
                          <a:ln>
                            <a:noFill/>
                          </a:ln>
                          <a:solidFill>
                            <a:schemeClr val="bg1"/>
                          </a:solidFill>
                          <a:effectLst/>
                          <a:latin typeface="Times New Roman" pitchFamily="18" charset="0"/>
                          <a:ea typeface="微软雅黑" panose="020B0503020204020204" pitchFamily="34" charset="-122"/>
                          <a:sym typeface="Times New Roman" panose="02020603050405020304" pitchFamily="18" charset="0"/>
                        </a:rPr>
                        <a:t>2</a:t>
                      </a:r>
                    </a:p>
                  </a:txBody>
                  <a:tcPr marL="0" marR="0" marT="0" marB="0" anchor="ctr" horzOverflow="overflow">
                    <a:lnL w="12700" cap="flat" cmpd="sng" algn="ctr">
                      <a:solidFill>
                        <a:schemeClr val="bg1"/>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00B0F0"/>
                    </a:solidFill>
                  </a:tcPr>
                </a:tc>
                <a:extLst>
                  <a:ext uri="{0D108BD9-81ED-4DB2-BD59-A6C34878D82A}">
                    <a16:rowId xmlns:a16="http://schemas.microsoft.com/office/drawing/2014/main" val="10001"/>
                  </a:ext>
                </a:extLst>
              </a:tr>
              <a:tr h="378110">
                <a:tc>
                  <a:txBody>
                    <a:bodyPr/>
                    <a:lstStyle/>
                    <a:p>
                      <a:pPr marL="3175" marR="0" lvl="0" indent="0" algn="ctr" defTabSz="914400" rtl="0" eaLnBrk="1" fontAlgn="base" latinLnBrk="0" hangingPunct="1">
                        <a:lnSpc>
                          <a:spcPct val="100000"/>
                        </a:lnSpc>
                        <a:spcBef>
                          <a:spcPts val="0"/>
                        </a:spcBef>
                        <a:spcAft>
                          <a:spcPct val="0"/>
                        </a:spcAft>
                        <a:buClrTx/>
                        <a:buSzTx/>
                        <a:buFontTx/>
                        <a:buNone/>
                        <a:tabLst/>
                      </a:pPr>
                      <a:r>
                        <a:rPr kumimoji="0" lang="en-US" altLang="zh-CN" sz="1800" b="0" i="0" u="none" strike="noStrike" cap="none" normalizeH="0" baseline="0">
                          <a:ln>
                            <a:noFill/>
                          </a:ln>
                          <a:solidFill>
                            <a:schemeClr val="tx1"/>
                          </a:solidFill>
                          <a:effectLst/>
                          <a:latin typeface="Times New Roman" pitchFamily="18" charset="0"/>
                          <a:ea typeface="微软雅黑" panose="020B0503020204020204" pitchFamily="34" charset="-122"/>
                          <a:sym typeface="Times New Roman" panose="02020603050405020304" pitchFamily="18" charset="0"/>
                        </a:rPr>
                        <a:t>A</a:t>
                      </a:r>
                      <a:endParaRPr kumimoji="0" lang="zh-CN" altLang="zh-CN" sz="1800" b="0" i="0" u="none" strike="noStrike" cap="none" normalizeH="0" baseline="0">
                        <a:ln>
                          <a:noFill/>
                        </a:ln>
                        <a:solidFill>
                          <a:schemeClr val="tx1"/>
                        </a:solidFill>
                        <a:effectLst/>
                        <a:latin typeface="Times New Roman" pitchFamily="18" charset="0"/>
                        <a:ea typeface="微软雅黑" panose="020B0503020204020204" pitchFamily="34" charset="-122"/>
                        <a:sym typeface="Times New Roman" panose="02020603050405020304" pitchFamily="18" charset="0"/>
                      </a:endParaRPr>
                    </a:p>
                  </a:txBody>
                  <a:tcPr marL="0" marR="0" marT="0" marB="0" anchor="ctr" horzOverflow="overflow">
                    <a:lnL w="12700" cap="flat" cmpd="sng" algn="ctr">
                      <a:solidFill>
                        <a:srgbClr val="0070C0"/>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tab pos="3781425" algn="l"/>
                        </a:tabLst>
                      </a:pPr>
                      <a:r>
                        <a:rPr kumimoji="0" lang="en-US" altLang="zh-CN" sz="1800" b="0" i="0" u="none" strike="noStrike" kern="1200" cap="none" normalizeH="0" baseline="0">
                          <a:ln>
                            <a:noFill/>
                          </a:ln>
                          <a:solidFill>
                            <a:schemeClr val="tx1"/>
                          </a:solidFill>
                          <a:effectLst/>
                          <a:latin typeface="Times New Roman" pitchFamily="18" charset="0"/>
                          <a:ea typeface="微软雅黑" panose="020B0503020204020204" pitchFamily="34" charset="-122"/>
                          <a:cs typeface="+mn-cs"/>
                          <a:sym typeface="Times New Roman" panose="02020603050405020304" pitchFamily="18" charset="0"/>
                        </a:rPr>
                        <a:t>5</a:t>
                      </a:r>
                      <a:endParaRPr kumimoji="0" lang="zh-CN" altLang="zh-CN" sz="1800" b="0" i="0" u="none" strike="noStrike" kern="1200" cap="none" normalizeH="0" baseline="0" dirty="0">
                        <a:ln>
                          <a:noFill/>
                        </a:ln>
                        <a:solidFill>
                          <a:schemeClr val="tx1"/>
                        </a:solidFill>
                        <a:effectLst/>
                        <a:latin typeface="Times New Roman" pitchFamily="18" charset="0"/>
                        <a:ea typeface="微软雅黑" panose="020B0503020204020204" pitchFamily="34" charset="-122"/>
                        <a:cs typeface="+mn-cs"/>
                        <a:sym typeface="Times New Roman" panose="02020603050405020304" pitchFamily="18" charset="0"/>
                      </a:endParaRPr>
                    </a:p>
                  </a:txBody>
                  <a:tcPr marL="45720" marR="4572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tab pos="3781425" algn="l"/>
                        </a:tabLst>
                      </a:pPr>
                      <a:r>
                        <a:rPr kumimoji="0" lang="en-US" altLang="zh-CN" sz="1800" b="0" i="0" u="none" strike="noStrike" cap="none" normalizeH="0" baseline="0">
                          <a:ln>
                            <a:noFill/>
                          </a:ln>
                          <a:solidFill>
                            <a:schemeClr val="tx1"/>
                          </a:solidFill>
                          <a:effectLst/>
                          <a:latin typeface="Times New Roman" pitchFamily="18" charset="0"/>
                          <a:ea typeface="微软雅黑" panose="020B0503020204020204" pitchFamily="34" charset="-122"/>
                          <a:sym typeface="Times New Roman" panose="02020603050405020304" pitchFamily="18" charset="0"/>
                        </a:rPr>
                        <a:t>3</a:t>
                      </a:r>
                      <a:endParaRPr kumimoji="0" lang="zh-CN" altLang="zh-CN" sz="1800" b="0" i="0" u="none" strike="noStrike" cap="none" normalizeH="0" baseline="0" dirty="0">
                        <a:ln>
                          <a:noFill/>
                        </a:ln>
                        <a:solidFill>
                          <a:schemeClr val="tx1"/>
                        </a:solidFill>
                        <a:effectLst/>
                        <a:latin typeface="Times New Roman" pitchFamily="18" charset="0"/>
                        <a:ea typeface="微软雅黑" panose="020B0503020204020204" pitchFamily="34" charset="-122"/>
                        <a:sym typeface="Times New Roman" panose="02020603050405020304" pitchFamily="18" charset="0"/>
                      </a:endParaRPr>
                    </a:p>
                  </a:txBody>
                  <a:tcPr marL="0" marR="0" marT="0" marB="0" anchor="ctr" horzOverflow="overflow">
                    <a:lnL w="12700" cap="flat" cmpd="sng" algn="ctr">
                      <a:solidFill>
                        <a:schemeClr val="bg1"/>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extLst>
                  <a:ext uri="{0D108BD9-81ED-4DB2-BD59-A6C34878D82A}">
                    <a16:rowId xmlns:a16="http://schemas.microsoft.com/office/drawing/2014/main" val="10002"/>
                  </a:ext>
                </a:extLst>
              </a:tr>
              <a:tr h="378110">
                <a:tc>
                  <a:txBody>
                    <a:bodyPr/>
                    <a:lstStyle/>
                    <a:p>
                      <a:pPr marL="3175" marR="0" lvl="0" indent="0" algn="ctr" defTabSz="914400" rtl="0" eaLnBrk="1" fontAlgn="base" latinLnBrk="0" hangingPunct="1">
                        <a:lnSpc>
                          <a:spcPct val="100000"/>
                        </a:lnSpc>
                        <a:spcBef>
                          <a:spcPts val="0"/>
                        </a:spcBef>
                        <a:spcAft>
                          <a:spcPct val="0"/>
                        </a:spcAft>
                        <a:buClrTx/>
                        <a:buSzTx/>
                        <a:buFontTx/>
                        <a:buNone/>
                        <a:tabLst/>
                      </a:pPr>
                      <a:r>
                        <a:rPr kumimoji="0" lang="en-US" altLang="zh-CN" sz="1800" b="0" i="0" u="none" strike="noStrike" cap="none" normalizeH="0" baseline="0">
                          <a:ln>
                            <a:noFill/>
                          </a:ln>
                          <a:solidFill>
                            <a:schemeClr val="tx1"/>
                          </a:solidFill>
                          <a:effectLst/>
                          <a:latin typeface="Times New Roman" pitchFamily="18" charset="0"/>
                          <a:ea typeface="微软雅黑" panose="020B0503020204020204" pitchFamily="34" charset="-122"/>
                          <a:sym typeface="Times New Roman" panose="02020603050405020304" pitchFamily="18" charset="0"/>
                        </a:rPr>
                        <a:t>B</a:t>
                      </a:r>
                      <a:endParaRPr kumimoji="0" lang="zh-CN" altLang="zh-CN" sz="1800" b="0" i="0" u="none" strike="noStrike" cap="none" normalizeH="0" baseline="0">
                        <a:ln>
                          <a:noFill/>
                        </a:ln>
                        <a:solidFill>
                          <a:schemeClr val="tx1"/>
                        </a:solidFill>
                        <a:effectLst/>
                        <a:latin typeface="Times New Roman" pitchFamily="18" charset="0"/>
                        <a:ea typeface="微软雅黑" panose="020B0503020204020204" pitchFamily="34" charset="-122"/>
                        <a:sym typeface="Times New Roman" panose="02020603050405020304" pitchFamily="18" charset="0"/>
                      </a:endParaRPr>
                    </a:p>
                  </a:txBody>
                  <a:tcPr marL="0" marR="0" marT="0" marB="0" anchor="ctr" horzOverflow="overflow">
                    <a:lnL w="12700" cap="flat" cmpd="sng" algn="ctr">
                      <a:solidFill>
                        <a:srgbClr val="0070C0"/>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tab pos="3781425" algn="l"/>
                        </a:tabLst>
                      </a:pPr>
                      <a:r>
                        <a:rPr kumimoji="0" lang="en-US" altLang="zh-CN" sz="1800" b="0" i="0" u="none" strike="noStrike" kern="1200" cap="none" normalizeH="0" baseline="0">
                          <a:ln>
                            <a:noFill/>
                          </a:ln>
                          <a:solidFill>
                            <a:schemeClr val="tx1"/>
                          </a:solidFill>
                          <a:effectLst/>
                          <a:latin typeface="Times New Roman" pitchFamily="18" charset="0"/>
                          <a:ea typeface="微软雅黑" panose="020B0503020204020204" pitchFamily="34" charset="-122"/>
                          <a:cs typeface="+mn-cs"/>
                          <a:sym typeface="Times New Roman" panose="02020603050405020304" pitchFamily="18" charset="0"/>
                        </a:rPr>
                        <a:t>-1</a:t>
                      </a:r>
                      <a:endParaRPr kumimoji="0" lang="zh-CN" altLang="zh-CN" sz="1800" b="0" i="0" u="none" strike="noStrike" kern="1200" cap="none" normalizeH="0" baseline="0" dirty="0">
                        <a:ln>
                          <a:noFill/>
                        </a:ln>
                        <a:solidFill>
                          <a:schemeClr val="tx1"/>
                        </a:solidFill>
                        <a:effectLst/>
                        <a:latin typeface="Times New Roman" pitchFamily="18" charset="0"/>
                        <a:ea typeface="微软雅黑" panose="020B0503020204020204" pitchFamily="34" charset="-122"/>
                        <a:cs typeface="+mn-cs"/>
                        <a:sym typeface="Times New Roman" panose="02020603050405020304" pitchFamily="18" charset="0"/>
                      </a:endParaRPr>
                    </a:p>
                  </a:txBody>
                  <a:tcPr marL="45720" marR="4572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tab pos="3781425" algn="l"/>
                        </a:tabLst>
                      </a:pPr>
                      <a:r>
                        <a:rPr kumimoji="0" lang="en-US" altLang="zh-CN" sz="1800" b="0" i="0" u="none" strike="noStrike" kern="1200" cap="none" normalizeH="0" baseline="0">
                          <a:ln>
                            <a:noFill/>
                          </a:ln>
                          <a:solidFill>
                            <a:schemeClr val="tx1"/>
                          </a:solidFill>
                          <a:effectLst/>
                          <a:latin typeface="Times New Roman" pitchFamily="18" charset="0"/>
                          <a:ea typeface="微软雅黑" panose="020B0503020204020204" pitchFamily="34" charset="-122"/>
                          <a:cs typeface="+mn-cs"/>
                          <a:sym typeface="Times New Roman" panose="02020603050405020304" pitchFamily="18" charset="0"/>
                        </a:rPr>
                        <a:t>1</a:t>
                      </a:r>
                      <a:endParaRPr kumimoji="0" lang="zh-CN" altLang="zh-CN" sz="1800" b="0" i="0" u="none" strike="noStrike" kern="1200" cap="none" normalizeH="0" baseline="0" dirty="0">
                        <a:ln>
                          <a:noFill/>
                        </a:ln>
                        <a:solidFill>
                          <a:schemeClr val="tx1"/>
                        </a:solidFill>
                        <a:effectLst/>
                        <a:latin typeface="Times New Roman" pitchFamily="18" charset="0"/>
                        <a:ea typeface="微软雅黑" panose="020B0503020204020204" pitchFamily="34" charset="-122"/>
                        <a:cs typeface="+mn-cs"/>
                        <a:sym typeface="Times New Roman" panose="02020603050405020304" pitchFamily="18" charset="0"/>
                      </a:endParaRPr>
                    </a:p>
                  </a:txBody>
                  <a:tcPr marL="0" marR="0" marT="0" marB="0" anchor="ctr" horzOverflow="overflow">
                    <a:lnL w="12700" cap="flat" cmpd="sng" algn="ctr">
                      <a:solidFill>
                        <a:schemeClr val="bg1"/>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extLst>
                  <a:ext uri="{0D108BD9-81ED-4DB2-BD59-A6C34878D82A}">
                    <a16:rowId xmlns:a16="http://schemas.microsoft.com/office/drawing/2014/main" val="2497755098"/>
                  </a:ext>
                </a:extLst>
              </a:tr>
              <a:tr h="378110">
                <a:tc>
                  <a:txBody>
                    <a:bodyPr/>
                    <a:lstStyle/>
                    <a:p>
                      <a:pPr marL="3175" marR="0" lvl="0" indent="0" algn="ctr" defTabSz="914400" rtl="0" eaLnBrk="1" fontAlgn="base" latinLnBrk="0" hangingPunct="1">
                        <a:lnSpc>
                          <a:spcPct val="100000"/>
                        </a:lnSpc>
                        <a:spcBef>
                          <a:spcPts val="0"/>
                        </a:spcBef>
                        <a:spcAft>
                          <a:spcPct val="0"/>
                        </a:spcAft>
                        <a:buClrTx/>
                        <a:buSzTx/>
                        <a:buFontTx/>
                        <a:buNone/>
                        <a:tabLst/>
                      </a:pPr>
                      <a:r>
                        <a:rPr kumimoji="0" lang="en-US" altLang="zh-CN" sz="1800" b="0" i="0" u="none" strike="noStrike" cap="none" normalizeH="0" baseline="0">
                          <a:ln>
                            <a:noFill/>
                          </a:ln>
                          <a:solidFill>
                            <a:schemeClr val="tx1"/>
                          </a:solidFill>
                          <a:effectLst/>
                          <a:latin typeface="Times New Roman" pitchFamily="18" charset="0"/>
                          <a:ea typeface="微软雅黑" panose="020B0503020204020204" pitchFamily="34" charset="-122"/>
                          <a:sym typeface="Times New Roman" panose="02020603050405020304" pitchFamily="18" charset="0"/>
                        </a:rPr>
                        <a:t>C</a:t>
                      </a:r>
                      <a:endParaRPr kumimoji="0" lang="zh-CN" altLang="zh-CN" sz="1800" b="0" i="0" u="none" strike="noStrike" cap="none" normalizeH="0" baseline="0">
                        <a:ln>
                          <a:noFill/>
                        </a:ln>
                        <a:solidFill>
                          <a:schemeClr val="tx1"/>
                        </a:solidFill>
                        <a:effectLst/>
                        <a:latin typeface="Times New Roman" pitchFamily="18" charset="0"/>
                        <a:ea typeface="微软雅黑" panose="020B0503020204020204" pitchFamily="34" charset="-122"/>
                        <a:sym typeface="Times New Roman" panose="02020603050405020304" pitchFamily="18" charset="0"/>
                      </a:endParaRPr>
                    </a:p>
                  </a:txBody>
                  <a:tcPr marL="0" marR="0" marT="0" marB="0" anchor="ctr" horzOverflow="overflow">
                    <a:lnL w="12700" cap="flat" cmpd="sng" algn="ctr">
                      <a:solidFill>
                        <a:srgbClr val="0070C0"/>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tab pos="3781425" algn="l"/>
                        </a:tabLst>
                      </a:pPr>
                      <a:r>
                        <a:rPr kumimoji="0" lang="en-US" altLang="zh-CN" sz="1800" b="0" i="0" u="none" strike="noStrike" kern="1200" cap="none" normalizeH="0" baseline="0">
                          <a:ln>
                            <a:noFill/>
                          </a:ln>
                          <a:solidFill>
                            <a:schemeClr val="tx1"/>
                          </a:solidFill>
                          <a:effectLst/>
                          <a:latin typeface="Times New Roman" pitchFamily="18" charset="0"/>
                          <a:ea typeface="微软雅黑" panose="020B0503020204020204" pitchFamily="34" charset="-122"/>
                          <a:cs typeface="+mn-cs"/>
                          <a:sym typeface="Times New Roman" panose="02020603050405020304" pitchFamily="18" charset="0"/>
                        </a:rPr>
                        <a:t>1</a:t>
                      </a:r>
                      <a:endParaRPr kumimoji="0" lang="zh-CN" altLang="zh-CN" sz="1800" b="0" i="0" u="none" strike="noStrike" kern="1200" cap="none" normalizeH="0" baseline="0" dirty="0">
                        <a:ln>
                          <a:noFill/>
                        </a:ln>
                        <a:solidFill>
                          <a:schemeClr val="tx1"/>
                        </a:solidFill>
                        <a:effectLst/>
                        <a:latin typeface="Times New Roman" pitchFamily="18" charset="0"/>
                        <a:ea typeface="微软雅黑" panose="020B0503020204020204" pitchFamily="34" charset="-122"/>
                        <a:cs typeface="+mn-cs"/>
                        <a:sym typeface="Times New Roman" panose="02020603050405020304" pitchFamily="18" charset="0"/>
                      </a:endParaRPr>
                    </a:p>
                  </a:txBody>
                  <a:tcPr marL="45720" marR="4572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tab pos="3781425" algn="l"/>
                        </a:tabLst>
                      </a:pPr>
                      <a:r>
                        <a:rPr kumimoji="0" lang="en-US" altLang="zh-CN" sz="1800" b="0" i="0" u="none" strike="noStrike" kern="1200" cap="none" normalizeH="0" baseline="0">
                          <a:ln>
                            <a:noFill/>
                          </a:ln>
                          <a:solidFill>
                            <a:schemeClr val="tx1"/>
                          </a:solidFill>
                          <a:effectLst/>
                          <a:latin typeface="Times New Roman" pitchFamily="18" charset="0"/>
                          <a:ea typeface="微软雅黑" panose="020B0503020204020204" pitchFamily="34" charset="-122"/>
                          <a:cs typeface="+mn-cs"/>
                          <a:sym typeface="Times New Roman" panose="02020603050405020304" pitchFamily="18" charset="0"/>
                        </a:rPr>
                        <a:t>-2</a:t>
                      </a:r>
                      <a:endParaRPr kumimoji="0" lang="zh-CN" altLang="zh-CN" sz="1800" b="0" i="0" u="none" strike="noStrike" kern="1200" cap="none" normalizeH="0" baseline="0" dirty="0">
                        <a:ln>
                          <a:noFill/>
                        </a:ln>
                        <a:solidFill>
                          <a:schemeClr val="tx1"/>
                        </a:solidFill>
                        <a:effectLst/>
                        <a:latin typeface="Times New Roman" pitchFamily="18" charset="0"/>
                        <a:ea typeface="微软雅黑" panose="020B0503020204020204" pitchFamily="34" charset="-122"/>
                        <a:cs typeface="+mn-cs"/>
                        <a:sym typeface="Times New Roman" panose="02020603050405020304" pitchFamily="18" charset="0"/>
                      </a:endParaRPr>
                    </a:p>
                  </a:txBody>
                  <a:tcPr marL="0" marR="0" marT="0" marB="0" anchor="ctr" horzOverflow="overflow">
                    <a:lnL w="12700" cap="flat" cmpd="sng" algn="ctr">
                      <a:solidFill>
                        <a:schemeClr val="bg1"/>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extLst>
                  <a:ext uri="{0D108BD9-81ED-4DB2-BD59-A6C34878D82A}">
                    <a16:rowId xmlns:a16="http://schemas.microsoft.com/office/drawing/2014/main" val="2653610205"/>
                  </a:ext>
                </a:extLst>
              </a:tr>
              <a:tr h="378110">
                <a:tc>
                  <a:txBody>
                    <a:bodyPr/>
                    <a:lstStyle/>
                    <a:p>
                      <a:pPr marL="3175" marR="0" lvl="0" indent="0" algn="ctr" defTabSz="914400" rtl="0" eaLnBrk="1" fontAlgn="base" latinLnBrk="0" hangingPunct="1">
                        <a:lnSpc>
                          <a:spcPct val="100000"/>
                        </a:lnSpc>
                        <a:spcBef>
                          <a:spcPts val="0"/>
                        </a:spcBef>
                        <a:spcAft>
                          <a:spcPct val="0"/>
                        </a:spcAft>
                        <a:buClrTx/>
                        <a:buSzTx/>
                        <a:buFontTx/>
                        <a:buNone/>
                        <a:tabLst/>
                      </a:pPr>
                      <a:r>
                        <a:rPr kumimoji="0" lang="en-US" altLang="zh-CN" sz="1800" b="0" i="0" u="none" strike="noStrike" cap="none" normalizeH="0" baseline="0">
                          <a:ln>
                            <a:noFill/>
                          </a:ln>
                          <a:solidFill>
                            <a:schemeClr val="tx1"/>
                          </a:solidFill>
                          <a:effectLst/>
                          <a:latin typeface="Times New Roman" pitchFamily="18" charset="0"/>
                          <a:ea typeface="微软雅黑" panose="020B0503020204020204" pitchFamily="34" charset="-122"/>
                          <a:sym typeface="Times New Roman" panose="02020603050405020304" pitchFamily="18" charset="0"/>
                        </a:rPr>
                        <a:t>D</a:t>
                      </a:r>
                      <a:endParaRPr kumimoji="0" lang="zh-CN" altLang="zh-CN" sz="1800" b="0" i="0" u="none" strike="noStrike" cap="none" normalizeH="0" baseline="0">
                        <a:ln>
                          <a:noFill/>
                        </a:ln>
                        <a:solidFill>
                          <a:schemeClr val="tx1"/>
                        </a:solidFill>
                        <a:effectLst/>
                        <a:latin typeface="Times New Roman" pitchFamily="18" charset="0"/>
                        <a:ea typeface="微软雅黑" panose="020B0503020204020204" pitchFamily="34" charset="-122"/>
                        <a:sym typeface="Times New Roman" panose="02020603050405020304" pitchFamily="18" charset="0"/>
                      </a:endParaRPr>
                    </a:p>
                  </a:txBody>
                  <a:tcPr marL="0" marR="0" marT="0" marB="0" anchor="ctr" horzOverflow="overflow">
                    <a:lnL w="12700" cap="flat" cmpd="sng" algn="ctr">
                      <a:solidFill>
                        <a:srgbClr val="0070C0"/>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0070C0"/>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tab pos="3781425" algn="l"/>
                        </a:tabLst>
                      </a:pPr>
                      <a:r>
                        <a:rPr kumimoji="0" lang="en-US" altLang="zh-CN" sz="1800" b="0" i="0" u="none" strike="noStrike" kern="1200" cap="none" normalizeH="0" baseline="0">
                          <a:ln>
                            <a:noFill/>
                          </a:ln>
                          <a:solidFill>
                            <a:schemeClr val="tx1"/>
                          </a:solidFill>
                          <a:effectLst/>
                          <a:latin typeface="Times New Roman" pitchFamily="18" charset="0"/>
                          <a:ea typeface="微软雅黑" panose="020B0503020204020204" pitchFamily="34" charset="-122"/>
                          <a:cs typeface="+mn-cs"/>
                          <a:sym typeface="Times New Roman" panose="02020603050405020304" pitchFamily="18" charset="0"/>
                        </a:rPr>
                        <a:t>-3</a:t>
                      </a:r>
                      <a:endParaRPr kumimoji="0" lang="zh-CN" altLang="zh-CN" sz="1800" b="0" i="0" u="none" strike="noStrike" kern="1200" cap="none" normalizeH="0" baseline="0" dirty="0">
                        <a:ln>
                          <a:noFill/>
                        </a:ln>
                        <a:solidFill>
                          <a:schemeClr val="tx1"/>
                        </a:solidFill>
                        <a:effectLst/>
                        <a:latin typeface="Times New Roman" pitchFamily="18" charset="0"/>
                        <a:ea typeface="微软雅黑" panose="020B0503020204020204" pitchFamily="34" charset="-122"/>
                        <a:cs typeface="+mn-cs"/>
                        <a:sym typeface="Times New Roman" panose="02020603050405020304" pitchFamily="18" charset="0"/>
                      </a:endParaRPr>
                    </a:p>
                  </a:txBody>
                  <a:tcPr marL="45720" marR="4572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0070C0"/>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tab pos="3781425" algn="l"/>
                        </a:tabLst>
                      </a:pPr>
                      <a:r>
                        <a:rPr kumimoji="0" lang="en-US" altLang="zh-CN" sz="1800" b="0" i="0" u="none" strike="noStrike" kern="1200" cap="none" normalizeH="0" baseline="0">
                          <a:ln>
                            <a:noFill/>
                          </a:ln>
                          <a:solidFill>
                            <a:schemeClr val="tx1"/>
                          </a:solidFill>
                          <a:effectLst/>
                          <a:latin typeface="Times New Roman" pitchFamily="18" charset="0"/>
                          <a:ea typeface="微软雅黑" panose="020B0503020204020204" pitchFamily="34" charset="-122"/>
                          <a:cs typeface="+mn-cs"/>
                          <a:sym typeface="Times New Roman" panose="02020603050405020304" pitchFamily="18" charset="0"/>
                        </a:rPr>
                        <a:t>-2</a:t>
                      </a:r>
                      <a:endParaRPr kumimoji="0" lang="zh-CN" altLang="zh-CN" sz="1800" b="0" i="0" u="none" strike="noStrike" kern="1200" cap="none" normalizeH="0" baseline="0" dirty="0">
                        <a:ln>
                          <a:noFill/>
                        </a:ln>
                        <a:solidFill>
                          <a:schemeClr val="tx1"/>
                        </a:solidFill>
                        <a:effectLst/>
                        <a:latin typeface="Times New Roman" pitchFamily="18" charset="0"/>
                        <a:ea typeface="微软雅黑" panose="020B0503020204020204" pitchFamily="34" charset="-122"/>
                        <a:cs typeface="+mn-cs"/>
                        <a:sym typeface="Times New Roman" panose="02020603050405020304" pitchFamily="18" charset="0"/>
                      </a:endParaRPr>
                    </a:p>
                  </a:txBody>
                  <a:tcPr marL="0" marR="0" marT="0" marB="0" anchor="ctr" horzOverflow="overflow">
                    <a:lnL w="12700" cap="flat" cmpd="sng" algn="ctr">
                      <a:solidFill>
                        <a:schemeClr val="bg1"/>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0070C0"/>
                      </a:solidFill>
                      <a:prstDash val="solid"/>
                      <a:round/>
                      <a:headEnd type="none" w="med" len="med"/>
                      <a:tailEnd type="none" w="med" len="med"/>
                    </a:lnB>
                    <a:lnTlToBr>
                      <a:noFill/>
                    </a:lnTlToBr>
                    <a:lnBlToTr>
                      <a:noFill/>
                    </a:lnBlToTr>
                    <a:solidFill>
                      <a:schemeClr val="tx2">
                        <a:lumMod val="20000"/>
                        <a:lumOff val="80000"/>
                      </a:schemeClr>
                    </a:solidFill>
                  </a:tcPr>
                </a:tc>
                <a:extLst>
                  <a:ext uri="{0D108BD9-81ED-4DB2-BD59-A6C34878D82A}">
                    <a16:rowId xmlns:a16="http://schemas.microsoft.com/office/drawing/2014/main" val="4091783122"/>
                  </a:ext>
                </a:extLst>
              </a:tr>
            </a:tbl>
          </a:graphicData>
        </a:graphic>
      </p:graphicFrame>
      <p:graphicFrame>
        <p:nvGraphicFramePr>
          <p:cNvPr id="28" name="object 3">
            <a:extLst>
              <a:ext uri="{FF2B5EF4-FFF2-40B4-BE49-F238E27FC236}">
                <a16:creationId xmlns:a16="http://schemas.microsoft.com/office/drawing/2014/main" id="{1DFE720F-88BA-41F2-B0D8-7BC9DA44AFE4}"/>
              </a:ext>
            </a:extLst>
          </p:cNvPr>
          <p:cNvGraphicFramePr>
            <a:graphicFrameLocks noGrp="1"/>
          </p:cNvGraphicFramePr>
          <p:nvPr>
            <p:extLst>
              <p:ext uri="{D42A27DB-BD31-4B8C-83A1-F6EECF244321}">
                <p14:modId xmlns:p14="http://schemas.microsoft.com/office/powerpoint/2010/main" val="1504719656"/>
              </p:ext>
            </p:extLst>
          </p:nvPr>
        </p:nvGraphicFramePr>
        <p:xfrm>
          <a:off x="3669697" y="5149359"/>
          <a:ext cx="5225529" cy="1512440"/>
        </p:xfrm>
        <a:graphic>
          <a:graphicData uri="http://schemas.openxmlformats.org/drawingml/2006/table">
            <a:tbl>
              <a:tblPr/>
              <a:tblGrid>
                <a:gridCol w="1649991">
                  <a:extLst>
                    <a:ext uri="{9D8B030D-6E8A-4147-A177-3AD203B41FA5}">
                      <a16:colId xmlns:a16="http://schemas.microsoft.com/office/drawing/2014/main" val="20000"/>
                    </a:ext>
                  </a:extLst>
                </a:gridCol>
                <a:gridCol w="1787769">
                  <a:extLst>
                    <a:ext uri="{9D8B030D-6E8A-4147-A177-3AD203B41FA5}">
                      <a16:colId xmlns:a16="http://schemas.microsoft.com/office/drawing/2014/main" val="20001"/>
                    </a:ext>
                  </a:extLst>
                </a:gridCol>
                <a:gridCol w="1787769">
                  <a:extLst>
                    <a:ext uri="{9D8B030D-6E8A-4147-A177-3AD203B41FA5}">
                      <a16:colId xmlns:a16="http://schemas.microsoft.com/office/drawing/2014/main" val="2927513231"/>
                    </a:ext>
                  </a:extLst>
                </a:gridCol>
              </a:tblGrid>
              <a:tr h="378110">
                <a:tc rowSpan="2">
                  <a:txBody>
                    <a:bodyPr/>
                    <a:lstStyle/>
                    <a:p>
                      <a:pPr marL="3175" marR="0" lvl="0" indent="0" algn="ctr" defTabSz="914400" rtl="0" eaLnBrk="1" fontAlgn="base" latinLnBrk="0" hangingPunct="1">
                        <a:lnSpc>
                          <a:spcPct val="100000"/>
                        </a:lnSpc>
                        <a:spcBef>
                          <a:spcPts val="0"/>
                        </a:spcBef>
                        <a:spcAft>
                          <a:spcPct val="0"/>
                        </a:spcAft>
                        <a:buClrTx/>
                        <a:buSzTx/>
                        <a:buFontTx/>
                        <a:buNone/>
                        <a:tabLst/>
                      </a:pPr>
                      <a:r>
                        <a:rPr kumimoji="0" lang="zh-CN" altLang="en-US" sz="1800" b="1" i="0" u="none" strike="noStrike" cap="none" normalizeH="0" baseline="0">
                          <a:ln>
                            <a:noFill/>
                          </a:ln>
                          <a:solidFill>
                            <a:schemeClr val="bg1"/>
                          </a:solidFill>
                          <a:effectLst/>
                          <a:latin typeface="Times New Roman" panose="02020603050405020304" pitchFamily="18" charset="0"/>
                          <a:ea typeface="微软雅黑" panose="020B0503020204020204" pitchFamily="34" charset="-122"/>
                          <a:sym typeface="Times New Roman" panose="02020603050405020304" pitchFamily="18" charset="0"/>
                        </a:rPr>
                        <a:t>聚类</a:t>
                      </a:r>
                      <a:endParaRPr kumimoji="0" lang="zh-CN" altLang="zh-CN" sz="1800" b="1" i="0" u="none" strike="noStrike" cap="none" normalizeH="0" baseline="0" dirty="0">
                        <a:ln>
                          <a:noFill/>
                        </a:ln>
                        <a:solidFill>
                          <a:schemeClr val="bg1"/>
                        </a:solidFill>
                        <a:effectLst/>
                        <a:latin typeface="Times New Roman" panose="02020603050405020304" pitchFamily="18" charset="0"/>
                        <a:ea typeface="微软雅黑" panose="020B0503020204020204" pitchFamily="34" charset="-122"/>
                        <a:sym typeface="Times New Roman" panose="02020603050405020304" pitchFamily="18" charset="0"/>
                      </a:endParaRPr>
                    </a:p>
                  </a:txBody>
                  <a:tcPr marL="0" marR="0" marT="0" marB="0" anchor="ctr" horzOverflow="overflow">
                    <a:lnL w="12700" cap="flat" cmpd="sng" algn="ctr">
                      <a:solidFill>
                        <a:srgbClr val="0070C0"/>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0070C0"/>
                    </a:solidFill>
                  </a:tcPr>
                </a:tc>
                <a:tc gridSpan="2">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zh-CN" altLang="en-US" sz="1800" b="1" i="0" u="none" strike="noStrike" cap="none" normalizeH="0" baseline="0">
                          <a:ln>
                            <a:noFill/>
                          </a:ln>
                          <a:solidFill>
                            <a:schemeClr val="bg1"/>
                          </a:solidFill>
                          <a:effectLst/>
                          <a:latin typeface="Times New Roman" panose="02020603050405020304" pitchFamily="18" charset="0"/>
                          <a:ea typeface="微软雅黑" panose="020B0503020204020204" pitchFamily="34" charset="-122"/>
                          <a:sym typeface="Times New Roman" panose="02020603050405020304" pitchFamily="18" charset="0"/>
                        </a:rPr>
                        <a:t>中心坐标</a:t>
                      </a:r>
                      <a:endParaRPr kumimoji="0" lang="zh-CN" altLang="zh-CN" sz="1800" b="1" i="0" u="none" strike="noStrike" cap="none" normalizeH="0" baseline="0">
                        <a:ln>
                          <a:noFill/>
                        </a:ln>
                        <a:solidFill>
                          <a:schemeClr val="bg1"/>
                        </a:solidFill>
                        <a:effectLst/>
                        <a:latin typeface="Times New Roman" panose="02020603050405020304" pitchFamily="18" charset="0"/>
                        <a:ea typeface="微软雅黑" panose="020B0503020204020204" pitchFamily="34" charset="-122"/>
                        <a:sym typeface="Times New Roman" panose="02020603050405020304" pitchFamily="18" charset="0"/>
                      </a:endParaRPr>
                    </a:p>
                  </a:txBody>
                  <a:tcPr marL="0" marR="0" marT="0" marB="0" anchor="ctr" horzOverflow="overflow">
                    <a:lnL w="12700" cap="flat" cmpd="sng" algn="ctr">
                      <a:solidFill>
                        <a:schemeClr val="bg1"/>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0070C0"/>
                    </a:solidFill>
                  </a:tcPr>
                </a:tc>
                <a:tc hMerge="1">
                  <a:txBody>
                    <a:bodyPr/>
                    <a:lstStyle/>
                    <a:p>
                      <a:endParaRPr lang="zh-CN" altLang="en-US"/>
                    </a:p>
                  </a:txBody>
                  <a:tcPr/>
                </a:tc>
                <a:extLst>
                  <a:ext uri="{0D108BD9-81ED-4DB2-BD59-A6C34878D82A}">
                    <a16:rowId xmlns:a16="http://schemas.microsoft.com/office/drawing/2014/main" val="10000"/>
                  </a:ext>
                </a:extLst>
              </a:tr>
              <a:tr h="378110">
                <a:tc vMerge="1">
                  <a:txBody>
                    <a:bodyPr/>
                    <a:lstStyle/>
                    <a:p>
                      <a:endParaRPr lang="zh-CN" altLang="en-US"/>
                    </a:p>
                  </a:txBody>
                  <a:tcPr/>
                </a:tc>
                <a:tc>
                  <a:txBody>
                    <a:bodyPr/>
                    <a:lstStyle/>
                    <a:p>
                      <a:pPr marL="52388" marR="0" lvl="0" indent="0" algn="ctr" defTabSz="914400" rtl="0" eaLnBrk="1" fontAlgn="base" latinLnBrk="0" hangingPunct="1">
                        <a:lnSpc>
                          <a:spcPct val="100000"/>
                        </a:lnSpc>
                        <a:spcBef>
                          <a:spcPts val="0"/>
                        </a:spcBef>
                        <a:spcAft>
                          <a:spcPct val="0"/>
                        </a:spcAft>
                        <a:buClrTx/>
                        <a:buSzTx/>
                        <a:buFontTx/>
                        <a:buNone/>
                        <a:tabLst>
                          <a:tab pos="2593975" algn="l"/>
                        </a:tabLst>
                        <a:defRPr/>
                      </a:pPr>
                      <a:r>
                        <a:rPr kumimoji="0" lang="en-US" altLang="zh-CN" sz="1800" b="1" i="1" u="none" strike="noStrike" cap="none" normalizeH="0" baseline="0">
                          <a:ln>
                            <a:noFill/>
                          </a:ln>
                          <a:solidFill>
                            <a:schemeClr val="bg1"/>
                          </a:solidFill>
                          <a:effectLst/>
                          <a:latin typeface="Times New Roman" pitchFamily="18" charset="0"/>
                          <a:ea typeface="微软雅黑" panose="020B0503020204020204" pitchFamily="34" charset="-122"/>
                          <a:sym typeface="Times New Roman" panose="02020603050405020304" pitchFamily="18" charset="0"/>
                        </a:rPr>
                        <a:t>-</a:t>
                      </a:r>
                      <a:r>
                        <a:rPr kumimoji="0" lang="zh-CN" altLang="zh-CN" sz="1800" b="1" i="1" u="none" strike="noStrike" cap="none" normalizeH="0" baseline="0">
                          <a:ln>
                            <a:noFill/>
                          </a:ln>
                          <a:solidFill>
                            <a:schemeClr val="bg1"/>
                          </a:solidFill>
                          <a:effectLst/>
                          <a:latin typeface="Times New Roman" pitchFamily="18" charset="0"/>
                          <a:ea typeface="微软雅黑" panose="020B0503020204020204" pitchFamily="34" charset="-122"/>
                          <a:sym typeface="Times New Roman" panose="02020603050405020304" pitchFamily="18" charset="0"/>
                        </a:rPr>
                        <a:t>X </a:t>
                      </a:r>
                      <a:r>
                        <a:rPr kumimoji="0" lang="en-US" altLang="zh-CN" sz="1800" b="1" i="0" u="none" strike="noStrike" cap="none" normalizeH="0" baseline="-24000">
                          <a:ln>
                            <a:noFill/>
                          </a:ln>
                          <a:solidFill>
                            <a:schemeClr val="bg1"/>
                          </a:solidFill>
                          <a:effectLst/>
                          <a:latin typeface="Times New Roman" pitchFamily="18" charset="0"/>
                          <a:ea typeface="微软雅黑" panose="020B0503020204020204" pitchFamily="34" charset="-122"/>
                          <a:sym typeface="Times New Roman" panose="02020603050405020304" pitchFamily="18" charset="0"/>
                        </a:rPr>
                        <a:t>1</a:t>
                      </a:r>
                      <a:endParaRPr kumimoji="0" lang="zh-CN" altLang="zh-CN" sz="1800" b="1" i="0" u="none" strike="noStrike" cap="none" normalizeH="0" baseline="-24000">
                        <a:ln>
                          <a:noFill/>
                        </a:ln>
                        <a:solidFill>
                          <a:schemeClr val="bg1"/>
                        </a:solidFill>
                        <a:effectLst/>
                        <a:latin typeface="Times New Roman" pitchFamily="18" charset="0"/>
                        <a:ea typeface="微软雅黑" panose="020B0503020204020204" pitchFamily="34" charset="-122"/>
                        <a:sym typeface="Times New Roman" panose="02020603050405020304" pitchFamily="18" charset="0"/>
                      </a:endParaRPr>
                    </a:p>
                  </a:txBody>
                  <a:tcPr marL="0" marR="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00B0F0"/>
                    </a:solidFill>
                  </a:tcPr>
                </a:tc>
                <a:tc>
                  <a:txBody>
                    <a:bodyPr/>
                    <a:lstStyle/>
                    <a:p>
                      <a:pPr marL="52388" marR="0" lvl="0" indent="0" algn="ctr" defTabSz="914400" rtl="0" eaLnBrk="1" fontAlgn="base" latinLnBrk="0" hangingPunct="1">
                        <a:lnSpc>
                          <a:spcPct val="100000"/>
                        </a:lnSpc>
                        <a:spcBef>
                          <a:spcPts val="0"/>
                        </a:spcBef>
                        <a:spcAft>
                          <a:spcPct val="0"/>
                        </a:spcAft>
                        <a:buClrTx/>
                        <a:buSzTx/>
                        <a:buFontTx/>
                        <a:buNone/>
                        <a:tabLst>
                          <a:tab pos="2593975" algn="l"/>
                        </a:tabLst>
                      </a:pPr>
                      <a:r>
                        <a:rPr kumimoji="0" lang="en-US" altLang="zh-CN" sz="1800" b="1" i="1" u="none" strike="noStrike" cap="none" normalizeH="0" baseline="0">
                          <a:ln>
                            <a:noFill/>
                          </a:ln>
                          <a:solidFill>
                            <a:schemeClr val="bg1"/>
                          </a:solidFill>
                          <a:effectLst/>
                          <a:latin typeface="Times New Roman" pitchFamily="18" charset="0"/>
                          <a:ea typeface="微软雅黑" panose="020B0503020204020204" pitchFamily="34" charset="-122"/>
                          <a:sym typeface="Times New Roman" panose="02020603050405020304" pitchFamily="18" charset="0"/>
                        </a:rPr>
                        <a:t>-</a:t>
                      </a:r>
                      <a:r>
                        <a:rPr kumimoji="0" lang="zh-CN" altLang="zh-CN" sz="1800" b="1" i="1" u="none" strike="noStrike" cap="none" normalizeH="0" baseline="0">
                          <a:ln>
                            <a:noFill/>
                          </a:ln>
                          <a:solidFill>
                            <a:schemeClr val="bg1"/>
                          </a:solidFill>
                          <a:effectLst/>
                          <a:latin typeface="Times New Roman" pitchFamily="18" charset="0"/>
                          <a:ea typeface="微软雅黑" panose="020B0503020204020204" pitchFamily="34" charset="-122"/>
                          <a:sym typeface="Times New Roman" panose="02020603050405020304" pitchFamily="18" charset="0"/>
                        </a:rPr>
                        <a:t>X </a:t>
                      </a:r>
                      <a:r>
                        <a:rPr kumimoji="0" lang="zh-CN" altLang="zh-CN" sz="1800" b="1" i="0" u="none" strike="noStrike" cap="none" normalizeH="0" baseline="-24000">
                          <a:ln>
                            <a:noFill/>
                          </a:ln>
                          <a:solidFill>
                            <a:schemeClr val="bg1"/>
                          </a:solidFill>
                          <a:effectLst/>
                          <a:latin typeface="Times New Roman" pitchFamily="18" charset="0"/>
                          <a:ea typeface="微软雅黑" panose="020B0503020204020204" pitchFamily="34" charset="-122"/>
                          <a:sym typeface="Times New Roman" panose="02020603050405020304" pitchFamily="18" charset="0"/>
                        </a:rPr>
                        <a:t>2</a:t>
                      </a:r>
                    </a:p>
                  </a:txBody>
                  <a:tcPr marL="0" marR="0" marT="0" marB="0" anchor="ctr" horzOverflow="overflow">
                    <a:lnL w="12700" cap="flat" cmpd="sng" algn="ctr">
                      <a:solidFill>
                        <a:schemeClr val="bg1"/>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00B0F0"/>
                    </a:solidFill>
                  </a:tcPr>
                </a:tc>
                <a:extLst>
                  <a:ext uri="{0D108BD9-81ED-4DB2-BD59-A6C34878D82A}">
                    <a16:rowId xmlns:a16="http://schemas.microsoft.com/office/drawing/2014/main" val="10001"/>
                  </a:ext>
                </a:extLst>
              </a:tr>
              <a:tr h="378110">
                <a:tc>
                  <a:txBody>
                    <a:bodyPr/>
                    <a:lstStyle/>
                    <a:p>
                      <a:pPr marL="3175" marR="0" lvl="0" indent="0" algn="ctr" defTabSz="914400" rtl="0" eaLnBrk="1" fontAlgn="base" latinLnBrk="0" hangingPunct="1">
                        <a:lnSpc>
                          <a:spcPct val="100000"/>
                        </a:lnSpc>
                        <a:spcBef>
                          <a:spcPts val="0"/>
                        </a:spcBef>
                        <a:spcAft>
                          <a:spcPct val="0"/>
                        </a:spcAft>
                        <a:buClrTx/>
                        <a:buSzTx/>
                        <a:buFontTx/>
                        <a:buNone/>
                        <a:tabLst/>
                      </a:pPr>
                      <a:r>
                        <a:rPr kumimoji="0" lang="zh-CN" altLang="en-US" sz="1800" b="0" i="0" u="none" strike="noStrike" cap="none" normalizeH="0" baseline="0">
                          <a:ln>
                            <a:noFill/>
                          </a:ln>
                          <a:solidFill>
                            <a:schemeClr val="tx1"/>
                          </a:solidFill>
                          <a:effectLst/>
                          <a:latin typeface="Times New Roman" pitchFamily="18" charset="0"/>
                          <a:ea typeface="微软雅黑" panose="020B0503020204020204" pitchFamily="34" charset="-122"/>
                          <a:sym typeface="Times New Roman" panose="02020603050405020304" pitchFamily="18" charset="0"/>
                        </a:rPr>
                        <a:t>（</a:t>
                      </a:r>
                      <a:r>
                        <a:rPr kumimoji="0" lang="en-US" altLang="zh-CN" sz="1800" b="0" i="0" u="none" strike="noStrike" cap="none" normalizeH="0" baseline="0">
                          <a:ln>
                            <a:noFill/>
                          </a:ln>
                          <a:solidFill>
                            <a:schemeClr val="tx1"/>
                          </a:solidFill>
                          <a:effectLst/>
                          <a:latin typeface="Times New Roman" pitchFamily="18" charset="0"/>
                          <a:ea typeface="微软雅黑" panose="020B0503020204020204" pitchFamily="34" charset="-122"/>
                          <a:sym typeface="Times New Roman" panose="02020603050405020304" pitchFamily="18" charset="0"/>
                        </a:rPr>
                        <a:t>A</a:t>
                      </a:r>
                      <a:r>
                        <a:rPr kumimoji="0" lang="zh-CN" altLang="en-US" sz="1800" b="0" i="0" u="none" strike="noStrike" cap="none" normalizeH="0" baseline="0">
                          <a:ln>
                            <a:noFill/>
                          </a:ln>
                          <a:solidFill>
                            <a:schemeClr val="tx1"/>
                          </a:solidFill>
                          <a:effectLst/>
                          <a:latin typeface="Times New Roman" pitchFamily="18" charset="0"/>
                          <a:ea typeface="微软雅黑" panose="020B0503020204020204" pitchFamily="34" charset="-122"/>
                          <a:sym typeface="Times New Roman" panose="02020603050405020304" pitchFamily="18" charset="0"/>
                        </a:rPr>
                        <a:t>、</a:t>
                      </a:r>
                      <a:r>
                        <a:rPr kumimoji="0" lang="en-US" altLang="zh-CN" sz="1800" b="0" i="0" u="none" strike="noStrike" cap="none" normalizeH="0" baseline="0">
                          <a:ln>
                            <a:noFill/>
                          </a:ln>
                          <a:solidFill>
                            <a:schemeClr val="tx1"/>
                          </a:solidFill>
                          <a:effectLst/>
                          <a:latin typeface="Times New Roman" pitchFamily="18" charset="0"/>
                          <a:ea typeface="微软雅黑" panose="020B0503020204020204" pitchFamily="34" charset="-122"/>
                          <a:sym typeface="Times New Roman" panose="02020603050405020304" pitchFamily="18" charset="0"/>
                        </a:rPr>
                        <a:t>B</a:t>
                      </a:r>
                      <a:r>
                        <a:rPr kumimoji="0" lang="zh-CN" altLang="en-US" sz="1800" b="0" i="0" u="none" strike="noStrike" cap="none" normalizeH="0" baseline="0">
                          <a:ln>
                            <a:noFill/>
                          </a:ln>
                          <a:solidFill>
                            <a:schemeClr val="tx1"/>
                          </a:solidFill>
                          <a:effectLst/>
                          <a:latin typeface="Times New Roman" pitchFamily="18" charset="0"/>
                          <a:ea typeface="微软雅黑" panose="020B0503020204020204" pitchFamily="34" charset="-122"/>
                          <a:sym typeface="Times New Roman" panose="02020603050405020304" pitchFamily="18" charset="0"/>
                        </a:rPr>
                        <a:t>）</a:t>
                      </a:r>
                      <a:endParaRPr kumimoji="0" lang="zh-CN" altLang="zh-CN" sz="1800" b="0" i="0" u="none" strike="noStrike" cap="none" normalizeH="0" baseline="0">
                        <a:ln>
                          <a:noFill/>
                        </a:ln>
                        <a:solidFill>
                          <a:schemeClr val="tx1"/>
                        </a:solidFill>
                        <a:effectLst/>
                        <a:latin typeface="Times New Roman" pitchFamily="18" charset="0"/>
                        <a:ea typeface="微软雅黑" panose="020B0503020204020204" pitchFamily="34" charset="-122"/>
                        <a:sym typeface="Times New Roman" panose="02020603050405020304" pitchFamily="18" charset="0"/>
                      </a:endParaRPr>
                    </a:p>
                  </a:txBody>
                  <a:tcPr marL="0" marR="0" marT="0" marB="0" anchor="ctr" horzOverflow="overflow">
                    <a:lnL w="12700" cap="flat" cmpd="sng" algn="ctr">
                      <a:solidFill>
                        <a:srgbClr val="0070C0"/>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tab pos="3781425" algn="l"/>
                        </a:tabLst>
                      </a:pPr>
                      <a:r>
                        <a:rPr kumimoji="0" lang="en-US" altLang="zh-CN" sz="1800" b="0" i="0" u="none" strike="noStrike" kern="1200" cap="none" normalizeH="0" baseline="0">
                          <a:ln>
                            <a:noFill/>
                          </a:ln>
                          <a:solidFill>
                            <a:schemeClr val="tx1"/>
                          </a:solidFill>
                          <a:effectLst/>
                          <a:latin typeface="Times New Roman" pitchFamily="18" charset="0"/>
                          <a:ea typeface="微软雅黑" panose="020B0503020204020204" pitchFamily="34" charset="-122"/>
                          <a:cs typeface="+mn-cs"/>
                          <a:sym typeface="Times New Roman" panose="02020603050405020304" pitchFamily="18" charset="0"/>
                        </a:rPr>
                        <a:t>2</a:t>
                      </a:r>
                      <a:endParaRPr kumimoji="0" lang="zh-CN" altLang="zh-CN" sz="1800" b="0" i="0" u="none" strike="noStrike" kern="1200" cap="none" normalizeH="0" baseline="0" dirty="0">
                        <a:ln>
                          <a:noFill/>
                        </a:ln>
                        <a:solidFill>
                          <a:schemeClr val="tx1"/>
                        </a:solidFill>
                        <a:effectLst/>
                        <a:latin typeface="Times New Roman" pitchFamily="18" charset="0"/>
                        <a:ea typeface="微软雅黑" panose="020B0503020204020204" pitchFamily="34" charset="-122"/>
                        <a:cs typeface="+mn-cs"/>
                        <a:sym typeface="Times New Roman" panose="02020603050405020304" pitchFamily="18" charset="0"/>
                      </a:endParaRPr>
                    </a:p>
                  </a:txBody>
                  <a:tcPr marL="45720" marR="4572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tab pos="3781425" algn="l"/>
                        </a:tabLst>
                      </a:pPr>
                      <a:r>
                        <a:rPr kumimoji="0" lang="en-US" altLang="zh-CN" sz="1800" b="0" i="0" u="none" strike="noStrike" cap="none" normalizeH="0" baseline="0">
                          <a:ln>
                            <a:noFill/>
                          </a:ln>
                          <a:solidFill>
                            <a:schemeClr val="tx1"/>
                          </a:solidFill>
                          <a:effectLst/>
                          <a:latin typeface="Times New Roman" pitchFamily="18" charset="0"/>
                          <a:ea typeface="微软雅黑" panose="020B0503020204020204" pitchFamily="34" charset="-122"/>
                          <a:sym typeface="Times New Roman" panose="02020603050405020304" pitchFamily="18" charset="0"/>
                        </a:rPr>
                        <a:t>2</a:t>
                      </a:r>
                      <a:endParaRPr kumimoji="0" lang="zh-CN" altLang="zh-CN" sz="1800" b="0" i="0" u="none" strike="noStrike" cap="none" normalizeH="0" baseline="0" dirty="0">
                        <a:ln>
                          <a:noFill/>
                        </a:ln>
                        <a:solidFill>
                          <a:schemeClr val="tx1"/>
                        </a:solidFill>
                        <a:effectLst/>
                        <a:latin typeface="Times New Roman" pitchFamily="18" charset="0"/>
                        <a:ea typeface="微软雅黑" panose="020B0503020204020204" pitchFamily="34" charset="-122"/>
                        <a:sym typeface="Times New Roman" panose="02020603050405020304" pitchFamily="18" charset="0"/>
                      </a:endParaRPr>
                    </a:p>
                  </a:txBody>
                  <a:tcPr marL="0" marR="0" marT="0" marB="0" anchor="ctr" horzOverflow="overflow">
                    <a:lnL w="12700" cap="flat" cmpd="sng" algn="ctr">
                      <a:solidFill>
                        <a:schemeClr val="bg1"/>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extLst>
                  <a:ext uri="{0D108BD9-81ED-4DB2-BD59-A6C34878D82A}">
                    <a16:rowId xmlns:a16="http://schemas.microsoft.com/office/drawing/2014/main" val="10002"/>
                  </a:ext>
                </a:extLst>
              </a:tr>
              <a:tr h="378110">
                <a:tc>
                  <a:txBody>
                    <a:bodyPr/>
                    <a:lstStyle/>
                    <a:p>
                      <a:pPr marL="3175" marR="0" lvl="0" indent="0" algn="ctr" defTabSz="914400" rtl="0" eaLnBrk="1" fontAlgn="base" latinLnBrk="0" hangingPunct="1">
                        <a:lnSpc>
                          <a:spcPct val="100000"/>
                        </a:lnSpc>
                        <a:spcBef>
                          <a:spcPts val="0"/>
                        </a:spcBef>
                        <a:spcAft>
                          <a:spcPct val="0"/>
                        </a:spcAft>
                        <a:buClrTx/>
                        <a:buSzTx/>
                        <a:buFontTx/>
                        <a:buNone/>
                        <a:tabLst/>
                      </a:pPr>
                      <a:r>
                        <a:rPr kumimoji="0" lang="zh-CN" altLang="en-US" sz="1800" b="0" i="0" u="none" strike="noStrike" cap="none" normalizeH="0" baseline="0">
                          <a:ln>
                            <a:noFill/>
                          </a:ln>
                          <a:solidFill>
                            <a:schemeClr val="tx1"/>
                          </a:solidFill>
                          <a:effectLst/>
                          <a:latin typeface="Times New Roman" pitchFamily="18" charset="0"/>
                          <a:ea typeface="微软雅黑" panose="020B0503020204020204" pitchFamily="34" charset="-122"/>
                          <a:sym typeface="Times New Roman" panose="02020603050405020304" pitchFamily="18" charset="0"/>
                        </a:rPr>
                        <a:t>（</a:t>
                      </a:r>
                      <a:r>
                        <a:rPr kumimoji="0" lang="en-US" altLang="zh-CN" sz="1800" b="0" i="0" u="none" strike="noStrike" cap="none" normalizeH="0" baseline="0">
                          <a:ln>
                            <a:noFill/>
                          </a:ln>
                          <a:solidFill>
                            <a:schemeClr val="tx1"/>
                          </a:solidFill>
                          <a:effectLst/>
                          <a:latin typeface="Times New Roman" pitchFamily="18" charset="0"/>
                          <a:ea typeface="微软雅黑" panose="020B0503020204020204" pitchFamily="34" charset="-122"/>
                          <a:sym typeface="Times New Roman" panose="02020603050405020304" pitchFamily="18" charset="0"/>
                        </a:rPr>
                        <a:t>C</a:t>
                      </a:r>
                      <a:r>
                        <a:rPr kumimoji="0" lang="zh-CN" altLang="en-US" sz="1800" b="0" i="0" u="none" strike="noStrike" cap="none" normalizeH="0" baseline="0">
                          <a:ln>
                            <a:noFill/>
                          </a:ln>
                          <a:solidFill>
                            <a:schemeClr val="tx1"/>
                          </a:solidFill>
                          <a:effectLst/>
                          <a:latin typeface="Times New Roman" pitchFamily="18" charset="0"/>
                          <a:ea typeface="微软雅黑" panose="020B0503020204020204" pitchFamily="34" charset="-122"/>
                          <a:sym typeface="Times New Roman" panose="02020603050405020304" pitchFamily="18" charset="0"/>
                        </a:rPr>
                        <a:t>、</a:t>
                      </a:r>
                      <a:r>
                        <a:rPr kumimoji="0" lang="en-US" altLang="zh-CN" sz="1800" b="0" i="0" u="none" strike="noStrike" cap="none" normalizeH="0" baseline="0">
                          <a:ln>
                            <a:noFill/>
                          </a:ln>
                          <a:solidFill>
                            <a:schemeClr val="tx1"/>
                          </a:solidFill>
                          <a:effectLst/>
                          <a:latin typeface="Times New Roman" pitchFamily="18" charset="0"/>
                          <a:ea typeface="微软雅黑" panose="020B0503020204020204" pitchFamily="34" charset="-122"/>
                          <a:sym typeface="Times New Roman" panose="02020603050405020304" pitchFamily="18" charset="0"/>
                        </a:rPr>
                        <a:t>D</a:t>
                      </a:r>
                      <a:r>
                        <a:rPr kumimoji="0" lang="zh-CN" altLang="en-US" sz="1800" b="0" i="0" u="none" strike="noStrike" cap="none" normalizeH="0" baseline="0">
                          <a:ln>
                            <a:noFill/>
                          </a:ln>
                          <a:solidFill>
                            <a:schemeClr val="tx1"/>
                          </a:solidFill>
                          <a:effectLst/>
                          <a:latin typeface="Times New Roman" pitchFamily="18" charset="0"/>
                          <a:ea typeface="微软雅黑" panose="020B0503020204020204" pitchFamily="34" charset="-122"/>
                          <a:sym typeface="Times New Roman" panose="02020603050405020304" pitchFamily="18" charset="0"/>
                        </a:rPr>
                        <a:t>）</a:t>
                      </a:r>
                      <a:endParaRPr kumimoji="0" lang="zh-CN" altLang="zh-CN" sz="1800" b="0" i="0" u="none" strike="noStrike" cap="none" normalizeH="0" baseline="0">
                        <a:ln>
                          <a:noFill/>
                        </a:ln>
                        <a:solidFill>
                          <a:schemeClr val="tx1"/>
                        </a:solidFill>
                        <a:effectLst/>
                        <a:latin typeface="Times New Roman" pitchFamily="18" charset="0"/>
                        <a:ea typeface="微软雅黑" panose="020B0503020204020204" pitchFamily="34" charset="-122"/>
                        <a:sym typeface="Times New Roman" panose="02020603050405020304" pitchFamily="18" charset="0"/>
                      </a:endParaRPr>
                    </a:p>
                  </a:txBody>
                  <a:tcPr marL="0" marR="0" marT="0" marB="0" anchor="ctr" horzOverflow="overflow">
                    <a:lnL w="12700" cap="flat" cmpd="sng" algn="ctr">
                      <a:solidFill>
                        <a:srgbClr val="0070C0"/>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0070C0"/>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tab pos="3781425" algn="l"/>
                        </a:tabLst>
                      </a:pPr>
                      <a:r>
                        <a:rPr kumimoji="0" lang="en-US" altLang="zh-CN" sz="1800" b="0" i="0" u="none" strike="noStrike" kern="1200" cap="none" normalizeH="0" baseline="0">
                          <a:ln>
                            <a:noFill/>
                          </a:ln>
                          <a:solidFill>
                            <a:schemeClr val="tx1"/>
                          </a:solidFill>
                          <a:effectLst/>
                          <a:latin typeface="Times New Roman" pitchFamily="18" charset="0"/>
                          <a:ea typeface="微软雅黑" panose="020B0503020204020204" pitchFamily="34" charset="-122"/>
                          <a:cs typeface="+mn-cs"/>
                          <a:sym typeface="Times New Roman" panose="02020603050405020304" pitchFamily="18" charset="0"/>
                        </a:rPr>
                        <a:t>-1</a:t>
                      </a:r>
                      <a:endParaRPr kumimoji="0" lang="zh-CN" altLang="zh-CN" sz="1800" b="0" i="0" u="none" strike="noStrike" kern="1200" cap="none" normalizeH="0" baseline="0" dirty="0">
                        <a:ln>
                          <a:noFill/>
                        </a:ln>
                        <a:solidFill>
                          <a:schemeClr val="tx1"/>
                        </a:solidFill>
                        <a:effectLst/>
                        <a:latin typeface="Times New Roman" pitchFamily="18" charset="0"/>
                        <a:ea typeface="微软雅黑" panose="020B0503020204020204" pitchFamily="34" charset="-122"/>
                        <a:cs typeface="+mn-cs"/>
                        <a:sym typeface="Times New Roman" panose="02020603050405020304" pitchFamily="18" charset="0"/>
                      </a:endParaRPr>
                    </a:p>
                  </a:txBody>
                  <a:tcPr marL="45720" marR="4572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0070C0"/>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tab pos="3781425" algn="l"/>
                        </a:tabLst>
                      </a:pPr>
                      <a:r>
                        <a:rPr kumimoji="0" lang="en-US" altLang="zh-CN" sz="1800" b="0" i="0" u="none" strike="noStrike" kern="1200" cap="none" normalizeH="0" baseline="0">
                          <a:ln>
                            <a:noFill/>
                          </a:ln>
                          <a:solidFill>
                            <a:schemeClr val="tx1"/>
                          </a:solidFill>
                          <a:effectLst/>
                          <a:latin typeface="Times New Roman" pitchFamily="18" charset="0"/>
                          <a:ea typeface="微软雅黑" panose="020B0503020204020204" pitchFamily="34" charset="-122"/>
                          <a:cs typeface="+mn-cs"/>
                          <a:sym typeface="Times New Roman" panose="02020603050405020304" pitchFamily="18" charset="0"/>
                        </a:rPr>
                        <a:t>-2</a:t>
                      </a:r>
                      <a:endParaRPr kumimoji="0" lang="zh-CN" altLang="zh-CN" sz="1800" b="0" i="0" u="none" strike="noStrike" kern="1200" cap="none" normalizeH="0" baseline="0" dirty="0">
                        <a:ln>
                          <a:noFill/>
                        </a:ln>
                        <a:solidFill>
                          <a:schemeClr val="tx1"/>
                        </a:solidFill>
                        <a:effectLst/>
                        <a:latin typeface="Times New Roman" pitchFamily="18" charset="0"/>
                        <a:ea typeface="微软雅黑" panose="020B0503020204020204" pitchFamily="34" charset="-122"/>
                        <a:cs typeface="+mn-cs"/>
                        <a:sym typeface="Times New Roman" panose="02020603050405020304" pitchFamily="18" charset="0"/>
                      </a:endParaRPr>
                    </a:p>
                  </a:txBody>
                  <a:tcPr marL="0" marR="0" marT="0" marB="0" anchor="ctr" horzOverflow="overflow">
                    <a:lnL w="12700" cap="flat" cmpd="sng" algn="ctr">
                      <a:solidFill>
                        <a:schemeClr val="bg1"/>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0070C0"/>
                      </a:solidFill>
                      <a:prstDash val="solid"/>
                      <a:round/>
                      <a:headEnd type="none" w="med" len="med"/>
                      <a:tailEnd type="none" w="med" len="med"/>
                    </a:lnB>
                    <a:lnTlToBr>
                      <a:noFill/>
                    </a:lnTlToBr>
                    <a:lnBlToTr>
                      <a:noFill/>
                    </a:lnBlToTr>
                    <a:solidFill>
                      <a:schemeClr val="tx2">
                        <a:lumMod val="20000"/>
                        <a:lumOff val="80000"/>
                      </a:schemeClr>
                    </a:solidFill>
                  </a:tcPr>
                </a:tc>
                <a:extLst>
                  <a:ext uri="{0D108BD9-81ED-4DB2-BD59-A6C34878D82A}">
                    <a16:rowId xmlns:a16="http://schemas.microsoft.com/office/drawing/2014/main" val="4091783122"/>
                  </a:ext>
                </a:extLst>
              </a:tr>
            </a:tbl>
          </a:graphicData>
        </a:graphic>
      </p:graphicFrame>
      <p:grpSp>
        <p:nvGrpSpPr>
          <p:cNvPr id="20" name="组合 19"/>
          <p:cNvGrpSpPr/>
          <p:nvPr>
            <p:custDataLst>
              <p:tags r:id="rId10"/>
            </p:custDataLst>
          </p:nvPr>
        </p:nvGrpSpPr>
        <p:grpSpPr>
          <a:xfrm>
            <a:off x="0" y="0"/>
            <a:ext cx="9144000" cy="635000"/>
            <a:chOff x="0" y="0"/>
            <a:chExt cx="9144000" cy="635000"/>
          </a:xfrm>
        </p:grpSpPr>
        <p:sp>
          <p:nvSpPr>
            <p:cNvPr id="16" name="TitleBackground"/>
            <p:cNvSpPr/>
            <p:nvPr>
              <p:custDataLst>
                <p:tags r:id="rId12"/>
              </p:custDataLst>
            </p:nvPr>
          </p:nvSpPr>
          <p:spPr bwMode="auto">
            <a:xfrm>
              <a:off x="0" y="0"/>
              <a:ext cx="9144000" cy="635000"/>
            </a:xfrm>
            <a:prstGeom prst="rect">
              <a:avLst/>
            </a:prstGeom>
            <a:solidFill>
              <a:srgbClr val="F6F7F8"/>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7" name="ColorBlock"/>
            <p:cNvSpPr/>
            <p:nvPr>
              <p:custDataLst>
                <p:tags r:id="rId13"/>
              </p:custDataLst>
            </p:nvPr>
          </p:nvSpPr>
          <p:spPr bwMode="auto">
            <a:xfrm>
              <a:off x="0" y="0"/>
              <a:ext cx="190500" cy="635000"/>
            </a:xfrm>
            <a:prstGeom prst="rect">
              <a:avLst/>
            </a:prstGeom>
            <a:solidFill>
              <a:srgbClr val="639EF4"/>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8" name="TypeText"/>
            <p:cNvSpPr txBox="1"/>
            <p:nvPr>
              <p:custDataLst>
                <p:tags r:id="rId14"/>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单选题</a:t>
              </a:r>
            </a:p>
          </p:txBody>
        </p:sp>
        <p:sp>
          <p:nvSpPr>
            <p:cNvPr id="19" name="TipText"/>
            <p:cNvSpPr txBox="1"/>
            <p:nvPr>
              <p:custDataLst>
                <p:tags r:id="rId15"/>
              </p:custDataLst>
            </p:nvPr>
          </p:nvSpPr>
          <p:spPr>
            <a:xfrm>
              <a:off x="1510030" y="109220"/>
              <a:ext cx="2286000" cy="508000"/>
            </a:xfrm>
            <a:prstGeom prst="rect">
              <a:avLst/>
            </a:prstGeom>
            <a:noFill/>
          </p:spPr>
          <p:txBody>
            <a:bodyPr vert="horz" wrap="none" rtlCol="0" anchor="ctr" anchorCtr="0">
              <a:noAutofit/>
            </a:bodyPr>
            <a:lstStyle/>
            <a:p>
              <a:r>
                <a:rPr lang="en-US" altLang="zh-CN" sz="2000">
                  <a:solidFill>
                    <a:srgbClr val="808080"/>
                  </a:solidFill>
                  <a:latin typeface="Times New Roman" panose="02020603050405020304" pitchFamily="18" charset="0"/>
                  <a:ea typeface="微软雅黑" panose="020B0503020204020204" pitchFamily="34" charset="-122"/>
                  <a:sym typeface="Times New Roman" panose="02020603050405020304" pitchFamily="18" charset="0"/>
                </a:rPr>
                <a:t>1</a:t>
              </a:r>
              <a:r>
                <a:rPr lang="zh-CN" altLang="en-US" sz="2000">
                  <a:solidFill>
                    <a:srgbClr val="808080"/>
                  </a:solidFill>
                  <a:latin typeface="Times New Roman" panose="02020603050405020304" pitchFamily="18" charset="0"/>
                  <a:ea typeface="微软雅黑" panose="020B0503020204020204" pitchFamily="34" charset="-122"/>
                  <a:sym typeface="Times New Roman" panose="02020603050405020304" pitchFamily="18" charset="0"/>
                </a:rPr>
                <a:t>分</a:t>
              </a:r>
            </a:p>
          </p:txBody>
        </p:sp>
      </p:grpSp>
      <p:pic>
        <p:nvPicPr>
          <p:cNvPr id="5" name="图片 4"/>
          <p:cNvPicPr>
            <a:picLocks/>
          </p:cNvPicPr>
          <p:nvPr>
            <p:custDataLst>
              <p:tags r:id="rId11"/>
            </p:custDataLst>
          </p:nvPr>
        </p:nvPicPr>
        <p:blipFill>
          <a:blip r:embed="rId17">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
    </p:custDataLst>
    <p:extLst>
      <p:ext uri="{BB962C8B-B14F-4D97-AF65-F5344CB8AC3E}">
        <p14:creationId xmlns:p14="http://schemas.microsoft.com/office/powerpoint/2010/main" val="1218657525"/>
      </p:ext>
    </p:extLst>
  </p:cSld>
  <p:clrMapOvr>
    <a:masterClrMapping/>
  </p:clrMapOvr>
  <p:transition spd="med">
    <p:split orient="vert"/>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3">
            <a:extLst>
              <a:ext uri="{FF2B5EF4-FFF2-40B4-BE49-F238E27FC236}">
                <a16:creationId xmlns:a16="http://schemas.microsoft.com/office/drawing/2014/main" id="{931A5A7A-4D10-48CB-B6E1-0F80EDBB763D}"/>
              </a:ext>
            </a:extLst>
          </p:cNvPr>
          <p:cNvSpPr txBox="1">
            <a:spLocks/>
          </p:cNvSpPr>
          <p:nvPr/>
        </p:nvSpPr>
        <p:spPr bwMode="gray">
          <a:xfrm>
            <a:off x="756001" y="108000"/>
            <a:ext cx="6768328" cy="492443"/>
          </a:xfrm>
          <a:prstGeom prst="rect">
            <a:avLst/>
          </a:prstGeom>
        </p:spPr>
        <p:txBody>
          <a:bodyPr wrap="square">
            <a:spAutoFit/>
          </a:bodyPr>
          <a:lstStyle>
            <a:lvl1pPr fontAlgn="base">
              <a:lnSpc>
                <a:spcPct val="100000"/>
              </a:lnSpc>
              <a:spcBef>
                <a:spcPct val="0"/>
              </a:spcBef>
              <a:spcAft>
                <a:spcPct val="0"/>
              </a:spcAft>
              <a:buNone/>
              <a:defRPr sz="2600" b="1" spc="50">
                <a:solidFill>
                  <a:schemeClr val="bg1"/>
                </a:solidFill>
                <a:latin typeface="Times New Roman" panose="02020603050405020304" pitchFamily="18" charset="0"/>
                <a:ea typeface="微软雅黑" panose="020B0503020204020204" pitchFamily="34" charset="-122"/>
                <a:cs typeface="+mn-ea"/>
              </a:defRPr>
            </a:lvl1pPr>
          </a:lstStyle>
          <a:p>
            <a:r>
              <a:rPr lang="en-US" altLang="zh-CN">
                <a:sym typeface="Times New Roman" panose="02020603050405020304" pitchFamily="18" charset="0"/>
              </a:rPr>
              <a:t>2.1.1 An </a:t>
            </a:r>
            <a:r>
              <a:rPr lang="en-US" altLang="zh-CN" dirty="0">
                <a:sym typeface="Times New Roman" panose="02020603050405020304" pitchFamily="18" charset="0"/>
              </a:rPr>
              <a:t>Example of K-Means Clustering</a:t>
            </a:r>
            <a:endParaRPr lang="zh-CN" altLang="en-US" dirty="0">
              <a:sym typeface="Times New Roman" panose="02020603050405020304" pitchFamily="18" charset="0"/>
            </a:endParaRPr>
          </a:p>
        </p:txBody>
      </p:sp>
      <p:graphicFrame>
        <p:nvGraphicFramePr>
          <p:cNvPr id="11" name="object 3">
            <a:extLst>
              <a:ext uri="{FF2B5EF4-FFF2-40B4-BE49-F238E27FC236}">
                <a16:creationId xmlns:a16="http://schemas.microsoft.com/office/drawing/2014/main" id="{E786219F-8B45-4BCB-836E-7AD21E3806B9}"/>
              </a:ext>
            </a:extLst>
          </p:cNvPr>
          <p:cNvGraphicFramePr>
            <a:graphicFrameLocks noGrp="1"/>
          </p:cNvGraphicFramePr>
          <p:nvPr>
            <p:extLst>
              <p:ext uri="{D42A27DB-BD31-4B8C-83A1-F6EECF244321}">
                <p14:modId xmlns:p14="http://schemas.microsoft.com/office/powerpoint/2010/main" val="1210479308"/>
              </p:ext>
            </p:extLst>
          </p:nvPr>
        </p:nvGraphicFramePr>
        <p:xfrm>
          <a:off x="790207" y="908394"/>
          <a:ext cx="7563586" cy="2440296"/>
        </p:xfrm>
        <a:graphic>
          <a:graphicData uri="http://schemas.openxmlformats.org/drawingml/2006/table">
            <a:tbl>
              <a:tblPr/>
              <a:tblGrid>
                <a:gridCol w="2388246">
                  <a:extLst>
                    <a:ext uri="{9D8B030D-6E8A-4147-A177-3AD203B41FA5}">
                      <a16:colId xmlns:a16="http://schemas.microsoft.com/office/drawing/2014/main" val="20000"/>
                    </a:ext>
                  </a:extLst>
                </a:gridCol>
                <a:gridCol w="2587670">
                  <a:extLst>
                    <a:ext uri="{9D8B030D-6E8A-4147-A177-3AD203B41FA5}">
                      <a16:colId xmlns:a16="http://schemas.microsoft.com/office/drawing/2014/main" val="20001"/>
                    </a:ext>
                  </a:extLst>
                </a:gridCol>
                <a:gridCol w="2587670">
                  <a:extLst>
                    <a:ext uri="{9D8B030D-6E8A-4147-A177-3AD203B41FA5}">
                      <a16:colId xmlns:a16="http://schemas.microsoft.com/office/drawing/2014/main" val="2927513231"/>
                    </a:ext>
                  </a:extLst>
                </a:gridCol>
              </a:tblGrid>
              <a:tr h="406716">
                <a:tc rowSpan="2">
                  <a:txBody>
                    <a:bodyPr/>
                    <a:lstStyle/>
                    <a:p>
                      <a:pPr marL="3175" marR="0" lvl="0" indent="0" algn="ctr" defTabSz="914400" rtl="0" eaLnBrk="1" fontAlgn="base" latinLnBrk="0" hangingPunct="1">
                        <a:lnSpc>
                          <a:spcPct val="100000"/>
                        </a:lnSpc>
                        <a:spcBef>
                          <a:spcPts val="0"/>
                        </a:spcBef>
                        <a:spcAft>
                          <a:spcPct val="0"/>
                        </a:spcAft>
                        <a:buClrTx/>
                        <a:buSzTx/>
                        <a:buFontTx/>
                        <a:buNone/>
                        <a:tabLst/>
                      </a:pPr>
                      <a:r>
                        <a:rPr kumimoji="0" lang="zh-CN" altLang="zh-CN" sz="1800" b="1" i="0" u="none" strike="noStrike" cap="none" normalizeH="0" baseline="0" dirty="0">
                          <a:ln>
                            <a:noFill/>
                          </a:ln>
                          <a:solidFill>
                            <a:schemeClr val="bg1"/>
                          </a:solidFill>
                          <a:effectLst/>
                          <a:latin typeface="Times New Roman" panose="02020603050405020304" pitchFamily="18" charset="0"/>
                          <a:ea typeface="微软雅黑" panose="020B0503020204020204" pitchFamily="34" charset="-122"/>
                          <a:sym typeface="Times New Roman" panose="02020603050405020304" pitchFamily="18" charset="0"/>
                        </a:rPr>
                        <a:t>样品</a:t>
                      </a:r>
                    </a:p>
                  </a:txBody>
                  <a:tcPr marL="0" marR="0" marT="0" marB="0" anchor="ctr" horzOverflow="overflow">
                    <a:lnL w="12700" cap="flat" cmpd="sng" algn="ctr">
                      <a:solidFill>
                        <a:srgbClr val="0070C0"/>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0070C0"/>
                    </a:solidFill>
                  </a:tcPr>
                </a:tc>
                <a:tc gridSpan="2">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zh-CN" altLang="zh-CN" sz="1800" b="1" i="0" u="none" strike="noStrike" cap="none" normalizeH="0" baseline="0">
                          <a:ln>
                            <a:noFill/>
                          </a:ln>
                          <a:solidFill>
                            <a:schemeClr val="bg1"/>
                          </a:solidFill>
                          <a:effectLst/>
                          <a:latin typeface="Times New Roman" panose="02020603050405020304" pitchFamily="18" charset="0"/>
                          <a:ea typeface="微软雅黑" panose="020B0503020204020204" pitchFamily="34" charset="-122"/>
                          <a:sym typeface="Times New Roman" panose="02020603050405020304" pitchFamily="18" charset="0"/>
                        </a:rPr>
                        <a:t>变量</a:t>
                      </a:r>
                    </a:p>
                  </a:txBody>
                  <a:tcPr marL="0" marR="0" marT="0" marB="0" anchor="ctr" horzOverflow="overflow">
                    <a:lnL w="12700" cap="flat" cmpd="sng" algn="ctr">
                      <a:solidFill>
                        <a:schemeClr val="bg1"/>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0070C0"/>
                    </a:solidFill>
                  </a:tcPr>
                </a:tc>
                <a:tc hMerge="1">
                  <a:txBody>
                    <a:bodyPr/>
                    <a:lstStyle/>
                    <a:p>
                      <a:endParaRPr lang="zh-CN" altLang="en-US"/>
                    </a:p>
                  </a:txBody>
                  <a:tcPr/>
                </a:tc>
                <a:extLst>
                  <a:ext uri="{0D108BD9-81ED-4DB2-BD59-A6C34878D82A}">
                    <a16:rowId xmlns:a16="http://schemas.microsoft.com/office/drawing/2014/main" val="10000"/>
                  </a:ext>
                </a:extLst>
              </a:tr>
              <a:tr h="406716">
                <a:tc vMerge="1">
                  <a:txBody>
                    <a:bodyPr/>
                    <a:lstStyle/>
                    <a:p>
                      <a:endParaRPr lang="zh-CN" altLang="en-US"/>
                    </a:p>
                  </a:txBody>
                  <a:tcPr/>
                </a:tc>
                <a:tc>
                  <a:txBody>
                    <a:bodyPr/>
                    <a:lstStyle/>
                    <a:p>
                      <a:pPr marL="52388" marR="0" lvl="0" indent="0" algn="ctr" defTabSz="914400" rtl="0" eaLnBrk="1" fontAlgn="base" latinLnBrk="0" hangingPunct="1">
                        <a:lnSpc>
                          <a:spcPct val="100000"/>
                        </a:lnSpc>
                        <a:spcBef>
                          <a:spcPts val="0"/>
                        </a:spcBef>
                        <a:spcAft>
                          <a:spcPct val="0"/>
                        </a:spcAft>
                        <a:buClrTx/>
                        <a:buSzTx/>
                        <a:buFontTx/>
                        <a:buNone/>
                        <a:tabLst>
                          <a:tab pos="2593975" algn="l"/>
                        </a:tabLst>
                        <a:defRPr/>
                      </a:pPr>
                      <a:r>
                        <a:rPr kumimoji="0" lang="zh-CN" altLang="zh-CN" sz="1800" b="1" i="1" u="none" strike="noStrike" cap="none" normalizeH="0" baseline="0">
                          <a:ln>
                            <a:noFill/>
                          </a:ln>
                          <a:solidFill>
                            <a:schemeClr val="bg1"/>
                          </a:solidFill>
                          <a:effectLst/>
                          <a:latin typeface="Times New Roman" pitchFamily="18" charset="0"/>
                          <a:ea typeface="微软雅黑" panose="020B0503020204020204" pitchFamily="34" charset="-122"/>
                          <a:sym typeface="Times New Roman" panose="02020603050405020304" pitchFamily="18" charset="0"/>
                        </a:rPr>
                        <a:t>X </a:t>
                      </a:r>
                      <a:r>
                        <a:rPr kumimoji="0" lang="en-US" altLang="zh-CN" sz="1800" b="1" i="0" u="none" strike="noStrike" cap="none" normalizeH="0" baseline="-24000">
                          <a:ln>
                            <a:noFill/>
                          </a:ln>
                          <a:solidFill>
                            <a:schemeClr val="bg1"/>
                          </a:solidFill>
                          <a:effectLst/>
                          <a:latin typeface="Times New Roman" pitchFamily="18" charset="0"/>
                          <a:ea typeface="微软雅黑" panose="020B0503020204020204" pitchFamily="34" charset="-122"/>
                          <a:sym typeface="Times New Roman" panose="02020603050405020304" pitchFamily="18" charset="0"/>
                        </a:rPr>
                        <a:t>1</a:t>
                      </a:r>
                      <a:endParaRPr kumimoji="0" lang="zh-CN" altLang="zh-CN" sz="1800" b="1" i="0" u="none" strike="noStrike" cap="none" normalizeH="0" baseline="-24000">
                        <a:ln>
                          <a:noFill/>
                        </a:ln>
                        <a:solidFill>
                          <a:schemeClr val="bg1"/>
                        </a:solidFill>
                        <a:effectLst/>
                        <a:latin typeface="Times New Roman" pitchFamily="18" charset="0"/>
                        <a:ea typeface="微软雅黑" panose="020B0503020204020204" pitchFamily="34" charset="-122"/>
                        <a:sym typeface="Times New Roman" panose="02020603050405020304" pitchFamily="18" charset="0"/>
                      </a:endParaRPr>
                    </a:p>
                  </a:txBody>
                  <a:tcPr marL="0" marR="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00B0F0"/>
                    </a:solidFill>
                  </a:tcPr>
                </a:tc>
                <a:tc>
                  <a:txBody>
                    <a:bodyPr/>
                    <a:lstStyle/>
                    <a:p>
                      <a:pPr marL="52388" marR="0" lvl="0" indent="0" algn="ctr" defTabSz="914400" rtl="0" eaLnBrk="1" fontAlgn="base" latinLnBrk="0" hangingPunct="1">
                        <a:lnSpc>
                          <a:spcPct val="100000"/>
                        </a:lnSpc>
                        <a:spcBef>
                          <a:spcPts val="0"/>
                        </a:spcBef>
                        <a:spcAft>
                          <a:spcPct val="0"/>
                        </a:spcAft>
                        <a:buClrTx/>
                        <a:buSzTx/>
                        <a:buFontTx/>
                        <a:buNone/>
                        <a:tabLst>
                          <a:tab pos="2593975" algn="l"/>
                        </a:tabLst>
                      </a:pPr>
                      <a:r>
                        <a:rPr kumimoji="0" lang="zh-CN" altLang="zh-CN" sz="1800" b="1" i="1" u="none" strike="noStrike" cap="none" normalizeH="0" baseline="0">
                          <a:ln>
                            <a:noFill/>
                          </a:ln>
                          <a:solidFill>
                            <a:schemeClr val="bg1"/>
                          </a:solidFill>
                          <a:effectLst/>
                          <a:latin typeface="Times New Roman" pitchFamily="18" charset="0"/>
                          <a:ea typeface="微软雅黑" panose="020B0503020204020204" pitchFamily="34" charset="-122"/>
                          <a:sym typeface="Times New Roman" panose="02020603050405020304" pitchFamily="18" charset="0"/>
                        </a:rPr>
                        <a:t>X </a:t>
                      </a:r>
                      <a:r>
                        <a:rPr kumimoji="0" lang="zh-CN" altLang="zh-CN" sz="1800" b="1" i="0" u="none" strike="noStrike" cap="none" normalizeH="0" baseline="-24000">
                          <a:ln>
                            <a:noFill/>
                          </a:ln>
                          <a:solidFill>
                            <a:schemeClr val="bg1"/>
                          </a:solidFill>
                          <a:effectLst/>
                          <a:latin typeface="Times New Roman" pitchFamily="18" charset="0"/>
                          <a:ea typeface="微软雅黑" panose="020B0503020204020204" pitchFamily="34" charset="-122"/>
                          <a:sym typeface="Times New Roman" panose="02020603050405020304" pitchFamily="18" charset="0"/>
                        </a:rPr>
                        <a:t>2</a:t>
                      </a:r>
                    </a:p>
                  </a:txBody>
                  <a:tcPr marL="0" marR="0" marT="0" marB="0" anchor="ctr" horzOverflow="overflow">
                    <a:lnL w="12700" cap="flat" cmpd="sng" algn="ctr">
                      <a:solidFill>
                        <a:schemeClr val="bg1"/>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00B0F0"/>
                    </a:solidFill>
                  </a:tcPr>
                </a:tc>
                <a:extLst>
                  <a:ext uri="{0D108BD9-81ED-4DB2-BD59-A6C34878D82A}">
                    <a16:rowId xmlns:a16="http://schemas.microsoft.com/office/drawing/2014/main" val="10001"/>
                  </a:ext>
                </a:extLst>
              </a:tr>
              <a:tr h="406716">
                <a:tc>
                  <a:txBody>
                    <a:bodyPr/>
                    <a:lstStyle/>
                    <a:p>
                      <a:pPr marL="3175" marR="0" lvl="0" indent="0" algn="ctr" defTabSz="914400" rtl="0" eaLnBrk="1" fontAlgn="base" latinLnBrk="0" hangingPunct="1">
                        <a:lnSpc>
                          <a:spcPct val="100000"/>
                        </a:lnSpc>
                        <a:spcBef>
                          <a:spcPts val="0"/>
                        </a:spcBef>
                        <a:spcAft>
                          <a:spcPct val="0"/>
                        </a:spcAft>
                        <a:buClrTx/>
                        <a:buSzTx/>
                        <a:buFontTx/>
                        <a:buNone/>
                        <a:tabLst/>
                      </a:pPr>
                      <a:r>
                        <a:rPr kumimoji="0" lang="en-US" altLang="zh-CN" sz="1800" b="0" i="0" u="none" strike="noStrike" cap="none" normalizeH="0" baseline="0">
                          <a:ln>
                            <a:noFill/>
                          </a:ln>
                          <a:solidFill>
                            <a:schemeClr val="tx1"/>
                          </a:solidFill>
                          <a:effectLst/>
                          <a:latin typeface="Times New Roman" pitchFamily="18" charset="0"/>
                          <a:ea typeface="微软雅黑" panose="020B0503020204020204" pitchFamily="34" charset="-122"/>
                          <a:sym typeface="Times New Roman" panose="02020603050405020304" pitchFamily="18" charset="0"/>
                        </a:rPr>
                        <a:t>A</a:t>
                      </a:r>
                      <a:endParaRPr kumimoji="0" lang="zh-CN" altLang="zh-CN" sz="1800" b="0" i="0" u="none" strike="noStrike" cap="none" normalizeH="0" baseline="0">
                        <a:ln>
                          <a:noFill/>
                        </a:ln>
                        <a:solidFill>
                          <a:schemeClr val="tx1"/>
                        </a:solidFill>
                        <a:effectLst/>
                        <a:latin typeface="Times New Roman" pitchFamily="18" charset="0"/>
                        <a:ea typeface="微软雅黑" panose="020B0503020204020204" pitchFamily="34" charset="-122"/>
                        <a:sym typeface="Times New Roman" panose="02020603050405020304" pitchFamily="18" charset="0"/>
                      </a:endParaRPr>
                    </a:p>
                  </a:txBody>
                  <a:tcPr marL="0" marR="0" marT="0" marB="0" anchor="ctr" horzOverflow="overflow">
                    <a:lnL w="12700" cap="flat" cmpd="sng" algn="ctr">
                      <a:solidFill>
                        <a:srgbClr val="0070C0"/>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tab pos="3781425" algn="l"/>
                        </a:tabLst>
                      </a:pPr>
                      <a:r>
                        <a:rPr kumimoji="0" lang="en-US" altLang="zh-CN" sz="1800" b="0" i="0" u="none" strike="noStrike" kern="1200" cap="none" normalizeH="0" baseline="0">
                          <a:ln>
                            <a:noFill/>
                          </a:ln>
                          <a:solidFill>
                            <a:schemeClr val="tx1"/>
                          </a:solidFill>
                          <a:effectLst/>
                          <a:latin typeface="Times New Roman" pitchFamily="18" charset="0"/>
                          <a:ea typeface="微软雅黑" panose="020B0503020204020204" pitchFamily="34" charset="-122"/>
                          <a:cs typeface="+mn-cs"/>
                          <a:sym typeface="Times New Roman" panose="02020603050405020304" pitchFamily="18" charset="0"/>
                        </a:rPr>
                        <a:t>5</a:t>
                      </a:r>
                      <a:endParaRPr kumimoji="0" lang="zh-CN" altLang="zh-CN" sz="1800" b="0" i="0" u="none" strike="noStrike" kern="1200" cap="none" normalizeH="0" baseline="0" dirty="0">
                        <a:ln>
                          <a:noFill/>
                        </a:ln>
                        <a:solidFill>
                          <a:schemeClr val="tx1"/>
                        </a:solidFill>
                        <a:effectLst/>
                        <a:latin typeface="Times New Roman" pitchFamily="18" charset="0"/>
                        <a:ea typeface="微软雅黑" panose="020B0503020204020204" pitchFamily="34" charset="-122"/>
                        <a:cs typeface="+mn-cs"/>
                        <a:sym typeface="Times New Roman" panose="02020603050405020304" pitchFamily="18" charset="0"/>
                      </a:endParaRPr>
                    </a:p>
                  </a:txBody>
                  <a:tcPr marL="45720" marR="4572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tab pos="3781425" algn="l"/>
                        </a:tabLst>
                      </a:pPr>
                      <a:r>
                        <a:rPr kumimoji="0" lang="en-US" altLang="zh-CN" sz="1800" b="0" i="0" u="none" strike="noStrike" cap="none" normalizeH="0" baseline="0">
                          <a:ln>
                            <a:noFill/>
                          </a:ln>
                          <a:solidFill>
                            <a:schemeClr val="tx1"/>
                          </a:solidFill>
                          <a:effectLst/>
                          <a:latin typeface="Times New Roman" pitchFamily="18" charset="0"/>
                          <a:ea typeface="微软雅黑" panose="020B0503020204020204" pitchFamily="34" charset="-122"/>
                          <a:sym typeface="Times New Roman" panose="02020603050405020304" pitchFamily="18" charset="0"/>
                        </a:rPr>
                        <a:t>3</a:t>
                      </a:r>
                      <a:endParaRPr kumimoji="0" lang="zh-CN" altLang="zh-CN" sz="1800" b="0" i="0" u="none" strike="noStrike" cap="none" normalizeH="0" baseline="0" dirty="0">
                        <a:ln>
                          <a:noFill/>
                        </a:ln>
                        <a:solidFill>
                          <a:schemeClr val="tx1"/>
                        </a:solidFill>
                        <a:effectLst/>
                        <a:latin typeface="Times New Roman" pitchFamily="18" charset="0"/>
                        <a:ea typeface="微软雅黑" panose="020B0503020204020204" pitchFamily="34" charset="-122"/>
                        <a:sym typeface="Times New Roman" panose="02020603050405020304" pitchFamily="18" charset="0"/>
                      </a:endParaRPr>
                    </a:p>
                  </a:txBody>
                  <a:tcPr marL="0" marR="0" marT="0" marB="0" anchor="ctr" horzOverflow="overflow">
                    <a:lnL w="12700" cap="flat" cmpd="sng" algn="ctr">
                      <a:solidFill>
                        <a:schemeClr val="bg1"/>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extLst>
                  <a:ext uri="{0D108BD9-81ED-4DB2-BD59-A6C34878D82A}">
                    <a16:rowId xmlns:a16="http://schemas.microsoft.com/office/drawing/2014/main" val="10002"/>
                  </a:ext>
                </a:extLst>
              </a:tr>
              <a:tr h="406716">
                <a:tc>
                  <a:txBody>
                    <a:bodyPr/>
                    <a:lstStyle/>
                    <a:p>
                      <a:pPr marL="3175" marR="0" lvl="0" indent="0" algn="ctr" defTabSz="914400" rtl="0" eaLnBrk="1" fontAlgn="base" latinLnBrk="0" hangingPunct="1">
                        <a:lnSpc>
                          <a:spcPct val="100000"/>
                        </a:lnSpc>
                        <a:spcBef>
                          <a:spcPts val="0"/>
                        </a:spcBef>
                        <a:spcAft>
                          <a:spcPct val="0"/>
                        </a:spcAft>
                        <a:buClrTx/>
                        <a:buSzTx/>
                        <a:buFontTx/>
                        <a:buNone/>
                        <a:tabLst/>
                      </a:pPr>
                      <a:r>
                        <a:rPr kumimoji="0" lang="en-US" altLang="zh-CN" sz="1800" b="0" i="0" u="none" strike="noStrike" cap="none" normalizeH="0" baseline="0">
                          <a:ln>
                            <a:noFill/>
                          </a:ln>
                          <a:solidFill>
                            <a:schemeClr val="tx1"/>
                          </a:solidFill>
                          <a:effectLst/>
                          <a:latin typeface="Times New Roman" pitchFamily="18" charset="0"/>
                          <a:ea typeface="微软雅黑" panose="020B0503020204020204" pitchFamily="34" charset="-122"/>
                          <a:sym typeface="Times New Roman" panose="02020603050405020304" pitchFamily="18" charset="0"/>
                        </a:rPr>
                        <a:t>B</a:t>
                      </a:r>
                      <a:endParaRPr kumimoji="0" lang="zh-CN" altLang="zh-CN" sz="1800" b="0" i="0" u="none" strike="noStrike" cap="none" normalizeH="0" baseline="0">
                        <a:ln>
                          <a:noFill/>
                        </a:ln>
                        <a:solidFill>
                          <a:schemeClr val="tx1"/>
                        </a:solidFill>
                        <a:effectLst/>
                        <a:latin typeface="Times New Roman" pitchFamily="18" charset="0"/>
                        <a:ea typeface="微软雅黑" panose="020B0503020204020204" pitchFamily="34" charset="-122"/>
                        <a:sym typeface="Times New Roman" panose="02020603050405020304" pitchFamily="18" charset="0"/>
                      </a:endParaRPr>
                    </a:p>
                  </a:txBody>
                  <a:tcPr marL="0" marR="0" marT="0" marB="0" anchor="ctr" horzOverflow="overflow">
                    <a:lnL w="12700" cap="flat" cmpd="sng" algn="ctr">
                      <a:solidFill>
                        <a:srgbClr val="0070C0"/>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tab pos="3781425" algn="l"/>
                        </a:tabLst>
                      </a:pPr>
                      <a:r>
                        <a:rPr kumimoji="0" lang="en-US" altLang="zh-CN" sz="1800" b="0" i="0" u="none" strike="noStrike" kern="1200" cap="none" normalizeH="0" baseline="0">
                          <a:ln>
                            <a:noFill/>
                          </a:ln>
                          <a:solidFill>
                            <a:schemeClr val="tx1"/>
                          </a:solidFill>
                          <a:effectLst/>
                          <a:latin typeface="Times New Roman" pitchFamily="18" charset="0"/>
                          <a:ea typeface="微软雅黑" panose="020B0503020204020204" pitchFamily="34" charset="-122"/>
                          <a:cs typeface="+mn-cs"/>
                          <a:sym typeface="Times New Roman" panose="02020603050405020304" pitchFamily="18" charset="0"/>
                        </a:rPr>
                        <a:t>-1</a:t>
                      </a:r>
                      <a:endParaRPr kumimoji="0" lang="zh-CN" altLang="zh-CN" sz="1800" b="0" i="0" u="none" strike="noStrike" kern="1200" cap="none" normalizeH="0" baseline="0" dirty="0">
                        <a:ln>
                          <a:noFill/>
                        </a:ln>
                        <a:solidFill>
                          <a:schemeClr val="tx1"/>
                        </a:solidFill>
                        <a:effectLst/>
                        <a:latin typeface="Times New Roman" pitchFamily="18" charset="0"/>
                        <a:ea typeface="微软雅黑" panose="020B0503020204020204" pitchFamily="34" charset="-122"/>
                        <a:cs typeface="+mn-cs"/>
                        <a:sym typeface="Times New Roman" panose="02020603050405020304" pitchFamily="18" charset="0"/>
                      </a:endParaRPr>
                    </a:p>
                  </a:txBody>
                  <a:tcPr marL="45720" marR="4572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tab pos="3781425" algn="l"/>
                        </a:tabLst>
                      </a:pPr>
                      <a:r>
                        <a:rPr kumimoji="0" lang="en-US" altLang="zh-CN" sz="1800" b="0" i="0" u="none" strike="noStrike" kern="1200" cap="none" normalizeH="0" baseline="0">
                          <a:ln>
                            <a:noFill/>
                          </a:ln>
                          <a:solidFill>
                            <a:schemeClr val="tx1"/>
                          </a:solidFill>
                          <a:effectLst/>
                          <a:latin typeface="Times New Roman" pitchFamily="18" charset="0"/>
                          <a:ea typeface="微软雅黑" panose="020B0503020204020204" pitchFamily="34" charset="-122"/>
                          <a:cs typeface="+mn-cs"/>
                          <a:sym typeface="Times New Roman" panose="02020603050405020304" pitchFamily="18" charset="0"/>
                        </a:rPr>
                        <a:t>1</a:t>
                      </a:r>
                      <a:endParaRPr kumimoji="0" lang="zh-CN" altLang="zh-CN" sz="1800" b="0" i="0" u="none" strike="noStrike" kern="1200" cap="none" normalizeH="0" baseline="0" dirty="0">
                        <a:ln>
                          <a:noFill/>
                        </a:ln>
                        <a:solidFill>
                          <a:schemeClr val="tx1"/>
                        </a:solidFill>
                        <a:effectLst/>
                        <a:latin typeface="Times New Roman" pitchFamily="18" charset="0"/>
                        <a:ea typeface="微软雅黑" panose="020B0503020204020204" pitchFamily="34" charset="-122"/>
                        <a:cs typeface="+mn-cs"/>
                        <a:sym typeface="Times New Roman" panose="02020603050405020304" pitchFamily="18" charset="0"/>
                      </a:endParaRPr>
                    </a:p>
                  </a:txBody>
                  <a:tcPr marL="0" marR="0" marT="0" marB="0" anchor="ctr" horzOverflow="overflow">
                    <a:lnL w="12700" cap="flat" cmpd="sng" algn="ctr">
                      <a:solidFill>
                        <a:schemeClr val="bg1"/>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extLst>
                  <a:ext uri="{0D108BD9-81ED-4DB2-BD59-A6C34878D82A}">
                    <a16:rowId xmlns:a16="http://schemas.microsoft.com/office/drawing/2014/main" val="2497755098"/>
                  </a:ext>
                </a:extLst>
              </a:tr>
              <a:tr h="406716">
                <a:tc>
                  <a:txBody>
                    <a:bodyPr/>
                    <a:lstStyle/>
                    <a:p>
                      <a:pPr marL="3175" marR="0" lvl="0" indent="0" algn="ctr" defTabSz="914400" rtl="0" eaLnBrk="1" fontAlgn="base" latinLnBrk="0" hangingPunct="1">
                        <a:lnSpc>
                          <a:spcPct val="100000"/>
                        </a:lnSpc>
                        <a:spcBef>
                          <a:spcPts val="0"/>
                        </a:spcBef>
                        <a:spcAft>
                          <a:spcPct val="0"/>
                        </a:spcAft>
                        <a:buClrTx/>
                        <a:buSzTx/>
                        <a:buFontTx/>
                        <a:buNone/>
                        <a:tabLst/>
                      </a:pPr>
                      <a:r>
                        <a:rPr kumimoji="0" lang="en-US" altLang="zh-CN" sz="1800" b="0" i="0" u="none" strike="noStrike" cap="none" normalizeH="0" baseline="0">
                          <a:ln>
                            <a:noFill/>
                          </a:ln>
                          <a:solidFill>
                            <a:schemeClr val="tx1"/>
                          </a:solidFill>
                          <a:effectLst/>
                          <a:latin typeface="Times New Roman" pitchFamily="18" charset="0"/>
                          <a:ea typeface="微软雅黑" panose="020B0503020204020204" pitchFamily="34" charset="-122"/>
                          <a:sym typeface="Times New Roman" panose="02020603050405020304" pitchFamily="18" charset="0"/>
                        </a:rPr>
                        <a:t>C</a:t>
                      </a:r>
                      <a:endParaRPr kumimoji="0" lang="zh-CN" altLang="zh-CN" sz="1800" b="0" i="0" u="none" strike="noStrike" cap="none" normalizeH="0" baseline="0">
                        <a:ln>
                          <a:noFill/>
                        </a:ln>
                        <a:solidFill>
                          <a:schemeClr val="tx1"/>
                        </a:solidFill>
                        <a:effectLst/>
                        <a:latin typeface="Times New Roman" pitchFamily="18" charset="0"/>
                        <a:ea typeface="微软雅黑" panose="020B0503020204020204" pitchFamily="34" charset="-122"/>
                        <a:sym typeface="Times New Roman" panose="02020603050405020304" pitchFamily="18" charset="0"/>
                      </a:endParaRPr>
                    </a:p>
                  </a:txBody>
                  <a:tcPr marL="0" marR="0" marT="0" marB="0" anchor="ctr" horzOverflow="overflow">
                    <a:lnL w="12700" cap="flat" cmpd="sng" algn="ctr">
                      <a:solidFill>
                        <a:srgbClr val="0070C0"/>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tab pos="3781425" algn="l"/>
                        </a:tabLst>
                      </a:pPr>
                      <a:r>
                        <a:rPr kumimoji="0" lang="en-US" altLang="zh-CN" sz="1800" b="0" i="0" u="none" strike="noStrike" kern="1200" cap="none" normalizeH="0" baseline="0">
                          <a:ln>
                            <a:noFill/>
                          </a:ln>
                          <a:solidFill>
                            <a:schemeClr val="tx1"/>
                          </a:solidFill>
                          <a:effectLst/>
                          <a:latin typeface="Times New Roman" pitchFamily="18" charset="0"/>
                          <a:ea typeface="微软雅黑" panose="020B0503020204020204" pitchFamily="34" charset="-122"/>
                          <a:cs typeface="+mn-cs"/>
                          <a:sym typeface="Times New Roman" panose="02020603050405020304" pitchFamily="18" charset="0"/>
                        </a:rPr>
                        <a:t>1</a:t>
                      </a:r>
                      <a:endParaRPr kumimoji="0" lang="zh-CN" altLang="zh-CN" sz="1800" b="0" i="0" u="none" strike="noStrike" kern="1200" cap="none" normalizeH="0" baseline="0" dirty="0">
                        <a:ln>
                          <a:noFill/>
                        </a:ln>
                        <a:solidFill>
                          <a:schemeClr val="tx1"/>
                        </a:solidFill>
                        <a:effectLst/>
                        <a:latin typeface="Times New Roman" pitchFamily="18" charset="0"/>
                        <a:ea typeface="微软雅黑" panose="020B0503020204020204" pitchFamily="34" charset="-122"/>
                        <a:cs typeface="+mn-cs"/>
                        <a:sym typeface="Times New Roman" panose="02020603050405020304" pitchFamily="18" charset="0"/>
                      </a:endParaRPr>
                    </a:p>
                  </a:txBody>
                  <a:tcPr marL="45720" marR="4572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tab pos="3781425" algn="l"/>
                        </a:tabLst>
                      </a:pPr>
                      <a:r>
                        <a:rPr kumimoji="0" lang="en-US" altLang="zh-CN" sz="1800" b="0" i="0" u="none" strike="noStrike" kern="1200" cap="none" normalizeH="0" baseline="0">
                          <a:ln>
                            <a:noFill/>
                          </a:ln>
                          <a:solidFill>
                            <a:schemeClr val="tx1"/>
                          </a:solidFill>
                          <a:effectLst/>
                          <a:latin typeface="Times New Roman" pitchFamily="18" charset="0"/>
                          <a:ea typeface="微软雅黑" panose="020B0503020204020204" pitchFamily="34" charset="-122"/>
                          <a:cs typeface="+mn-cs"/>
                          <a:sym typeface="Times New Roman" panose="02020603050405020304" pitchFamily="18" charset="0"/>
                        </a:rPr>
                        <a:t>-2</a:t>
                      </a:r>
                      <a:endParaRPr kumimoji="0" lang="zh-CN" altLang="zh-CN" sz="1800" b="0" i="0" u="none" strike="noStrike" kern="1200" cap="none" normalizeH="0" baseline="0" dirty="0">
                        <a:ln>
                          <a:noFill/>
                        </a:ln>
                        <a:solidFill>
                          <a:schemeClr val="tx1"/>
                        </a:solidFill>
                        <a:effectLst/>
                        <a:latin typeface="Times New Roman" pitchFamily="18" charset="0"/>
                        <a:ea typeface="微软雅黑" panose="020B0503020204020204" pitchFamily="34" charset="-122"/>
                        <a:cs typeface="+mn-cs"/>
                        <a:sym typeface="Times New Roman" panose="02020603050405020304" pitchFamily="18" charset="0"/>
                      </a:endParaRPr>
                    </a:p>
                  </a:txBody>
                  <a:tcPr marL="0" marR="0" marT="0" marB="0" anchor="ctr" horzOverflow="overflow">
                    <a:lnL w="12700" cap="flat" cmpd="sng" algn="ctr">
                      <a:solidFill>
                        <a:schemeClr val="bg1"/>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extLst>
                  <a:ext uri="{0D108BD9-81ED-4DB2-BD59-A6C34878D82A}">
                    <a16:rowId xmlns:a16="http://schemas.microsoft.com/office/drawing/2014/main" val="2653610205"/>
                  </a:ext>
                </a:extLst>
              </a:tr>
              <a:tr h="406716">
                <a:tc>
                  <a:txBody>
                    <a:bodyPr/>
                    <a:lstStyle/>
                    <a:p>
                      <a:pPr marL="3175" marR="0" lvl="0" indent="0" algn="ctr" defTabSz="914400" rtl="0" eaLnBrk="1" fontAlgn="base" latinLnBrk="0" hangingPunct="1">
                        <a:lnSpc>
                          <a:spcPct val="100000"/>
                        </a:lnSpc>
                        <a:spcBef>
                          <a:spcPts val="0"/>
                        </a:spcBef>
                        <a:spcAft>
                          <a:spcPct val="0"/>
                        </a:spcAft>
                        <a:buClrTx/>
                        <a:buSzTx/>
                        <a:buFontTx/>
                        <a:buNone/>
                        <a:tabLst/>
                      </a:pPr>
                      <a:r>
                        <a:rPr kumimoji="0" lang="en-US" altLang="zh-CN" sz="1800" b="0" i="0" u="none" strike="noStrike" cap="none" normalizeH="0" baseline="0">
                          <a:ln>
                            <a:noFill/>
                          </a:ln>
                          <a:solidFill>
                            <a:schemeClr val="tx1"/>
                          </a:solidFill>
                          <a:effectLst/>
                          <a:latin typeface="Times New Roman" pitchFamily="18" charset="0"/>
                          <a:ea typeface="微软雅黑" panose="020B0503020204020204" pitchFamily="34" charset="-122"/>
                          <a:sym typeface="Times New Roman" panose="02020603050405020304" pitchFamily="18" charset="0"/>
                        </a:rPr>
                        <a:t>D</a:t>
                      </a:r>
                      <a:endParaRPr kumimoji="0" lang="zh-CN" altLang="zh-CN" sz="1800" b="0" i="0" u="none" strike="noStrike" cap="none" normalizeH="0" baseline="0">
                        <a:ln>
                          <a:noFill/>
                        </a:ln>
                        <a:solidFill>
                          <a:schemeClr val="tx1"/>
                        </a:solidFill>
                        <a:effectLst/>
                        <a:latin typeface="Times New Roman" pitchFamily="18" charset="0"/>
                        <a:ea typeface="微软雅黑" panose="020B0503020204020204" pitchFamily="34" charset="-122"/>
                        <a:sym typeface="Times New Roman" panose="02020603050405020304" pitchFamily="18" charset="0"/>
                      </a:endParaRPr>
                    </a:p>
                  </a:txBody>
                  <a:tcPr marL="0" marR="0" marT="0" marB="0" anchor="ctr" horzOverflow="overflow">
                    <a:lnL w="12700" cap="flat" cmpd="sng" algn="ctr">
                      <a:solidFill>
                        <a:srgbClr val="0070C0"/>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0070C0"/>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tab pos="3781425" algn="l"/>
                        </a:tabLst>
                      </a:pPr>
                      <a:r>
                        <a:rPr kumimoji="0" lang="en-US" altLang="zh-CN" sz="1800" b="0" i="0" u="none" strike="noStrike" kern="1200" cap="none" normalizeH="0" baseline="0">
                          <a:ln>
                            <a:noFill/>
                          </a:ln>
                          <a:solidFill>
                            <a:schemeClr val="tx1"/>
                          </a:solidFill>
                          <a:effectLst/>
                          <a:latin typeface="Times New Roman" pitchFamily="18" charset="0"/>
                          <a:ea typeface="微软雅黑" panose="020B0503020204020204" pitchFamily="34" charset="-122"/>
                          <a:cs typeface="+mn-cs"/>
                          <a:sym typeface="Times New Roman" panose="02020603050405020304" pitchFamily="18" charset="0"/>
                        </a:rPr>
                        <a:t>-3</a:t>
                      </a:r>
                      <a:endParaRPr kumimoji="0" lang="zh-CN" altLang="zh-CN" sz="1800" b="0" i="0" u="none" strike="noStrike" kern="1200" cap="none" normalizeH="0" baseline="0" dirty="0">
                        <a:ln>
                          <a:noFill/>
                        </a:ln>
                        <a:solidFill>
                          <a:schemeClr val="tx1"/>
                        </a:solidFill>
                        <a:effectLst/>
                        <a:latin typeface="Times New Roman" pitchFamily="18" charset="0"/>
                        <a:ea typeface="微软雅黑" panose="020B0503020204020204" pitchFamily="34" charset="-122"/>
                        <a:cs typeface="+mn-cs"/>
                        <a:sym typeface="Times New Roman" panose="02020603050405020304" pitchFamily="18" charset="0"/>
                      </a:endParaRPr>
                    </a:p>
                  </a:txBody>
                  <a:tcPr marL="45720" marR="4572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0070C0"/>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tab pos="3781425" algn="l"/>
                        </a:tabLst>
                      </a:pPr>
                      <a:r>
                        <a:rPr kumimoji="0" lang="en-US" altLang="zh-CN" sz="1800" b="0" i="0" u="none" strike="noStrike" kern="1200" cap="none" normalizeH="0" baseline="0">
                          <a:ln>
                            <a:noFill/>
                          </a:ln>
                          <a:solidFill>
                            <a:schemeClr val="tx1"/>
                          </a:solidFill>
                          <a:effectLst/>
                          <a:latin typeface="Times New Roman" pitchFamily="18" charset="0"/>
                          <a:ea typeface="微软雅黑" panose="020B0503020204020204" pitchFamily="34" charset="-122"/>
                          <a:cs typeface="+mn-cs"/>
                          <a:sym typeface="Times New Roman" panose="02020603050405020304" pitchFamily="18" charset="0"/>
                        </a:rPr>
                        <a:t>-2</a:t>
                      </a:r>
                      <a:endParaRPr kumimoji="0" lang="zh-CN" altLang="zh-CN" sz="1800" b="0" i="0" u="none" strike="noStrike" kern="1200" cap="none" normalizeH="0" baseline="0" dirty="0">
                        <a:ln>
                          <a:noFill/>
                        </a:ln>
                        <a:solidFill>
                          <a:schemeClr val="tx1"/>
                        </a:solidFill>
                        <a:effectLst/>
                        <a:latin typeface="Times New Roman" pitchFamily="18" charset="0"/>
                        <a:ea typeface="微软雅黑" panose="020B0503020204020204" pitchFamily="34" charset="-122"/>
                        <a:cs typeface="+mn-cs"/>
                        <a:sym typeface="Times New Roman" panose="02020603050405020304" pitchFamily="18" charset="0"/>
                      </a:endParaRPr>
                    </a:p>
                  </a:txBody>
                  <a:tcPr marL="0" marR="0" marT="0" marB="0" anchor="ctr" horzOverflow="overflow">
                    <a:lnL w="12700" cap="flat" cmpd="sng" algn="ctr">
                      <a:solidFill>
                        <a:schemeClr val="bg1"/>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0070C0"/>
                      </a:solidFill>
                      <a:prstDash val="solid"/>
                      <a:round/>
                      <a:headEnd type="none" w="med" len="med"/>
                      <a:tailEnd type="none" w="med" len="med"/>
                    </a:lnB>
                    <a:lnTlToBr>
                      <a:noFill/>
                    </a:lnTlToBr>
                    <a:lnBlToTr>
                      <a:noFill/>
                    </a:lnBlToTr>
                    <a:solidFill>
                      <a:schemeClr val="tx2">
                        <a:lumMod val="20000"/>
                        <a:lumOff val="80000"/>
                      </a:schemeClr>
                    </a:solidFill>
                  </a:tcPr>
                </a:tc>
                <a:extLst>
                  <a:ext uri="{0D108BD9-81ED-4DB2-BD59-A6C34878D82A}">
                    <a16:rowId xmlns:a16="http://schemas.microsoft.com/office/drawing/2014/main" val="4091783122"/>
                  </a:ext>
                </a:extLst>
              </a:tr>
            </a:tbl>
          </a:graphicData>
        </a:graphic>
      </p:graphicFrame>
      <p:graphicFrame>
        <p:nvGraphicFramePr>
          <p:cNvPr id="12" name="object 3">
            <a:extLst>
              <a:ext uri="{FF2B5EF4-FFF2-40B4-BE49-F238E27FC236}">
                <a16:creationId xmlns:a16="http://schemas.microsoft.com/office/drawing/2014/main" id="{ADC07FCA-B64F-4FC4-9831-7C88A926C4D9}"/>
              </a:ext>
            </a:extLst>
          </p:cNvPr>
          <p:cNvGraphicFramePr>
            <a:graphicFrameLocks noGrp="1"/>
          </p:cNvGraphicFramePr>
          <p:nvPr>
            <p:extLst>
              <p:ext uri="{D42A27DB-BD31-4B8C-83A1-F6EECF244321}">
                <p14:modId xmlns:p14="http://schemas.microsoft.com/office/powerpoint/2010/main" val="3687127623"/>
              </p:ext>
            </p:extLst>
          </p:nvPr>
        </p:nvGraphicFramePr>
        <p:xfrm>
          <a:off x="790207" y="5149359"/>
          <a:ext cx="7563586" cy="1512440"/>
        </p:xfrm>
        <a:graphic>
          <a:graphicData uri="http://schemas.openxmlformats.org/drawingml/2006/table">
            <a:tbl>
              <a:tblPr/>
              <a:tblGrid>
                <a:gridCol w="2388246">
                  <a:extLst>
                    <a:ext uri="{9D8B030D-6E8A-4147-A177-3AD203B41FA5}">
                      <a16:colId xmlns:a16="http://schemas.microsoft.com/office/drawing/2014/main" val="20000"/>
                    </a:ext>
                  </a:extLst>
                </a:gridCol>
                <a:gridCol w="2587670">
                  <a:extLst>
                    <a:ext uri="{9D8B030D-6E8A-4147-A177-3AD203B41FA5}">
                      <a16:colId xmlns:a16="http://schemas.microsoft.com/office/drawing/2014/main" val="20001"/>
                    </a:ext>
                  </a:extLst>
                </a:gridCol>
                <a:gridCol w="2587670">
                  <a:extLst>
                    <a:ext uri="{9D8B030D-6E8A-4147-A177-3AD203B41FA5}">
                      <a16:colId xmlns:a16="http://schemas.microsoft.com/office/drawing/2014/main" val="2927513231"/>
                    </a:ext>
                  </a:extLst>
                </a:gridCol>
              </a:tblGrid>
              <a:tr h="378110">
                <a:tc rowSpan="2">
                  <a:txBody>
                    <a:bodyPr/>
                    <a:lstStyle/>
                    <a:p>
                      <a:pPr marL="3175" marR="0" lvl="0" indent="0" algn="ctr" defTabSz="914400" rtl="0" eaLnBrk="1" fontAlgn="base" latinLnBrk="0" hangingPunct="1">
                        <a:lnSpc>
                          <a:spcPct val="100000"/>
                        </a:lnSpc>
                        <a:spcBef>
                          <a:spcPts val="0"/>
                        </a:spcBef>
                        <a:spcAft>
                          <a:spcPct val="0"/>
                        </a:spcAft>
                        <a:buClrTx/>
                        <a:buSzTx/>
                        <a:buFontTx/>
                        <a:buNone/>
                        <a:tabLst/>
                      </a:pPr>
                      <a:r>
                        <a:rPr kumimoji="0" lang="zh-CN" altLang="en-US" sz="1800" b="1" i="0" u="none" strike="noStrike" cap="none" normalizeH="0" baseline="0">
                          <a:ln>
                            <a:noFill/>
                          </a:ln>
                          <a:solidFill>
                            <a:schemeClr val="bg1"/>
                          </a:solidFill>
                          <a:effectLst/>
                          <a:latin typeface="Times New Roman" panose="02020603050405020304" pitchFamily="18" charset="0"/>
                          <a:ea typeface="微软雅黑" panose="020B0503020204020204" pitchFamily="34" charset="-122"/>
                          <a:sym typeface="Times New Roman" panose="02020603050405020304" pitchFamily="18" charset="0"/>
                        </a:rPr>
                        <a:t>聚类</a:t>
                      </a:r>
                      <a:endParaRPr kumimoji="0" lang="zh-CN" altLang="zh-CN" sz="1800" b="1" i="0" u="none" strike="noStrike" cap="none" normalizeH="0" baseline="0" dirty="0">
                        <a:ln>
                          <a:noFill/>
                        </a:ln>
                        <a:solidFill>
                          <a:schemeClr val="bg1"/>
                        </a:solidFill>
                        <a:effectLst/>
                        <a:latin typeface="Times New Roman" panose="02020603050405020304" pitchFamily="18" charset="0"/>
                        <a:ea typeface="微软雅黑" panose="020B0503020204020204" pitchFamily="34" charset="-122"/>
                        <a:sym typeface="Times New Roman" panose="02020603050405020304" pitchFamily="18" charset="0"/>
                      </a:endParaRPr>
                    </a:p>
                  </a:txBody>
                  <a:tcPr marL="0" marR="0" marT="0" marB="0" anchor="ctr" horzOverflow="overflow">
                    <a:lnL w="12700" cap="flat" cmpd="sng" algn="ctr">
                      <a:solidFill>
                        <a:srgbClr val="0070C0"/>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0070C0"/>
                    </a:solidFill>
                  </a:tcPr>
                </a:tc>
                <a:tc gridSpan="2">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zh-CN" altLang="en-US" sz="1800" b="1" i="0" u="none" strike="noStrike" cap="none" normalizeH="0" baseline="0">
                          <a:ln>
                            <a:noFill/>
                          </a:ln>
                          <a:solidFill>
                            <a:schemeClr val="bg1"/>
                          </a:solidFill>
                          <a:effectLst/>
                          <a:latin typeface="Times New Roman" panose="02020603050405020304" pitchFamily="18" charset="0"/>
                          <a:ea typeface="微软雅黑" panose="020B0503020204020204" pitchFamily="34" charset="-122"/>
                          <a:sym typeface="Times New Roman" panose="02020603050405020304" pitchFamily="18" charset="0"/>
                        </a:rPr>
                        <a:t>中心坐标</a:t>
                      </a:r>
                      <a:endParaRPr kumimoji="0" lang="zh-CN" altLang="zh-CN" sz="1800" b="1" i="0" u="none" strike="noStrike" cap="none" normalizeH="0" baseline="0">
                        <a:ln>
                          <a:noFill/>
                        </a:ln>
                        <a:solidFill>
                          <a:schemeClr val="bg1"/>
                        </a:solidFill>
                        <a:effectLst/>
                        <a:latin typeface="Times New Roman" panose="02020603050405020304" pitchFamily="18" charset="0"/>
                        <a:ea typeface="微软雅黑" panose="020B0503020204020204" pitchFamily="34" charset="-122"/>
                        <a:sym typeface="Times New Roman" panose="02020603050405020304" pitchFamily="18" charset="0"/>
                      </a:endParaRPr>
                    </a:p>
                  </a:txBody>
                  <a:tcPr marL="0" marR="0" marT="0" marB="0" anchor="ctr" horzOverflow="overflow">
                    <a:lnL w="12700" cap="flat" cmpd="sng" algn="ctr">
                      <a:solidFill>
                        <a:schemeClr val="bg1"/>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0070C0"/>
                    </a:solidFill>
                  </a:tcPr>
                </a:tc>
                <a:tc hMerge="1">
                  <a:txBody>
                    <a:bodyPr/>
                    <a:lstStyle/>
                    <a:p>
                      <a:endParaRPr lang="zh-CN" altLang="en-US"/>
                    </a:p>
                  </a:txBody>
                  <a:tcPr/>
                </a:tc>
                <a:extLst>
                  <a:ext uri="{0D108BD9-81ED-4DB2-BD59-A6C34878D82A}">
                    <a16:rowId xmlns:a16="http://schemas.microsoft.com/office/drawing/2014/main" val="10000"/>
                  </a:ext>
                </a:extLst>
              </a:tr>
              <a:tr h="378110">
                <a:tc vMerge="1">
                  <a:txBody>
                    <a:bodyPr/>
                    <a:lstStyle/>
                    <a:p>
                      <a:endParaRPr lang="zh-CN" altLang="en-US"/>
                    </a:p>
                  </a:txBody>
                  <a:tcPr/>
                </a:tc>
                <a:tc>
                  <a:txBody>
                    <a:bodyPr/>
                    <a:lstStyle/>
                    <a:p>
                      <a:pPr marL="52388" marR="0" lvl="0" indent="0" algn="ctr" defTabSz="914400" rtl="0" eaLnBrk="1" fontAlgn="base" latinLnBrk="0" hangingPunct="1">
                        <a:lnSpc>
                          <a:spcPct val="100000"/>
                        </a:lnSpc>
                        <a:spcBef>
                          <a:spcPts val="0"/>
                        </a:spcBef>
                        <a:spcAft>
                          <a:spcPct val="0"/>
                        </a:spcAft>
                        <a:buClrTx/>
                        <a:buSzTx/>
                        <a:buFontTx/>
                        <a:buNone/>
                        <a:tabLst>
                          <a:tab pos="2593975" algn="l"/>
                        </a:tabLst>
                        <a:defRPr/>
                      </a:pPr>
                      <a:r>
                        <a:rPr kumimoji="0" lang="en-US" altLang="zh-CN" sz="1800" b="1" i="1" u="none" strike="noStrike" cap="none" normalizeH="0" baseline="0">
                          <a:ln>
                            <a:noFill/>
                          </a:ln>
                          <a:solidFill>
                            <a:schemeClr val="bg1"/>
                          </a:solidFill>
                          <a:effectLst/>
                          <a:latin typeface="Times New Roman" pitchFamily="18" charset="0"/>
                          <a:ea typeface="微软雅黑" panose="020B0503020204020204" pitchFamily="34" charset="-122"/>
                          <a:sym typeface="Times New Roman" panose="02020603050405020304" pitchFamily="18" charset="0"/>
                        </a:rPr>
                        <a:t>-</a:t>
                      </a:r>
                      <a:r>
                        <a:rPr kumimoji="0" lang="zh-CN" altLang="zh-CN" sz="1800" b="1" i="1" u="none" strike="noStrike" cap="none" normalizeH="0" baseline="0">
                          <a:ln>
                            <a:noFill/>
                          </a:ln>
                          <a:solidFill>
                            <a:schemeClr val="bg1"/>
                          </a:solidFill>
                          <a:effectLst/>
                          <a:latin typeface="Times New Roman" pitchFamily="18" charset="0"/>
                          <a:ea typeface="微软雅黑" panose="020B0503020204020204" pitchFamily="34" charset="-122"/>
                          <a:sym typeface="Times New Roman" panose="02020603050405020304" pitchFamily="18" charset="0"/>
                        </a:rPr>
                        <a:t>X </a:t>
                      </a:r>
                      <a:r>
                        <a:rPr kumimoji="0" lang="en-US" altLang="zh-CN" sz="1800" b="1" i="0" u="none" strike="noStrike" cap="none" normalizeH="0" baseline="-24000">
                          <a:ln>
                            <a:noFill/>
                          </a:ln>
                          <a:solidFill>
                            <a:schemeClr val="bg1"/>
                          </a:solidFill>
                          <a:effectLst/>
                          <a:latin typeface="Times New Roman" pitchFamily="18" charset="0"/>
                          <a:ea typeface="微软雅黑" panose="020B0503020204020204" pitchFamily="34" charset="-122"/>
                          <a:sym typeface="Times New Roman" panose="02020603050405020304" pitchFamily="18" charset="0"/>
                        </a:rPr>
                        <a:t>1</a:t>
                      </a:r>
                      <a:endParaRPr kumimoji="0" lang="zh-CN" altLang="zh-CN" sz="1800" b="1" i="0" u="none" strike="noStrike" cap="none" normalizeH="0" baseline="-24000">
                        <a:ln>
                          <a:noFill/>
                        </a:ln>
                        <a:solidFill>
                          <a:schemeClr val="bg1"/>
                        </a:solidFill>
                        <a:effectLst/>
                        <a:latin typeface="Times New Roman" pitchFamily="18" charset="0"/>
                        <a:ea typeface="微软雅黑" panose="020B0503020204020204" pitchFamily="34" charset="-122"/>
                        <a:sym typeface="Times New Roman" panose="02020603050405020304" pitchFamily="18" charset="0"/>
                      </a:endParaRPr>
                    </a:p>
                  </a:txBody>
                  <a:tcPr marL="0" marR="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00B0F0"/>
                    </a:solidFill>
                  </a:tcPr>
                </a:tc>
                <a:tc>
                  <a:txBody>
                    <a:bodyPr/>
                    <a:lstStyle/>
                    <a:p>
                      <a:pPr marL="52388" marR="0" lvl="0" indent="0" algn="ctr" defTabSz="914400" rtl="0" eaLnBrk="1" fontAlgn="base" latinLnBrk="0" hangingPunct="1">
                        <a:lnSpc>
                          <a:spcPct val="100000"/>
                        </a:lnSpc>
                        <a:spcBef>
                          <a:spcPts val="0"/>
                        </a:spcBef>
                        <a:spcAft>
                          <a:spcPct val="0"/>
                        </a:spcAft>
                        <a:buClrTx/>
                        <a:buSzTx/>
                        <a:buFontTx/>
                        <a:buNone/>
                        <a:tabLst>
                          <a:tab pos="2593975" algn="l"/>
                        </a:tabLst>
                      </a:pPr>
                      <a:r>
                        <a:rPr kumimoji="0" lang="en-US" altLang="zh-CN" sz="1800" b="1" i="1" u="none" strike="noStrike" cap="none" normalizeH="0" baseline="0">
                          <a:ln>
                            <a:noFill/>
                          </a:ln>
                          <a:solidFill>
                            <a:schemeClr val="bg1"/>
                          </a:solidFill>
                          <a:effectLst/>
                          <a:latin typeface="Times New Roman" pitchFamily="18" charset="0"/>
                          <a:ea typeface="微软雅黑" panose="020B0503020204020204" pitchFamily="34" charset="-122"/>
                          <a:sym typeface="Times New Roman" panose="02020603050405020304" pitchFamily="18" charset="0"/>
                        </a:rPr>
                        <a:t>-</a:t>
                      </a:r>
                      <a:r>
                        <a:rPr kumimoji="0" lang="zh-CN" altLang="zh-CN" sz="1800" b="1" i="1" u="none" strike="noStrike" cap="none" normalizeH="0" baseline="0">
                          <a:ln>
                            <a:noFill/>
                          </a:ln>
                          <a:solidFill>
                            <a:schemeClr val="bg1"/>
                          </a:solidFill>
                          <a:effectLst/>
                          <a:latin typeface="Times New Roman" pitchFamily="18" charset="0"/>
                          <a:ea typeface="微软雅黑" panose="020B0503020204020204" pitchFamily="34" charset="-122"/>
                          <a:sym typeface="Times New Roman" panose="02020603050405020304" pitchFamily="18" charset="0"/>
                        </a:rPr>
                        <a:t>X </a:t>
                      </a:r>
                      <a:r>
                        <a:rPr kumimoji="0" lang="zh-CN" altLang="zh-CN" sz="1800" b="1" i="0" u="none" strike="noStrike" cap="none" normalizeH="0" baseline="-24000">
                          <a:ln>
                            <a:noFill/>
                          </a:ln>
                          <a:solidFill>
                            <a:schemeClr val="bg1"/>
                          </a:solidFill>
                          <a:effectLst/>
                          <a:latin typeface="Times New Roman" pitchFamily="18" charset="0"/>
                          <a:ea typeface="微软雅黑" panose="020B0503020204020204" pitchFamily="34" charset="-122"/>
                          <a:sym typeface="Times New Roman" panose="02020603050405020304" pitchFamily="18" charset="0"/>
                        </a:rPr>
                        <a:t>2</a:t>
                      </a:r>
                    </a:p>
                  </a:txBody>
                  <a:tcPr marL="0" marR="0" marT="0" marB="0" anchor="ctr" horzOverflow="overflow">
                    <a:lnL w="12700" cap="flat" cmpd="sng" algn="ctr">
                      <a:solidFill>
                        <a:schemeClr val="bg1"/>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00B0F0"/>
                    </a:solidFill>
                  </a:tcPr>
                </a:tc>
                <a:extLst>
                  <a:ext uri="{0D108BD9-81ED-4DB2-BD59-A6C34878D82A}">
                    <a16:rowId xmlns:a16="http://schemas.microsoft.com/office/drawing/2014/main" val="10001"/>
                  </a:ext>
                </a:extLst>
              </a:tr>
              <a:tr h="378110">
                <a:tc>
                  <a:txBody>
                    <a:bodyPr/>
                    <a:lstStyle/>
                    <a:p>
                      <a:pPr marL="3175" marR="0" lvl="0" indent="0" algn="ctr" defTabSz="914400" rtl="0" eaLnBrk="1" fontAlgn="base" latinLnBrk="0" hangingPunct="1">
                        <a:lnSpc>
                          <a:spcPct val="100000"/>
                        </a:lnSpc>
                        <a:spcBef>
                          <a:spcPts val="0"/>
                        </a:spcBef>
                        <a:spcAft>
                          <a:spcPct val="0"/>
                        </a:spcAft>
                        <a:buClrTx/>
                        <a:buSzTx/>
                        <a:buFontTx/>
                        <a:buNone/>
                        <a:tabLst/>
                      </a:pPr>
                      <a:r>
                        <a:rPr kumimoji="0" lang="zh-CN" altLang="en-US" sz="1800" b="0" i="0" u="none" strike="noStrike" cap="none" normalizeH="0" baseline="0">
                          <a:ln>
                            <a:noFill/>
                          </a:ln>
                          <a:solidFill>
                            <a:schemeClr val="tx1"/>
                          </a:solidFill>
                          <a:effectLst/>
                          <a:latin typeface="Times New Roman" pitchFamily="18" charset="0"/>
                          <a:ea typeface="微软雅黑" panose="020B0503020204020204" pitchFamily="34" charset="-122"/>
                          <a:sym typeface="Times New Roman" panose="02020603050405020304" pitchFamily="18" charset="0"/>
                        </a:rPr>
                        <a:t>（</a:t>
                      </a:r>
                      <a:r>
                        <a:rPr kumimoji="0" lang="en-US" altLang="zh-CN" sz="1800" b="0" i="0" u="none" strike="noStrike" cap="none" normalizeH="0" baseline="0">
                          <a:ln>
                            <a:noFill/>
                          </a:ln>
                          <a:solidFill>
                            <a:schemeClr val="tx1"/>
                          </a:solidFill>
                          <a:effectLst/>
                          <a:latin typeface="Times New Roman" pitchFamily="18" charset="0"/>
                          <a:ea typeface="微软雅黑" panose="020B0503020204020204" pitchFamily="34" charset="-122"/>
                          <a:sym typeface="Times New Roman" panose="02020603050405020304" pitchFamily="18" charset="0"/>
                        </a:rPr>
                        <a:t>A</a:t>
                      </a:r>
                      <a:r>
                        <a:rPr kumimoji="0" lang="zh-CN" altLang="en-US" sz="1800" b="0" i="0" u="none" strike="noStrike" cap="none" normalizeH="0" baseline="0">
                          <a:ln>
                            <a:noFill/>
                          </a:ln>
                          <a:solidFill>
                            <a:schemeClr val="tx1"/>
                          </a:solidFill>
                          <a:effectLst/>
                          <a:latin typeface="Times New Roman" pitchFamily="18" charset="0"/>
                          <a:ea typeface="微软雅黑" panose="020B0503020204020204" pitchFamily="34" charset="-122"/>
                          <a:sym typeface="Times New Roman" panose="02020603050405020304" pitchFamily="18" charset="0"/>
                        </a:rPr>
                        <a:t>、</a:t>
                      </a:r>
                      <a:r>
                        <a:rPr kumimoji="0" lang="en-US" altLang="zh-CN" sz="1800" b="0" i="0" u="none" strike="noStrike" cap="none" normalizeH="0" baseline="0">
                          <a:ln>
                            <a:noFill/>
                          </a:ln>
                          <a:solidFill>
                            <a:schemeClr val="tx1"/>
                          </a:solidFill>
                          <a:effectLst/>
                          <a:latin typeface="Times New Roman" pitchFamily="18" charset="0"/>
                          <a:ea typeface="微软雅黑" panose="020B0503020204020204" pitchFamily="34" charset="-122"/>
                          <a:sym typeface="Times New Roman" panose="02020603050405020304" pitchFamily="18" charset="0"/>
                        </a:rPr>
                        <a:t>B</a:t>
                      </a:r>
                      <a:r>
                        <a:rPr kumimoji="0" lang="zh-CN" altLang="en-US" sz="1800" b="0" i="0" u="none" strike="noStrike" cap="none" normalizeH="0" baseline="0">
                          <a:ln>
                            <a:noFill/>
                          </a:ln>
                          <a:solidFill>
                            <a:schemeClr val="tx1"/>
                          </a:solidFill>
                          <a:effectLst/>
                          <a:latin typeface="Times New Roman" pitchFamily="18" charset="0"/>
                          <a:ea typeface="微软雅黑" panose="020B0503020204020204" pitchFamily="34" charset="-122"/>
                          <a:sym typeface="Times New Roman" panose="02020603050405020304" pitchFamily="18" charset="0"/>
                        </a:rPr>
                        <a:t>）</a:t>
                      </a:r>
                      <a:endParaRPr kumimoji="0" lang="zh-CN" altLang="zh-CN" sz="1800" b="0" i="0" u="none" strike="noStrike" cap="none" normalizeH="0" baseline="0">
                        <a:ln>
                          <a:noFill/>
                        </a:ln>
                        <a:solidFill>
                          <a:schemeClr val="tx1"/>
                        </a:solidFill>
                        <a:effectLst/>
                        <a:latin typeface="Times New Roman" pitchFamily="18" charset="0"/>
                        <a:ea typeface="微软雅黑" panose="020B0503020204020204" pitchFamily="34" charset="-122"/>
                        <a:sym typeface="Times New Roman" panose="02020603050405020304" pitchFamily="18" charset="0"/>
                      </a:endParaRPr>
                    </a:p>
                  </a:txBody>
                  <a:tcPr marL="0" marR="0" marT="0" marB="0" anchor="ctr" horzOverflow="overflow">
                    <a:lnL w="12700" cap="flat" cmpd="sng" algn="ctr">
                      <a:solidFill>
                        <a:srgbClr val="0070C0"/>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tab pos="3781425" algn="l"/>
                        </a:tabLst>
                      </a:pPr>
                      <a:r>
                        <a:rPr kumimoji="0" lang="en-US" altLang="zh-CN" sz="1800" b="0" i="0" u="none" strike="noStrike" kern="1200" cap="none" normalizeH="0" baseline="0">
                          <a:ln>
                            <a:noFill/>
                          </a:ln>
                          <a:solidFill>
                            <a:schemeClr val="tx1"/>
                          </a:solidFill>
                          <a:effectLst/>
                          <a:latin typeface="Times New Roman" pitchFamily="18" charset="0"/>
                          <a:ea typeface="微软雅黑" panose="020B0503020204020204" pitchFamily="34" charset="-122"/>
                          <a:cs typeface="+mn-cs"/>
                          <a:sym typeface="Times New Roman" panose="02020603050405020304" pitchFamily="18" charset="0"/>
                        </a:rPr>
                        <a:t>2</a:t>
                      </a:r>
                      <a:endParaRPr kumimoji="0" lang="zh-CN" altLang="zh-CN" sz="1800" b="0" i="0" u="none" strike="noStrike" kern="1200" cap="none" normalizeH="0" baseline="0" dirty="0">
                        <a:ln>
                          <a:noFill/>
                        </a:ln>
                        <a:solidFill>
                          <a:schemeClr val="tx1"/>
                        </a:solidFill>
                        <a:effectLst/>
                        <a:latin typeface="Times New Roman" pitchFamily="18" charset="0"/>
                        <a:ea typeface="微软雅黑" panose="020B0503020204020204" pitchFamily="34" charset="-122"/>
                        <a:cs typeface="+mn-cs"/>
                        <a:sym typeface="Times New Roman" panose="02020603050405020304" pitchFamily="18" charset="0"/>
                      </a:endParaRPr>
                    </a:p>
                  </a:txBody>
                  <a:tcPr marL="45720" marR="4572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tab pos="3781425" algn="l"/>
                        </a:tabLst>
                      </a:pPr>
                      <a:r>
                        <a:rPr kumimoji="0" lang="en-US" altLang="zh-CN" sz="1800" b="0" i="0" u="none" strike="noStrike" cap="none" normalizeH="0" baseline="0">
                          <a:ln>
                            <a:noFill/>
                          </a:ln>
                          <a:solidFill>
                            <a:schemeClr val="tx1"/>
                          </a:solidFill>
                          <a:effectLst/>
                          <a:latin typeface="Times New Roman" pitchFamily="18" charset="0"/>
                          <a:ea typeface="微软雅黑" panose="020B0503020204020204" pitchFamily="34" charset="-122"/>
                          <a:sym typeface="Times New Roman" panose="02020603050405020304" pitchFamily="18" charset="0"/>
                        </a:rPr>
                        <a:t>2</a:t>
                      </a:r>
                      <a:endParaRPr kumimoji="0" lang="zh-CN" altLang="zh-CN" sz="1800" b="0" i="0" u="none" strike="noStrike" cap="none" normalizeH="0" baseline="0" dirty="0">
                        <a:ln>
                          <a:noFill/>
                        </a:ln>
                        <a:solidFill>
                          <a:schemeClr val="tx1"/>
                        </a:solidFill>
                        <a:effectLst/>
                        <a:latin typeface="Times New Roman" pitchFamily="18" charset="0"/>
                        <a:ea typeface="微软雅黑" panose="020B0503020204020204" pitchFamily="34" charset="-122"/>
                        <a:sym typeface="Times New Roman" panose="02020603050405020304" pitchFamily="18" charset="0"/>
                      </a:endParaRPr>
                    </a:p>
                  </a:txBody>
                  <a:tcPr marL="0" marR="0" marT="0" marB="0" anchor="ctr" horzOverflow="overflow">
                    <a:lnL w="12700" cap="flat" cmpd="sng" algn="ctr">
                      <a:solidFill>
                        <a:schemeClr val="bg1"/>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extLst>
                  <a:ext uri="{0D108BD9-81ED-4DB2-BD59-A6C34878D82A}">
                    <a16:rowId xmlns:a16="http://schemas.microsoft.com/office/drawing/2014/main" val="10002"/>
                  </a:ext>
                </a:extLst>
              </a:tr>
              <a:tr h="378110">
                <a:tc>
                  <a:txBody>
                    <a:bodyPr/>
                    <a:lstStyle/>
                    <a:p>
                      <a:pPr marL="3175" marR="0" lvl="0" indent="0" algn="ctr" defTabSz="914400" rtl="0" eaLnBrk="1" fontAlgn="base" latinLnBrk="0" hangingPunct="1">
                        <a:lnSpc>
                          <a:spcPct val="100000"/>
                        </a:lnSpc>
                        <a:spcBef>
                          <a:spcPts val="0"/>
                        </a:spcBef>
                        <a:spcAft>
                          <a:spcPct val="0"/>
                        </a:spcAft>
                        <a:buClrTx/>
                        <a:buSzTx/>
                        <a:buFontTx/>
                        <a:buNone/>
                        <a:tabLst/>
                      </a:pPr>
                      <a:r>
                        <a:rPr kumimoji="0" lang="zh-CN" altLang="en-US" sz="1800" b="0" i="0" u="none" strike="noStrike" cap="none" normalizeH="0" baseline="0">
                          <a:ln>
                            <a:noFill/>
                          </a:ln>
                          <a:solidFill>
                            <a:schemeClr val="tx1"/>
                          </a:solidFill>
                          <a:effectLst/>
                          <a:latin typeface="Times New Roman" pitchFamily="18" charset="0"/>
                          <a:ea typeface="微软雅黑" panose="020B0503020204020204" pitchFamily="34" charset="-122"/>
                          <a:sym typeface="Times New Roman" panose="02020603050405020304" pitchFamily="18" charset="0"/>
                        </a:rPr>
                        <a:t>（</a:t>
                      </a:r>
                      <a:r>
                        <a:rPr kumimoji="0" lang="en-US" altLang="zh-CN" sz="1800" b="0" i="0" u="none" strike="noStrike" cap="none" normalizeH="0" baseline="0">
                          <a:ln>
                            <a:noFill/>
                          </a:ln>
                          <a:solidFill>
                            <a:schemeClr val="tx1"/>
                          </a:solidFill>
                          <a:effectLst/>
                          <a:latin typeface="Times New Roman" pitchFamily="18" charset="0"/>
                          <a:ea typeface="微软雅黑" panose="020B0503020204020204" pitchFamily="34" charset="-122"/>
                          <a:sym typeface="Times New Roman" panose="02020603050405020304" pitchFamily="18" charset="0"/>
                        </a:rPr>
                        <a:t>C</a:t>
                      </a:r>
                      <a:r>
                        <a:rPr kumimoji="0" lang="zh-CN" altLang="en-US" sz="1800" b="0" i="0" u="none" strike="noStrike" cap="none" normalizeH="0" baseline="0">
                          <a:ln>
                            <a:noFill/>
                          </a:ln>
                          <a:solidFill>
                            <a:schemeClr val="tx1"/>
                          </a:solidFill>
                          <a:effectLst/>
                          <a:latin typeface="Times New Roman" pitchFamily="18" charset="0"/>
                          <a:ea typeface="微软雅黑" panose="020B0503020204020204" pitchFamily="34" charset="-122"/>
                          <a:sym typeface="Times New Roman" panose="02020603050405020304" pitchFamily="18" charset="0"/>
                        </a:rPr>
                        <a:t>、</a:t>
                      </a:r>
                      <a:r>
                        <a:rPr kumimoji="0" lang="en-US" altLang="zh-CN" sz="1800" b="0" i="0" u="none" strike="noStrike" cap="none" normalizeH="0" baseline="0">
                          <a:ln>
                            <a:noFill/>
                          </a:ln>
                          <a:solidFill>
                            <a:schemeClr val="tx1"/>
                          </a:solidFill>
                          <a:effectLst/>
                          <a:latin typeface="Times New Roman" pitchFamily="18" charset="0"/>
                          <a:ea typeface="微软雅黑" panose="020B0503020204020204" pitchFamily="34" charset="-122"/>
                          <a:sym typeface="Times New Roman" panose="02020603050405020304" pitchFamily="18" charset="0"/>
                        </a:rPr>
                        <a:t>D</a:t>
                      </a:r>
                      <a:r>
                        <a:rPr kumimoji="0" lang="zh-CN" altLang="en-US" sz="1800" b="0" i="0" u="none" strike="noStrike" cap="none" normalizeH="0" baseline="0">
                          <a:ln>
                            <a:noFill/>
                          </a:ln>
                          <a:solidFill>
                            <a:schemeClr val="tx1"/>
                          </a:solidFill>
                          <a:effectLst/>
                          <a:latin typeface="Times New Roman" pitchFamily="18" charset="0"/>
                          <a:ea typeface="微软雅黑" panose="020B0503020204020204" pitchFamily="34" charset="-122"/>
                          <a:sym typeface="Times New Roman" panose="02020603050405020304" pitchFamily="18" charset="0"/>
                        </a:rPr>
                        <a:t>）</a:t>
                      </a:r>
                      <a:endParaRPr kumimoji="0" lang="zh-CN" altLang="zh-CN" sz="1800" b="0" i="0" u="none" strike="noStrike" cap="none" normalizeH="0" baseline="0">
                        <a:ln>
                          <a:noFill/>
                        </a:ln>
                        <a:solidFill>
                          <a:schemeClr val="tx1"/>
                        </a:solidFill>
                        <a:effectLst/>
                        <a:latin typeface="Times New Roman" pitchFamily="18" charset="0"/>
                        <a:ea typeface="微软雅黑" panose="020B0503020204020204" pitchFamily="34" charset="-122"/>
                        <a:sym typeface="Times New Roman" panose="02020603050405020304" pitchFamily="18" charset="0"/>
                      </a:endParaRPr>
                    </a:p>
                  </a:txBody>
                  <a:tcPr marL="0" marR="0" marT="0" marB="0" anchor="ctr" horzOverflow="overflow">
                    <a:lnL w="12700" cap="flat" cmpd="sng" algn="ctr">
                      <a:solidFill>
                        <a:srgbClr val="0070C0"/>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0070C0"/>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tab pos="3781425" algn="l"/>
                        </a:tabLst>
                      </a:pPr>
                      <a:r>
                        <a:rPr kumimoji="0" lang="en-US" altLang="zh-CN" sz="1800" b="0" i="0" u="none" strike="noStrike" kern="1200" cap="none" normalizeH="0" baseline="0">
                          <a:ln>
                            <a:noFill/>
                          </a:ln>
                          <a:solidFill>
                            <a:schemeClr val="tx1"/>
                          </a:solidFill>
                          <a:effectLst/>
                          <a:latin typeface="Times New Roman" pitchFamily="18" charset="0"/>
                          <a:ea typeface="微软雅黑" panose="020B0503020204020204" pitchFamily="34" charset="-122"/>
                          <a:cs typeface="+mn-cs"/>
                          <a:sym typeface="Times New Roman" panose="02020603050405020304" pitchFamily="18" charset="0"/>
                        </a:rPr>
                        <a:t>-1</a:t>
                      </a:r>
                      <a:endParaRPr kumimoji="0" lang="zh-CN" altLang="zh-CN" sz="1800" b="0" i="0" u="none" strike="noStrike" kern="1200" cap="none" normalizeH="0" baseline="0" dirty="0">
                        <a:ln>
                          <a:noFill/>
                        </a:ln>
                        <a:solidFill>
                          <a:schemeClr val="tx1"/>
                        </a:solidFill>
                        <a:effectLst/>
                        <a:latin typeface="Times New Roman" pitchFamily="18" charset="0"/>
                        <a:ea typeface="微软雅黑" panose="020B0503020204020204" pitchFamily="34" charset="-122"/>
                        <a:cs typeface="+mn-cs"/>
                        <a:sym typeface="Times New Roman" panose="02020603050405020304" pitchFamily="18" charset="0"/>
                      </a:endParaRPr>
                    </a:p>
                  </a:txBody>
                  <a:tcPr marL="45720" marR="4572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0070C0"/>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tab pos="3781425" algn="l"/>
                        </a:tabLst>
                      </a:pPr>
                      <a:r>
                        <a:rPr kumimoji="0" lang="en-US" altLang="zh-CN" sz="1800" b="0" i="0" u="none" strike="noStrike" kern="1200" cap="none" normalizeH="0" baseline="0">
                          <a:ln>
                            <a:noFill/>
                          </a:ln>
                          <a:solidFill>
                            <a:schemeClr val="tx1"/>
                          </a:solidFill>
                          <a:effectLst/>
                          <a:latin typeface="Times New Roman" pitchFamily="18" charset="0"/>
                          <a:ea typeface="微软雅黑" panose="020B0503020204020204" pitchFamily="34" charset="-122"/>
                          <a:cs typeface="+mn-cs"/>
                          <a:sym typeface="Times New Roman" panose="02020603050405020304" pitchFamily="18" charset="0"/>
                        </a:rPr>
                        <a:t>-2</a:t>
                      </a:r>
                      <a:endParaRPr kumimoji="0" lang="zh-CN" altLang="zh-CN" sz="1800" b="0" i="0" u="none" strike="noStrike" kern="1200" cap="none" normalizeH="0" baseline="0" dirty="0">
                        <a:ln>
                          <a:noFill/>
                        </a:ln>
                        <a:solidFill>
                          <a:schemeClr val="tx1"/>
                        </a:solidFill>
                        <a:effectLst/>
                        <a:latin typeface="Times New Roman" pitchFamily="18" charset="0"/>
                        <a:ea typeface="微软雅黑" panose="020B0503020204020204" pitchFamily="34" charset="-122"/>
                        <a:cs typeface="+mn-cs"/>
                        <a:sym typeface="Times New Roman" panose="02020603050405020304" pitchFamily="18" charset="0"/>
                      </a:endParaRPr>
                    </a:p>
                  </a:txBody>
                  <a:tcPr marL="0" marR="0" marT="0" marB="0" anchor="ctr" horzOverflow="overflow">
                    <a:lnL w="12700" cap="flat" cmpd="sng" algn="ctr">
                      <a:solidFill>
                        <a:schemeClr val="bg1"/>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0070C0"/>
                      </a:solidFill>
                      <a:prstDash val="solid"/>
                      <a:round/>
                      <a:headEnd type="none" w="med" len="med"/>
                      <a:tailEnd type="none" w="med" len="med"/>
                    </a:lnB>
                    <a:lnTlToBr>
                      <a:noFill/>
                    </a:lnTlToBr>
                    <a:lnBlToTr>
                      <a:noFill/>
                    </a:lnBlToTr>
                    <a:solidFill>
                      <a:schemeClr val="tx2">
                        <a:lumMod val="20000"/>
                        <a:lumOff val="80000"/>
                      </a:schemeClr>
                    </a:solidFill>
                  </a:tcPr>
                </a:tc>
                <a:extLst>
                  <a:ext uri="{0D108BD9-81ED-4DB2-BD59-A6C34878D82A}">
                    <a16:rowId xmlns:a16="http://schemas.microsoft.com/office/drawing/2014/main" val="4091783122"/>
                  </a:ext>
                </a:extLst>
              </a:tr>
            </a:tbl>
          </a:graphicData>
        </a:graphic>
      </p:graphicFrame>
      <p:sp>
        <p:nvSpPr>
          <p:cNvPr id="13" name="object 2">
            <a:extLst>
              <a:ext uri="{FF2B5EF4-FFF2-40B4-BE49-F238E27FC236}">
                <a16:creationId xmlns:a16="http://schemas.microsoft.com/office/drawing/2014/main" id="{565618C8-42E7-43A6-915F-493F5DAE19EE}"/>
              </a:ext>
            </a:extLst>
          </p:cNvPr>
          <p:cNvSpPr txBox="1">
            <a:spLocks noChangeArrowheads="1"/>
          </p:cNvSpPr>
          <p:nvPr/>
        </p:nvSpPr>
        <p:spPr>
          <a:xfrm>
            <a:off x="254000" y="3509312"/>
            <a:ext cx="8676000" cy="1503864"/>
          </a:xfrm>
          <a:prstGeom prst="rect">
            <a:avLst/>
          </a:prstGeom>
        </p:spPr>
        <p:txBody>
          <a:bodyPr wrap="square" lIns="0" tIns="72000" rIns="0" bIns="0">
            <a:spAutoFit/>
          </a:bodyPr>
          <a:lstStyle>
            <a:lvl1pPr marL="342900" indent="-342900" algn="l" rtl="0" eaLnBrk="1" fontAlgn="base" hangingPunct="1">
              <a:lnSpc>
                <a:spcPct val="120000"/>
              </a:lnSpc>
              <a:spcBef>
                <a:spcPct val="20000"/>
              </a:spcBef>
              <a:spcAft>
                <a:spcPct val="0"/>
              </a:spcAft>
              <a:buClrTx/>
              <a:buFont typeface="Wingdings" pitchFamily="2" charset="2"/>
              <a:buChar char=""/>
              <a:defRPr sz="3000" b="0" spc="0" baseline="0">
                <a:solidFill>
                  <a:schemeClr val="tx1"/>
                </a:solidFill>
                <a:latin typeface="华文中宋" panose="02010600040101010101" pitchFamily="2" charset="-122"/>
                <a:ea typeface="华文中宋" panose="02010600040101010101" pitchFamily="2" charset="-122"/>
                <a:cs typeface="+mn-cs"/>
              </a:defRPr>
            </a:lvl1pPr>
            <a:lvl2pPr marL="742950" indent="-285750" algn="l" rtl="0" eaLnBrk="1" fontAlgn="base" hangingPunct="1">
              <a:lnSpc>
                <a:spcPct val="120000"/>
              </a:lnSpc>
              <a:spcBef>
                <a:spcPct val="20000"/>
              </a:spcBef>
              <a:spcAft>
                <a:spcPct val="0"/>
              </a:spcAft>
              <a:buClrTx/>
              <a:buFont typeface="Wingdings" pitchFamily="2" charset="2"/>
              <a:buChar char="§"/>
              <a:defRPr sz="2600" b="0" spc="0" baseline="0">
                <a:solidFill>
                  <a:schemeClr val="tx1"/>
                </a:solidFill>
                <a:latin typeface="华文中宋" panose="02010600040101010101" pitchFamily="2" charset="-122"/>
                <a:ea typeface="华文中宋" panose="02010600040101010101" pitchFamily="2" charset="-122"/>
              </a:defRPr>
            </a:lvl2pPr>
            <a:lvl3pPr marL="914400" indent="0" algn="l" rtl="0" eaLnBrk="1" fontAlgn="base" hangingPunct="1">
              <a:lnSpc>
                <a:spcPct val="120000"/>
              </a:lnSpc>
              <a:spcBef>
                <a:spcPct val="20000"/>
              </a:spcBef>
              <a:spcAft>
                <a:spcPct val="0"/>
              </a:spcAft>
              <a:buClr>
                <a:srgbClr val="00B0F0"/>
              </a:buClr>
              <a:buNone/>
              <a:defRPr lang="zh-CN" altLang="en-US" sz="2400" b="0" cap="none" spc="0" baseline="0" dirty="0" smtClean="0">
                <a:ln>
                  <a:noFill/>
                </a:ln>
                <a:solidFill>
                  <a:schemeClr val="tx1"/>
                </a:solidFill>
                <a:effectLst/>
                <a:latin typeface="华文中宋" panose="02010600040101010101" pitchFamily="2" charset="-122"/>
                <a:ea typeface="华文中宋" panose="02010600040101010101" pitchFamily="2" charset="-122"/>
              </a:defRPr>
            </a:lvl3pPr>
            <a:lvl4pPr marL="1600200" indent="-228600" algn="l" rtl="0" eaLnBrk="1" fontAlgn="base" hangingPunct="1">
              <a:lnSpc>
                <a:spcPct val="120000"/>
              </a:lnSpc>
              <a:spcBef>
                <a:spcPct val="20000"/>
              </a:spcBef>
              <a:spcAft>
                <a:spcPct val="0"/>
              </a:spcAft>
              <a:buChar char="–"/>
              <a:defRPr sz="2200" b="0" spc="0" baseline="0">
                <a:solidFill>
                  <a:schemeClr val="tx1"/>
                </a:solidFill>
                <a:latin typeface="华文中宋" panose="02010600040101010101" pitchFamily="2" charset="-122"/>
                <a:ea typeface="华文中宋" panose="02010600040101010101" pitchFamily="2" charset="-122"/>
              </a:defRPr>
            </a:lvl4pPr>
            <a:lvl5pPr marL="2057400" indent="-228600" algn="l" rtl="0" eaLnBrk="1" fontAlgn="base" hangingPunct="1">
              <a:lnSpc>
                <a:spcPct val="120000"/>
              </a:lnSpc>
              <a:spcBef>
                <a:spcPct val="20000"/>
              </a:spcBef>
              <a:spcAft>
                <a:spcPct val="0"/>
              </a:spcAft>
              <a:buChar char="»"/>
              <a:defRPr lang="zh-CN" altLang="en-US" sz="2000" b="0" cap="none" spc="0" baseline="0" dirty="0" smtClean="0">
                <a:ln>
                  <a:noFill/>
                </a:ln>
                <a:solidFill>
                  <a:schemeClr val="tx1"/>
                </a:solidFill>
                <a:effectLst/>
                <a:latin typeface="华文中宋" panose="02010600040101010101" pitchFamily="2" charset="-122"/>
                <a:ea typeface="华文中宋" panose="02010600040101010101" pitchFamily="2" charset="-122"/>
              </a:defRPr>
            </a:lvl5pPr>
            <a:lvl6pPr marL="2514600" indent="-228600" algn="l" rtl="0" eaLnBrk="1" fontAlgn="base" hangingPunct="1">
              <a:spcBef>
                <a:spcPct val="20000"/>
              </a:spcBef>
              <a:spcAft>
                <a:spcPct val="0"/>
              </a:spcAft>
              <a:buChar char="»"/>
              <a:defRPr sz="2000">
                <a:solidFill>
                  <a:schemeClr val="tx2"/>
                </a:solidFill>
                <a:latin typeface="Arial" charset="0"/>
              </a:defRPr>
            </a:lvl6pPr>
            <a:lvl7pPr marL="2971800" indent="-228600" algn="l" rtl="0" eaLnBrk="1" fontAlgn="base" hangingPunct="1">
              <a:spcBef>
                <a:spcPct val="20000"/>
              </a:spcBef>
              <a:spcAft>
                <a:spcPct val="0"/>
              </a:spcAft>
              <a:buChar char="»"/>
              <a:defRPr sz="2000">
                <a:solidFill>
                  <a:schemeClr val="tx2"/>
                </a:solidFill>
                <a:latin typeface="Arial" charset="0"/>
              </a:defRPr>
            </a:lvl7pPr>
            <a:lvl8pPr marL="3429000" indent="-228600" algn="l" rtl="0" eaLnBrk="1" fontAlgn="base" hangingPunct="1">
              <a:spcBef>
                <a:spcPct val="20000"/>
              </a:spcBef>
              <a:spcAft>
                <a:spcPct val="0"/>
              </a:spcAft>
              <a:buChar char="»"/>
              <a:defRPr sz="2000">
                <a:solidFill>
                  <a:schemeClr val="tx2"/>
                </a:solidFill>
                <a:latin typeface="Arial" charset="0"/>
              </a:defRPr>
            </a:lvl8pPr>
            <a:lvl9pPr marL="3886200" indent="-228600" algn="l" rtl="0" eaLnBrk="1" fontAlgn="base" hangingPunct="1">
              <a:spcBef>
                <a:spcPct val="20000"/>
              </a:spcBef>
              <a:spcAft>
                <a:spcPct val="0"/>
              </a:spcAft>
              <a:buChar char="»"/>
              <a:defRPr sz="2000">
                <a:solidFill>
                  <a:schemeClr val="tx2"/>
                </a:solidFill>
                <a:latin typeface="Arial" charset="0"/>
              </a:defRPr>
            </a:lvl9pPr>
          </a:lstStyle>
          <a:p>
            <a:pPr marL="0" indent="0" algn="just">
              <a:lnSpc>
                <a:spcPct val="100000"/>
              </a:lnSpc>
              <a:spcBef>
                <a:spcPts val="600"/>
              </a:spcBef>
              <a:buClr>
                <a:srgbClr val="FF9900"/>
              </a:buClr>
              <a:buNone/>
            </a:pPr>
            <a:r>
              <a:rPr lang="en-US" altLang="zh-CN" sz="2200">
                <a:latin typeface="Times New Roman" panose="02020603050405020304" pitchFamily="18" charset="0"/>
                <a:ea typeface="微软雅黑" panose="020B0503020204020204" pitchFamily="34" charset="-122"/>
                <a:sym typeface="Times New Roman" panose="02020603050405020304" pitchFamily="18" charset="0"/>
              </a:rPr>
              <a:t>         </a:t>
            </a:r>
            <a:r>
              <a:rPr lang="zh-CN" altLang="zh-CN" sz="2200">
                <a:latin typeface="Times New Roman" panose="02020603050405020304" pitchFamily="18" charset="0"/>
                <a:ea typeface="微软雅黑" panose="020B0503020204020204" pitchFamily="34" charset="-122"/>
                <a:sym typeface="Times New Roman" panose="02020603050405020304" pitchFamily="18" charset="0"/>
              </a:rPr>
              <a:t>第一</a:t>
            </a:r>
            <a:r>
              <a:rPr lang="zh-CN" altLang="zh-CN" sz="2200" dirty="0">
                <a:latin typeface="Times New Roman" panose="02020603050405020304" pitchFamily="18" charset="0"/>
                <a:ea typeface="微软雅黑" panose="020B0503020204020204" pitchFamily="34" charset="-122"/>
                <a:sym typeface="Times New Roman" panose="02020603050405020304" pitchFamily="18" charset="0"/>
              </a:rPr>
              <a:t>步：按要求取K=2，为了实施均值法聚类，我们</a:t>
            </a:r>
            <a:r>
              <a:rPr lang="zh-CN" altLang="zh-CN" sz="2200">
                <a:latin typeface="Times New Roman" panose="02020603050405020304" pitchFamily="18" charset="0"/>
                <a:ea typeface="微软雅黑" panose="020B0503020204020204" pitchFamily="34" charset="-122"/>
                <a:sym typeface="Times New Roman" panose="02020603050405020304" pitchFamily="18" charset="0"/>
              </a:rPr>
              <a:t>将这些</a:t>
            </a:r>
            <a:r>
              <a:rPr lang="zh-CN" altLang="zh-CN" sz="2200" dirty="0">
                <a:latin typeface="Times New Roman" panose="02020603050405020304" pitchFamily="18" charset="0"/>
                <a:ea typeface="微软雅黑" panose="020B0503020204020204" pitchFamily="34" charset="-122"/>
                <a:sym typeface="Times New Roman" panose="02020603050405020304" pitchFamily="18" charset="0"/>
              </a:rPr>
              <a:t>样品随意分成两类，比如（A、B）和（C、D），然后  计算这两个聚类的中心坐标，见下表所示。</a:t>
            </a:r>
          </a:p>
          <a:p>
            <a:pPr marL="0" indent="0" algn="just">
              <a:lnSpc>
                <a:spcPct val="100000"/>
              </a:lnSpc>
              <a:spcBef>
                <a:spcPts val="600"/>
              </a:spcBef>
              <a:buClr>
                <a:srgbClr val="FF9900"/>
              </a:buClr>
              <a:buNone/>
            </a:pPr>
            <a:r>
              <a:rPr lang="en-US" altLang="zh-CN" sz="2200">
                <a:latin typeface="Times New Roman" panose="02020603050405020304" pitchFamily="18" charset="0"/>
                <a:ea typeface="微软雅黑" panose="020B0503020204020204" pitchFamily="34" charset="-122"/>
                <a:sym typeface="Times New Roman" panose="02020603050405020304" pitchFamily="18" charset="0"/>
              </a:rPr>
              <a:t>         </a:t>
            </a:r>
            <a:r>
              <a:rPr lang="zh-CN" altLang="zh-CN" sz="2200">
                <a:latin typeface="Times New Roman" panose="02020603050405020304" pitchFamily="18" charset="0"/>
                <a:ea typeface="微软雅黑" panose="020B0503020204020204" pitchFamily="34" charset="-122"/>
                <a:sym typeface="Times New Roman" panose="02020603050405020304" pitchFamily="18" charset="0"/>
              </a:rPr>
              <a:t>中心</a:t>
            </a:r>
            <a:r>
              <a:rPr lang="zh-CN" altLang="zh-CN" sz="2200" dirty="0">
                <a:latin typeface="Times New Roman" panose="02020603050405020304" pitchFamily="18" charset="0"/>
                <a:ea typeface="微软雅黑" panose="020B0503020204020204" pitchFamily="34" charset="-122"/>
                <a:sym typeface="Times New Roman" panose="02020603050405020304" pitchFamily="18" charset="0"/>
              </a:rPr>
              <a:t>坐标是通过原始数据计算得来的。</a:t>
            </a:r>
          </a:p>
        </p:txBody>
      </p:sp>
    </p:spTree>
    <p:extLst>
      <p:ext uri="{BB962C8B-B14F-4D97-AF65-F5344CB8AC3E}">
        <p14:creationId xmlns:p14="http://schemas.microsoft.com/office/powerpoint/2010/main" val="328464660"/>
      </p:ext>
    </p:extLst>
  </p:cSld>
  <p:clrMapOvr>
    <a:masterClrMapping/>
  </p:clrMapOvr>
  <p:transition spd="med">
    <p:split orient="vert"/>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object 2"/>
          <p:cNvSpPr txBox="1">
            <a:spLocks noChangeArrowheads="1"/>
          </p:cNvSpPr>
          <p:nvPr/>
        </p:nvSpPr>
        <p:spPr bwMode="auto">
          <a:xfrm>
            <a:off x="252000" y="756000"/>
            <a:ext cx="8640000" cy="59246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3810" rIns="0" bIns="0">
            <a:spAutoFit/>
          </a:bodyPr>
          <a:lstStyle>
            <a:lvl1pPr marL="12700">
              <a:defRPr sz="3200">
                <a:solidFill>
                  <a:schemeClr val="tx1"/>
                </a:solidFill>
                <a:latin typeface="Arial" charset="0"/>
                <a:ea typeface="楷体_GB2312" pitchFamily="49" charset="-122"/>
              </a:defRPr>
            </a:lvl1pPr>
            <a:lvl2pPr>
              <a:defRPr sz="2800">
                <a:solidFill>
                  <a:schemeClr val="tx1"/>
                </a:solidFill>
                <a:latin typeface="Arial" charset="0"/>
                <a:ea typeface="楷体_GB2312" pitchFamily="49" charset="-122"/>
              </a:defRPr>
            </a:lvl2pPr>
            <a:lvl3pPr>
              <a:defRPr sz="2400">
                <a:solidFill>
                  <a:schemeClr val="tx1"/>
                </a:solidFill>
                <a:latin typeface="Arial" charset="0"/>
                <a:ea typeface="楷体_GB2312" pitchFamily="49" charset="-122"/>
              </a:defRPr>
            </a:lvl3pPr>
            <a:lvl4pPr>
              <a:defRPr sz="2000">
                <a:solidFill>
                  <a:schemeClr val="tx1"/>
                </a:solidFill>
                <a:latin typeface="Arial" charset="0"/>
                <a:ea typeface="楷体_GB2312" pitchFamily="49" charset="-122"/>
              </a:defRPr>
            </a:lvl4pPr>
            <a:lvl5pPr>
              <a:defRPr sz="2000">
                <a:solidFill>
                  <a:schemeClr val="tx1"/>
                </a:solidFill>
                <a:latin typeface="Arial" charset="0"/>
                <a:ea typeface="楷体_GB2312" pitchFamily="49" charset="-122"/>
              </a:defRPr>
            </a:lvl5pPr>
            <a:lvl6pPr eaLnBrk="0" hangingPunct="0">
              <a:defRPr sz="2000">
                <a:solidFill>
                  <a:schemeClr val="tx1"/>
                </a:solidFill>
                <a:latin typeface="Arial" charset="0"/>
                <a:ea typeface="楷体_GB2312" pitchFamily="49" charset="-122"/>
              </a:defRPr>
            </a:lvl6pPr>
            <a:lvl7pPr eaLnBrk="0" hangingPunct="0">
              <a:defRPr sz="2000">
                <a:solidFill>
                  <a:schemeClr val="tx1"/>
                </a:solidFill>
                <a:latin typeface="Arial" charset="0"/>
                <a:ea typeface="楷体_GB2312" pitchFamily="49" charset="-122"/>
              </a:defRPr>
            </a:lvl7pPr>
            <a:lvl8pPr eaLnBrk="0" hangingPunct="0">
              <a:defRPr sz="2000">
                <a:solidFill>
                  <a:schemeClr val="tx1"/>
                </a:solidFill>
                <a:latin typeface="Arial" charset="0"/>
                <a:ea typeface="楷体_GB2312" pitchFamily="49" charset="-122"/>
              </a:defRPr>
            </a:lvl8pPr>
            <a:lvl9pPr eaLnBrk="0" hangingPunct="0">
              <a:defRPr sz="2000">
                <a:solidFill>
                  <a:schemeClr val="tx1"/>
                </a:solidFill>
                <a:latin typeface="Arial" charset="0"/>
                <a:ea typeface="楷体_GB2312" pitchFamily="49" charset="-122"/>
              </a:defRPr>
            </a:lvl9pPr>
          </a:lstStyle>
          <a:p>
            <a:pPr marL="0" eaLnBrk="1" hangingPunct="1">
              <a:lnSpc>
                <a:spcPct val="150000"/>
              </a:lnSpc>
              <a:spcBef>
                <a:spcPts val="600"/>
              </a:spcBef>
            </a:pPr>
            <a:r>
              <a:rPr lang="en-US" altLang="zh-CN" sz="2400">
                <a:latin typeface="Times New Roman" panose="02020603050405020304" pitchFamily="18" charset="0"/>
                <a:ea typeface="微软雅黑" panose="020B0503020204020204" pitchFamily="34" charset="-122"/>
                <a:sym typeface="Times New Roman" panose="02020603050405020304" pitchFamily="18" charset="0"/>
              </a:rPr>
              <a:t>        </a:t>
            </a:r>
            <a:r>
              <a:rPr lang="zh-CN" altLang="zh-CN" sz="2400">
                <a:latin typeface="Times New Roman" panose="02020603050405020304" pitchFamily="18" charset="0"/>
                <a:ea typeface="微软雅黑" panose="020B0503020204020204" pitchFamily="34" charset="-122"/>
                <a:sym typeface="Times New Roman" panose="02020603050405020304" pitchFamily="18" charset="0"/>
              </a:rPr>
              <a:t>第二步：计算某个样品到各类中心的欧氏平方距离，然后将该样品分配给最近的一类。对于样品有变动的类，重新计算它们的中心坐标，为下一步聚类做准备。先计算A到两个类的平方距离：</a:t>
            </a:r>
          </a:p>
          <a:p>
            <a:pPr marL="0" algn="ctr">
              <a:spcBef>
                <a:spcPts val="600"/>
              </a:spcBef>
            </a:pPr>
            <a:r>
              <a:rPr lang="zh-CN" altLang="zh-CN" sz="2400" i="1">
                <a:latin typeface="Times New Roman" panose="02020603050405020304" charset="0"/>
              </a:rPr>
              <a:t>d </a:t>
            </a:r>
            <a:r>
              <a:rPr lang="zh-CN" altLang="zh-CN" sz="2100" baseline="44000">
                <a:latin typeface="Times New Roman" panose="02020603050405020304" charset="0"/>
              </a:rPr>
              <a:t>2 </a:t>
            </a:r>
            <a:r>
              <a:rPr lang="zh-CN" altLang="zh-CN" sz="2400">
                <a:latin typeface="Times New Roman" panose="02020603050405020304" charset="0"/>
              </a:rPr>
              <a:t>( </a:t>
            </a:r>
            <a:r>
              <a:rPr lang="zh-CN" altLang="zh-CN" sz="2400" i="1">
                <a:latin typeface="Times New Roman" panose="02020603050405020304" charset="0"/>
              </a:rPr>
              <a:t>A</a:t>
            </a:r>
            <a:r>
              <a:rPr lang="zh-CN" altLang="zh-CN" sz="2400">
                <a:latin typeface="Times New Roman" panose="02020603050405020304" charset="0"/>
              </a:rPr>
              <a:t>, ( </a:t>
            </a:r>
            <a:r>
              <a:rPr lang="zh-CN" altLang="zh-CN" sz="2400" i="1">
                <a:latin typeface="Times New Roman" panose="02020603050405020304" charset="0"/>
              </a:rPr>
              <a:t>AB</a:t>
            </a:r>
            <a:r>
              <a:rPr lang="zh-CN" altLang="zh-CN" sz="2400">
                <a:latin typeface="Times New Roman" panose="02020603050405020304" charset="0"/>
              </a:rPr>
              <a:t>)) </a:t>
            </a:r>
            <a:r>
              <a:rPr lang="zh-CN" altLang="zh-CN" sz="2400">
                <a:latin typeface="Symbol" panose="05050102010706020507" pitchFamily="18" charset="2"/>
              </a:rPr>
              <a:t></a:t>
            </a:r>
            <a:r>
              <a:rPr lang="zh-CN" altLang="zh-CN" sz="2400">
                <a:latin typeface="Times New Roman" panose="02020603050405020304" charset="0"/>
              </a:rPr>
              <a:t> (5 </a:t>
            </a:r>
            <a:r>
              <a:rPr lang="zh-CN" altLang="zh-CN" sz="2400">
                <a:latin typeface="Symbol" panose="05050102010706020507" pitchFamily="18" charset="2"/>
              </a:rPr>
              <a:t></a:t>
            </a:r>
            <a:r>
              <a:rPr lang="zh-CN" altLang="zh-CN" sz="2400">
                <a:latin typeface="Times New Roman" panose="02020603050405020304" charset="0"/>
              </a:rPr>
              <a:t> 2)</a:t>
            </a:r>
            <a:r>
              <a:rPr lang="zh-CN" altLang="zh-CN" sz="2100" baseline="44000">
                <a:latin typeface="Times New Roman" panose="02020603050405020304" charset="0"/>
              </a:rPr>
              <a:t>2 </a:t>
            </a:r>
            <a:r>
              <a:rPr lang="zh-CN" altLang="zh-CN" sz="2400">
                <a:latin typeface="Symbol" panose="05050102010706020507" pitchFamily="18" charset="2"/>
              </a:rPr>
              <a:t></a:t>
            </a:r>
            <a:r>
              <a:rPr lang="zh-CN" altLang="zh-CN" sz="2400">
                <a:latin typeface="Times New Roman" panose="02020603050405020304" charset="0"/>
              </a:rPr>
              <a:t> (3 </a:t>
            </a:r>
            <a:r>
              <a:rPr lang="zh-CN" altLang="zh-CN" sz="2400">
                <a:latin typeface="Symbol" panose="05050102010706020507" pitchFamily="18" charset="2"/>
              </a:rPr>
              <a:t></a:t>
            </a:r>
            <a:r>
              <a:rPr lang="zh-CN" altLang="zh-CN" sz="2400">
                <a:latin typeface="Times New Roman" panose="02020603050405020304" charset="0"/>
              </a:rPr>
              <a:t> 2)</a:t>
            </a:r>
            <a:r>
              <a:rPr lang="zh-CN" altLang="zh-CN" sz="2100" baseline="44000">
                <a:latin typeface="Times New Roman" panose="02020603050405020304" charset="0"/>
              </a:rPr>
              <a:t>2  </a:t>
            </a:r>
            <a:r>
              <a:rPr lang="zh-CN" altLang="zh-CN" sz="2400">
                <a:latin typeface="Symbol" panose="05050102010706020507" pitchFamily="18" charset="2"/>
              </a:rPr>
              <a:t></a:t>
            </a:r>
            <a:r>
              <a:rPr lang="zh-CN" altLang="zh-CN" sz="2400">
                <a:latin typeface="Times New Roman" panose="02020603050405020304" charset="0"/>
              </a:rPr>
              <a:t> 10</a:t>
            </a:r>
          </a:p>
          <a:p>
            <a:pPr marL="0" algn="ctr">
              <a:lnSpc>
                <a:spcPct val="150000"/>
              </a:lnSpc>
              <a:spcBef>
                <a:spcPts val="600"/>
              </a:spcBef>
            </a:pPr>
            <a:r>
              <a:rPr lang="zh-CN" altLang="zh-CN" sz="2400" i="1">
                <a:latin typeface="Times New Roman" panose="02020603050405020304" charset="0"/>
              </a:rPr>
              <a:t>d </a:t>
            </a:r>
            <a:r>
              <a:rPr lang="zh-CN" altLang="zh-CN" sz="2100" baseline="44000">
                <a:latin typeface="Times New Roman" panose="02020603050405020304" charset="0"/>
              </a:rPr>
              <a:t>2 </a:t>
            </a:r>
            <a:r>
              <a:rPr lang="zh-CN" altLang="zh-CN" sz="2400">
                <a:latin typeface="Times New Roman" panose="02020603050405020304" charset="0"/>
              </a:rPr>
              <a:t>( </a:t>
            </a:r>
            <a:r>
              <a:rPr lang="zh-CN" altLang="zh-CN" sz="2400" i="1">
                <a:latin typeface="Times New Roman" panose="02020603050405020304" charset="0"/>
              </a:rPr>
              <a:t>A</a:t>
            </a:r>
            <a:r>
              <a:rPr lang="zh-CN" altLang="zh-CN" sz="2400">
                <a:latin typeface="Times New Roman" panose="02020603050405020304" charset="0"/>
              </a:rPr>
              <a:t>,(</a:t>
            </a:r>
            <a:r>
              <a:rPr lang="zh-CN" altLang="zh-CN" sz="2400" i="1">
                <a:latin typeface="Times New Roman" panose="02020603050405020304" charset="0"/>
              </a:rPr>
              <a:t>CD</a:t>
            </a:r>
            <a:r>
              <a:rPr lang="zh-CN" altLang="zh-CN" sz="2400">
                <a:latin typeface="Times New Roman" panose="02020603050405020304" charset="0"/>
              </a:rPr>
              <a:t>)) </a:t>
            </a:r>
            <a:r>
              <a:rPr lang="zh-CN" altLang="zh-CN" sz="2400">
                <a:latin typeface="Symbol" panose="05050102010706020507" pitchFamily="18" charset="2"/>
              </a:rPr>
              <a:t></a:t>
            </a:r>
            <a:r>
              <a:rPr lang="zh-CN" altLang="zh-CN" sz="2400">
                <a:latin typeface="Times New Roman" panose="02020603050405020304" charset="0"/>
              </a:rPr>
              <a:t> (5 </a:t>
            </a:r>
            <a:r>
              <a:rPr lang="zh-CN" altLang="zh-CN" sz="2400">
                <a:latin typeface="Symbol" panose="05050102010706020507" pitchFamily="18" charset="2"/>
              </a:rPr>
              <a:t></a:t>
            </a:r>
            <a:r>
              <a:rPr lang="zh-CN" altLang="zh-CN" sz="2400">
                <a:latin typeface="Times New Roman" panose="02020603050405020304" charset="0"/>
              </a:rPr>
              <a:t> 1)</a:t>
            </a:r>
            <a:r>
              <a:rPr lang="zh-CN" altLang="zh-CN" sz="2100" baseline="44000">
                <a:latin typeface="Times New Roman" panose="02020603050405020304" charset="0"/>
              </a:rPr>
              <a:t>2  </a:t>
            </a:r>
            <a:r>
              <a:rPr lang="zh-CN" altLang="zh-CN" sz="2400">
                <a:latin typeface="Symbol" panose="05050102010706020507" pitchFamily="18" charset="2"/>
              </a:rPr>
              <a:t></a:t>
            </a:r>
            <a:r>
              <a:rPr lang="zh-CN" altLang="zh-CN" sz="2400">
                <a:latin typeface="Times New Roman" panose="02020603050405020304" charset="0"/>
              </a:rPr>
              <a:t> (3 </a:t>
            </a:r>
            <a:r>
              <a:rPr lang="zh-CN" altLang="zh-CN" sz="2400">
                <a:latin typeface="Symbol" panose="05050102010706020507" pitchFamily="18" charset="2"/>
              </a:rPr>
              <a:t></a:t>
            </a:r>
            <a:r>
              <a:rPr lang="zh-CN" altLang="zh-CN" sz="2400">
                <a:latin typeface="Times New Roman" panose="02020603050405020304" charset="0"/>
              </a:rPr>
              <a:t> 2)</a:t>
            </a:r>
            <a:r>
              <a:rPr lang="zh-CN" altLang="zh-CN" sz="2100" baseline="44000">
                <a:latin typeface="Times New Roman" panose="02020603050405020304" charset="0"/>
              </a:rPr>
              <a:t>2  </a:t>
            </a:r>
            <a:r>
              <a:rPr lang="zh-CN" altLang="zh-CN" sz="2400">
                <a:latin typeface="Symbol" panose="05050102010706020507" pitchFamily="18" charset="2"/>
              </a:rPr>
              <a:t></a:t>
            </a:r>
            <a:r>
              <a:rPr lang="zh-CN" altLang="zh-CN" sz="2400">
                <a:latin typeface="Times New Roman" panose="02020603050405020304" charset="0"/>
              </a:rPr>
              <a:t> 61</a:t>
            </a:r>
          </a:p>
          <a:p>
            <a:pPr marL="0" eaLnBrk="1" hangingPunct="1">
              <a:lnSpc>
                <a:spcPct val="150000"/>
              </a:lnSpc>
              <a:spcBef>
                <a:spcPts val="600"/>
              </a:spcBef>
            </a:pPr>
            <a:r>
              <a:rPr lang="en-US" altLang="zh-CN" sz="2400">
                <a:latin typeface="Times New Roman" panose="02020603050405020304" pitchFamily="18" charset="0"/>
                <a:ea typeface="微软雅黑" panose="020B0503020204020204" pitchFamily="34" charset="-122"/>
                <a:sym typeface="Times New Roman" panose="02020603050405020304" pitchFamily="18" charset="0"/>
              </a:rPr>
              <a:t>        </a:t>
            </a:r>
            <a:r>
              <a:rPr lang="zh-CN" altLang="zh-CN" sz="2400">
                <a:latin typeface="Times New Roman" panose="02020603050405020304" pitchFamily="18" charset="0"/>
                <a:ea typeface="微软雅黑" panose="020B0503020204020204" pitchFamily="34" charset="-122"/>
                <a:sym typeface="Times New Roman" panose="02020603050405020304" pitchFamily="18" charset="0"/>
              </a:rPr>
              <a:t>由于A到（A、B）的距离小于到（C、D）的距离，因此A不用重新分配。计算B到两类的平方距离：</a:t>
            </a:r>
          </a:p>
          <a:p>
            <a:pPr algn="ctr">
              <a:lnSpc>
                <a:spcPct val="150000"/>
              </a:lnSpc>
              <a:spcBef>
                <a:spcPts val="600"/>
              </a:spcBef>
            </a:pPr>
            <a:r>
              <a:rPr lang="zh-CN" altLang="zh-CN" sz="2500" i="1">
                <a:latin typeface="Times New Roman" panose="02020603050405020304" charset="0"/>
              </a:rPr>
              <a:t>d </a:t>
            </a:r>
            <a:r>
              <a:rPr lang="zh-CN" altLang="zh-CN" sz="2100" baseline="44000">
                <a:latin typeface="Times New Roman" panose="02020603050405020304" charset="0"/>
              </a:rPr>
              <a:t>2 </a:t>
            </a:r>
            <a:r>
              <a:rPr lang="zh-CN" altLang="zh-CN" sz="2500">
                <a:latin typeface="Times New Roman" panose="02020603050405020304" charset="0"/>
              </a:rPr>
              <a:t>(</a:t>
            </a:r>
            <a:r>
              <a:rPr lang="zh-CN" altLang="zh-CN" sz="2500" i="1">
                <a:latin typeface="Times New Roman" panose="02020603050405020304" charset="0"/>
              </a:rPr>
              <a:t>B</a:t>
            </a:r>
            <a:r>
              <a:rPr lang="zh-CN" altLang="zh-CN" sz="2500">
                <a:latin typeface="Times New Roman" panose="02020603050405020304" charset="0"/>
              </a:rPr>
              <a:t>,( </a:t>
            </a:r>
            <a:r>
              <a:rPr lang="zh-CN" altLang="zh-CN" sz="2500" i="1">
                <a:latin typeface="Times New Roman" panose="02020603050405020304" charset="0"/>
              </a:rPr>
              <a:t>AB</a:t>
            </a:r>
            <a:r>
              <a:rPr lang="zh-CN" altLang="zh-CN" sz="2500">
                <a:latin typeface="Times New Roman" panose="02020603050405020304" charset="0"/>
              </a:rPr>
              <a:t>)) </a:t>
            </a:r>
            <a:r>
              <a:rPr lang="zh-CN" altLang="zh-CN" sz="2500">
                <a:latin typeface="Symbol" panose="05050102010706020507" pitchFamily="18" charset="2"/>
              </a:rPr>
              <a:t></a:t>
            </a:r>
            <a:r>
              <a:rPr lang="zh-CN" altLang="zh-CN" sz="2500">
                <a:latin typeface="Times New Roman" panose="02020603050405020304" charset="0"/>
              </a:rPr>
              <a:t> (</a:t>
            </a:r>
            <a:r>
              <a:rPr lang="zh-CN" altLang="zh-CN" sz="2500">
                <a:latin typeface="Symbol" panose="05050102010706020507" pitchFamily="18" charset="2"/>
              </a:rPr>
              <a:t></a:t>
            </a:r>
            <a:r>
              <a:rPr lang="zh-CN" altLang="zh-CN" sz="2500">
                <a:latin typeface="Times New Roman" panose="02020603050405020304" charset="0"/>
              </a:rPr>
              <a:t>1 </a:t>
            </a:r>
            <a:r>
              <a:rPr lang="zh-CN" altLang="zh-CN" sz="2500">
                <a:latin typeface="Symbol" panose="05050102010706020507" pitchFamily="18" charset="2"/>
              </a:rPr>
              <a:t></a:t>
            </a:r>
            <a:r>
              <a:rPr lang="zh-CN" altLang="zh-CN" sz="2500">
                <a:latin typeface="Times New Roman" panose="02020603050405020304" charset="0"/>
              </a:rPr>
              <a:t> 2)</a:t>
            </a:r>
            <a:r>
              <a:rPr lang="zh-CN" altLang="zh-CN" sz="2100" baseline="44000">
                <a:latin typeface="Times New Roman" panose="02020603050405020304" charset="0"/>
              </a:rPr>
              <a:t>2 </a:t>
            </a:r>
            <a:r>
              <a:rPr lang="zh-CN" altLang="zh-CN" sz="2500">
                <a:latin typeface="Symbol" panose="05050102010706020507" pitchFamily="18" charset="2"/>
              </a:rPr>
              <a:t></a:t>
            </a:r>
            <a:r>
              <a:rPr lang="zh-CN" altLang="zh-CN" sz="2500">
                <a:latin typeface="Times New Roman" panose="02020603050405020304" charset="0"/>
              </a:rPr>
              <a:t> (1 </a:t>
            </a:r>
            <a:r>
              <a:rPr lang="zh-CN" altLang="zh-CN" sz="2500">
                <a:latin typeface="Symbol" panose="05050102010706020507" pitchFamily="18" charset="2"/>
              </a:rPr>
              <a:t></a:t>
            </a:r>
            <a:r>
              <a:rPr lang="zh-CN" altLang="zh-CN" sz="2500">
                <a:latin typeface="Times New Roman" panose="02020603050405020304" charset="0"/>
              </a:rPr>
              <a:t> 2)</a:t>
            </a:r>
            <a:r>
              <a:rPr lang="zh-CN" altLang="zh-CN" sz="2100" baseline="44000">
                <a:latin typeface="Times New Roman" panose="02020603050405020304" charset="0"/>
              </a:rPr>
              <a:t>2  </a:t>
            </a:r>
            <a:r>
              <a:rPr lang="zh-CN" altLang="zh-CN" sz="2500">
                <a:latin typeface="Symbol" panose="05050102010706020507" pitchFamily="18" charset="2"/>
              </a:rPr>
              <a:t></a:t>
            </a:r>
            <a:r>
              <a:rPr lang="zh-CN" altLang="zh-CN" sz="2500">
                <a:latin typeface="Times New Roman" panose="02020603050405020304" charset="0"/>
              </a:rPr>
              <a:t> 10</a:t>
            </a:r>
          </a:p>
          <a:p>
            <a:pPr algn="ctr">
              <a:lnSpc>
                <a:spcPct val="150000"/>
              </a:lnSpc>
              <a:spcBef>
                <a:spcPts val="600"/>
              </a:spcBef>
            </a:pPr>
            <a:r>
              <a:rPr lang="zh-CN" altLang="zh-CN" sz="2600" i="1">
                <a:latin typeface="Times New Roman" panose="02020603050405020304" charset="0"/>
              </a:rPr>
              <a:t>d </a:t>
            </a:r>
            <a:r>
              <a:rPr lang="zh-CN" altLang="zh-CN" sz="2200" baseline="43000">
                <a:latin typeface="Times New Roman" panose="02020603050405020304" charset="0"/>
              </a:rPr>
              <a:t>2 </a:t>
            </a:r>
            <a:r>
              <a:rPr lang="zh-CN" altLang="zh-CN" sz="2600">
                <a:latin typeface="Times New Roman" panose="02020603050405020304" charset="0"/>
              </a:rPr>
              <a:t>(</a:t>
            </a:r>
            <a:r>
              <a:rPr lang="zh-CN" altLang="zh-CN" sz="2600" i="1">
                <a:latin typeface="Times New Roman" panose="02020603050405020304" charset="0"/>
              </a:rPr>
              <a:t>B</a:t>
            </a:r>
            <a:r>
              <a:rPr lang="zh-CN" altLang="zh-CN" sz="2600">
                <a:latin typeface="Times New Roman" panose="02020603050405020304" charset="0"/>
              </a:rPr>
              <a:t>,(</a:t>
            </a:r>
            <a:r>
              <a:rPr lang="zh-CN" altLang="zh-CN" sz="2600" i="1">
                <a:latin typeface="Times New Roman" panose="02020603050405020304" charset="0"/>
              </a:rPr>
              <a:t>CD</a:t>
            </a:r>
            <a:r>
              <a:rPr lang="zh-CN" altLang="zh-CN" sz="2600">
                <a:latin typeface="Times New Roman" panose="02020603050405020304" charset="0"/>
              </a:rPr>
              <a:t>)) </a:t>
            </a:r>
            <a:r>
              <a:rPr lang="zh-CN" altLang="zh-CN" sz="2600">
                <a:latin typeface="Symbol" panose="05050102010706020507" pitchFamily="18" charset="2"/>
              </a:rPr>
              <a:t></a:t>
            </a:r>
            <a:r>
              <a:rPr lang="zh-CN" altLang="zh-CN" sz="2600">
                <a:latin typeface="Times New Roman" panose="02020603050405020304" charset="0"/>
              </a:rPr>
              <a:t> (</a:t>
            </a:r>
            <a:r>
              <a:rPr lang="zh-CN" altLang="zh-CN" sz="2600">
                <a:latin typeface="Symbol" panose="05050102010706020507" pitchFamily="18" charset="2"/>
              </a:rPr>
              <a:t></a:t>
            </a:r>
            <a:r>
              <a:rPr lang="zh-CN" altLang="zh-CN" sz="2600">
                <a:latin typeface="Times New Roman" panose="02020603050405020304" charset="0"/>
              </a:rPr>
              <a:t>1 </a:t>
            </a:r>
            <a:r>
              <a:rPr lang="zh-CN" altLang="zh-CN" sz="2600">
                <a:latin typeface="Symbol" panose="05050102010706020507" pitchFamily="18" charset="2"/>
              </a:rPr>
              <a:t></a:t>
            </a:r>
            <a:r>
              <a:rPr lang="zh-CN" altLang="zh-CN" sz="2600">
                <a:latin typeface="Times New Roman" panose="02020603050405020304" charset="0"/>
              </a:rPr>
              <a:t> 1)</a:t>
            </a:r>
            <a:r>
              <a:rPr lang="zh-CN" altLang="zh-CN" sz="2200" baseline="43000">
                <a:latin typeface="Times New Roman" panose="02020603050405020304" charset="0"/>
              </a:rPr>
              <a:t>2  </a:t>
            </a:r>
            <a:r>
              <a:rPr lang="zh-CN" altLang="zh-CN" sz="2600">
                <a:latin typeface="Symbol" panose="05050102010706020507" pitchFamily="18" charset="2"/>
              </a:rPr>
              <a:t></a:t>
            </a:r>
            <a:r>
              <a:rPr lang="zh-CN" altLang="zh-CN" sz="2600">
                <a:latin typeface="Times New Roman" panose="02020603050405020304" charset="0"/>
              </a:rPr>
              <a:t> (1 </a:t>
            </a:r>
            <a:r>
              <a:rPr lang="zh-CN" altLang="zh-CN" sz="2600">
                <a:latin typeface="Symbol" panose="05050102010706020507" pitchFamily="18" charset="2"/>
              </a:rPr>
              <a:t></a:t>
            </a:r>
            <a:r>
              <a:rPr lang="zh-CN" altLang="zh-CN" sz="2600">
                <a:latin typeface="Times New Roman" panose="02020603050405020304" charset="0"/>
              </a:rPr>
              <a:t> 2)</a:t>
            </a:r>
            <a:r>
              <a:rPr lang="zh-CN" altLang="zh-CN" sz="2200" baseline="43000">
                <a:latin typeface="Times New Roman" panose="02020603050405020304" charset="0"/>
              </a:rPr>
              <a:t>2	</a:t>
            </a:r>
            <a:r>
              <a:rPr lang="zh-CN" altLang="zh-CN" sz="2600">
                <a:latin typeface="Symbol" panose="05050102010706020507" pitchFamily="18" charset="2"/>
              </a:rPr>
              <a:t></a:t>
            </a:r>
            <a:r>
              <a:rPr lang="zh-CN" altLang="zh-CN" sz="2600">
                <a:latin typeface="Times New Roman" panose="02020603050405020304" charset="0"/>
              </a:rPr>
              <a:t> 9</a:t>
            </a:r>
          </a:p>
        </p:txBody>
      </p:sp>
      <p:sp>
        <p:nvSpPr>
          <p:cNvPr id="6" name="标题 3">
            <a:extLst>
              <a:ext uri="{FF2B5EF4-FFF2-40B4-BE49-F238E27FC236}">
                <a16:creationId xmlns:a16="http://schemas.microsoft.com/office/drawing/2014/main" id="{6DCBD4D8-40A0-4EFF-B460-8FD0245E12B4}"/>
              </a:ext>
            </a:extLst>
          </p:cNvPr>
          <p:cNvSpPr txBox="1">
            <a:spLocks/>
          </p:cNvSpPr>
          <p:nvPr/>
        </p:nvSpPr>
        <p:spPr bwMode="gray">
          <a:xfrm>
            <a:off x="756001" y="108000"/>
            <a:ext cx="6768328" cy="492443"/>
          </a:xfrm>
          <a:prstGeom prst="rect">
            <a:avLst/>
          </a:prstGeom>
        </p:spPr>
        <p:txBody>
          <a:bodyPr wrap="square">
            <a:spAutoFit/>
          </a:bodyPr>
          <a:lstStyle>
            <a:lvl1pPr fontAlgn="base">
              <a:lnSpc>
                <a:spcPct val="100000"/>
              </a:lnSpc>
              <a:spcBef>
                <a:spcPct val="0"/>
              </a:spcBef>
              <a:spcAft>
                <a:spcPct val="0"/>
              </a:spcAft>
              <a:buNone/>
              <a:defRPr sz="2600" b="1" spc="50">
                <a:solidFill>
                  <a:schemeClr val="bg1"/>
                </a:solidFill>
                <a:latin typeface="Times New Roman" panose="02020603050405020304" pitchFamily="18" charset="0"/>
                <a:ea typeface="微软雅黑" panose="020B0503020204020204" pitchFamily="34" charset="-122"/>
                <a:cs typeface="+mn-ea"/>
              </a:defRPr>
            </a:lvl1pPr>
          </a:lstStyle>
          <a:p>
            <a:r>
              <a:rPr lang="en-US" altLang="zh-CN">
                <a:sym typeface="Times New Roman" panose="02020603050405020304" pitchFamily="18" charset="0"/>
              </a:rPr>
              <a:t>2.1.1 An </a:t>
            </a:r>
            <a:r>
              <a:rPr lang="en-US" altLang="zh-CN" dirty="0">
                <a:sym typeface="Times New Roman" panose="02020603050405020304" pitchFamily="18" charset="0"/>
              </a:rPr>
              <a:t>Example of K-Means Clustering</a:t>
            </a:r>
            <a:endParaRPr lang="zh-CN" altLang="en-US" dirty="0">
              <a:sym typeface="Times New Roman" panose="02020603050405020304" pitchFamily="18" charset="0"/>
            </a:endParaRPr>
          </a:p>
        </p:txBody>
      </p:sp>
    </p:spTree>
    <p:extLst>
      <p:ext uri="{BB962C8B-B14F-4D97-AF65-F5344CB8AC3E}">
        <p14:creationId xmlns:p14="http://schemas.microsoft.com/office/powerpoint/2010/main" val="2152863881"/>
      </p:ext>
    </p:extLst>
  </p:cSld>
  <p:clrMapOvr>
    <a:masterClrMapping/>
  </p:clrMapOvr>
  <p:transition spd="med">
    <p:split orient="vert"/>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object 2"/>
          <p:cNvSpPr txBox="1">
            <a:spLocks noChangeArrowheads="1"/>
          </p:cNvSpPr>
          <p:nvPr/>
        </p:nvSpPr>
        <p:spPr bwMode="auto">
          <a:xfrm>
            <a:off x="252000" y="756000"/>
            <a:ext cx="8640000" cy="15965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3810" rIns="0" bIns="0">
            <a:spAutoFit/>
          </a:bodyPr>
          <a:lstStyle>
            <a:defPPr>
              <a:defRPr lang="zh-CN"/>
            </a:defPPr>
            <a:lvl1pPr>
              <a:lnSpc>
                <a:spcPct val="150000"/>
              </a:lnSpc>
              <a:spcBef>
                <a:spcPts val="600"/>
              </a:spcBef>
              <a:defRPr sz="2400">
                <a:latin typeface="Times New Roman" panose="02020603050405020304" pitchFamily="18" charset="0"/>
                <a:ea typeface="微软雅黑" panose="020B0503020204020204" pitchFamily="34" charset="-122"/>
              </a:defRPr>
            </a:lvl1pPr>
            <a:lvl2pPr>
              <a:defRPr sz="2800">
                <a:latin typeface="Arial" charset="0"/>
                <a:ea typeface="楷体_GB2312" pitchFamily="49" charset="-122"/>
              </a:defRPr>
            </a:lvl2pPr>
            <a:lvl3pPr>
              <a:defRPr sz="2400">
                <a:latin typeface="Arial" charset="0"/>
                <a:ea typeface="楷体_GB2312" pitchFamily="49" charset="-122"/>
              </a:defRPr>
            </a:lvl3pPr>
            <a:lvl4pPr>
              <a:defRPr sz="2000">
                <a:latin typeface="Arial" charset="0"/>
                <a:ea typeface="楷体_GB2312" pitchFamily="49" charset="-122"/>
              </a:defRPr>
            </a:lvl4pPr>
            <a:lvl5pPr>
              <a:defRPr sz="2000">
                <a:latin typeface="Arial" charset="0"/>
                <a:ea typeface="楷体_GB2312" pitchFamily="49" charset="-122"/>
              </a:defRPr>
            </a:lvl5pPr>
            <a:lvl6pPr eaLnBrk="0" hangingPunct="0">
              <a:defRPr sz="2000">
                <a:latin typeface="Arial" charset="0"/>
                <a:ea typeface="楷体_GB2312" pitchFamily="49" charset="-122"/>
              </a:defRPr>
            </a:lvl6pPr>
            <a:lvl7pPr eaLnBrk="0" hangingPunct="0">
              <a:defRPr sz="2000">
                <a:latin typeface="Arial" charset="0"/>
                <a:ea typeface="楷体_GB2312" pitchFamily="49" charset="-122"/>
              </a:defRPr>
            </a:lvl7pPr>
            <a:lvl8pPr eaLnBrk="0" hangingPunct="0">
              <a:defRPr sz="2000">
                <a:latin typeface="Arial" charset="0"/>
                <a:ea typeface="楷体_GB2312" pitchFamily="49" charset="-122"/>
              </a:defRPr>
            </a:lvl8pPr>
            <a:lvl9pPr eaLnBrk="0" hangingPunct="0">
              <a:defRPr sz="2000">
                <a:latin typeface="Arial" charset="0"/>
                <a:ea typeface="楷体_GB2312" pitchFamily="49" charset="-122"/>
              </a:defRPr>
            </a:lvl9pPr>
          </a:lstStyle>
          <a:p>
            <a:r>
              <a:rPr lang="en-US" altLang="zh-CN">
                <a:sym typeface="Times New Roman" panose="02020603050405020304" pitchFamily="18" charset="0"/>
              </a:rPr>
              <a:t>        </a:t>
            </a:r>
            <a:r>
              <a:rPr lang="zh-CN" altLang="zh-CN">
                <a:sym typeface="Times New Roman" panose="02020603050405020304" pitchFamily="18" charset="0"/>
              </a:rPr>
              <a:t>由于B到（A、B）的距离大于到（C、D）的距离，因此B要分配给（C、D）类，得到新的聚类是（A）和（B、C、D）。  更新中心坐标如下表所示。</a:t>
            </a:r>
          </a:p>
        </p:txBody>
      </p:sp>
      <p:sp>
        <p:nvSpPr>
          <p:cNvPr id="40973" name="object 6"/>
          <p:cNvSpPr txBox="1">
            <a:spLocks noChangeArrowheads="1"/>
          </p:cNvSpPr>
          <p:nvPr/>
        </p:nvSpPr>
        <p:spPr bwMode="auto">
          <a:xfrm>
            <a:off x="3491880" y="4887507"/>
            <a:ext cx="2160240" cy="282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marL="12700">
              <a:defRPr sz="3200">
                <a:solidFill>
                  <a:schemeClr val="tx1"/>
                </a:solidFill>
                <a:latin typeface="Arial" charset="0"/>
                <a:ea typeface="楷体_GB2312" pitchFamily="49" charset="-122"/>
              </a:defRPr>
            </a:lvl1pPr>
            <a:lvl2pPr>
              <a:defRPr sz="2800">
                <a:solidFill>
                  <a:schemeClr val="tx1"/>
                </a:solidFill>
                <a:latin typeface="Arial" charset="0"/>
                <a:ea typeface="楷体_GB2312" pitchFamily="49" charset="-122"/>
              </a:defRPr>
            </a:lvl2pPr>
            <a:lvl3pPr>
              <a:defRPr sz="2400">
                <a:solidFill>
                  <a:schemeClr val="tx1"/>
                </a:solidFill>
                <a:latin typeface="Arial" charset="0"/>
                <a:ea typeface="楷体_GB2312" pitchFamily="49" charset="-122"/>
              </a:defRPr>
            </a:lvl3pPr>
            <a:lvl4pPr>
              <a:defRPr sz="2000">
                <a:solidFill>
                  <a:schemeClr val="tx1"/>
                </a:solidFill>
                <a:latin typeface="Arial" charset="0"/>
                <a:ea typeface="楷体_GB2312" pitchFamily="49" charset="-122"/>
              </a:defRPr>
            </a:lvl4pPr>
            <a:lvl5pPr>
              <a:defRPr sz="2000">
                <a:solidFill>
                  <a:schemeClr val="tx1"/>
                </a:solidFill>
                <a:latin typeface="Arial" charset="0"/>
                <a:ea typeface="楷体_GB2312" pitchFamily="49" charset="-122"/>
              </a:defRPr>
            </a:lvl5pPr>
            <a:lvl6pPr eaLnBrk="0" hangingPunct="0">
              <a:defRPr sz="2000">
                <a:solidFill>
                  <a:schemeClr val="tx1"/>
                </a:solidFill>
                <a:latin typeface="Arial" charset="0"/>
                <a:ea typeface="楷体_GB2312" pitchFamily="49" charset="-122"/>
              </a:defRPr>
            </a:lvl6pPr>
            <a:lvl7pPr eaLnBrk="0" hangingPunct="0">
              <a:defRPr sz="2000">
                <a:solidFill>
                  <a:schemeClr val="tx1"/>
                </a:solidFill>
                <a:latin typeface="Arial" charset="0"/>
                <a:ea typeface="楷体_GB2312" pitchFamily="49" charset="-122"/>
              </a:defRPr>
            </a:lvl7pPr>
            <a:lvl8pPr eaLnBrk="0" hangingPunct="0">
              <a:defRPr sz="2000">
                <a:solidFill>
                  <a:schemeClr val="tx1"/>
                </a:solidFill>
                <a:latin typeface="Arial" charset="0"/>
                <a:ea typeface="楷体_GB2312" pitchFamily="49" charset="-122"/>
              </a:defRPr>
            </a:lvl8pPr>
            <a:lvl9pPr eaLnBrk="0" hangingPunct="0">
              <a:defRPr sz="2000">
                <a:solidFill>
                  <a:schemeClr val="tx1"/>
                </a:solidFill>
                <a:latin typeface="Arial" charset="0"/>
                <a:ea typeface="楷体_GB2312" pitchFamily="49" charset="-122"/>
              </a:defRPr>
            </a:lvl9pPr>
          </a:lstStyle>
          <a:p>
            <a:pPr eaLnBrk="1" hangingPunct="1">
              <a:lnSpc>
                <a:spcPts val="2150"/>
              </a:lnSpc>
            </a:pPr>
            <a:r>
              <a:rPr lang="zh-CN" altLang="zh-CN" sz="2000">
                <a:latin typeface="Times New Roman" panose="02020603050405020304" pitchFamily="18" charset="0"/>
                <a:ea typeface="微软雅黑" panose="020B0503020204020204" pitchFamily="34" charset="-122"/>
                <a:sym typeface="Times New Roman" panose="02020603050405020304" pitchFamily="18" charset="0"/>
              </a:rPr>
              <a:t>更新后的中心坐标</a:t>
            </a:r>
          </a:p>
        </p:txBody>
      </p:sp>
      <p:sp>
        <p:nvSpPr>
          <p:cNvPr id="10" name="标题 3">
            <a:extLst>
              <a:ext uri="{FF2B5EF4-FFF2-40B4-BE49-F238E27FC236}">
                <a16:creationId xmlns:a16="http://schemas.microsoft.com/office/drawing/2014/main" id="{3B7BF1D4-9091-4F43-91D0-88EC232DEC5E}"/>
              </a:ext>
            </a:extLst>
          </p:cNvPr>
          <p:cNvSpPr txBox="1">
            <a:spLocks/>
          </p:cNvSpPr>
          <p:nvPr/>
        </p:nvSpPr>
        <p:spPr bwMode="gray">
          <a:xfrm>
            <a:off x="756001" y="108000"/>
            <a:ext cx="6768328" cy="492443"/>
          </a:xfrm>
          <a:prstGeom prst="rect">
            <a:avLst/>
          </a:prstGeom>
        </p:spPr>
        <p:txBody>
          <a:bodyPr wrap="square">
            <a:spAutoFit/>
          </a:bodyPr>
          <a:lstStyle>
            <a:lvl1pPr fontAlgn="base">
              <a:lnSpc>
                <a:spcPct val="100000"/>
              </a:lnSpc>
              <a:spcBef>
                <a:spcPct val="0"/>
              </a:spcBef>
              <a:spcAft>
                <a:spcPct val="0"/>
              </a:spcAft>
              <a:buNone/>
              <a:defRPr sz="2600" b="1" spc="50">
                <a:solidFill>
                  <a:schemeClr val="bg1"/>
                </a:solidFill>
                <a:latin typeface="Times New Roman" panose="02020603050405020304" pitchFamily="18" charset="0"/>
                <a:ea typeface="微软雅黑" panose="020B0503020204020204" pitchFamily="34" charset="-122"/>
                <a:cs typeface="+mn-ea"/>
              </a:defRPr>
            </a:lvl1pPr>
          </a:lstStyle>
          <a:p>
            <a:r>
              <a:rPr lang="en-US" altLang="zh-CN">
                <a:sym typeface="Times New Roman" panose="02020603050405020304" pitchFamily="18" charset="0"/>
              </a:rPr>
              <a:t>2.1.1 An </a:t>
            </a:r>
            <a:r>
              <a:rPr lang="en-US" altLang="zh-CN" dirty="0">
                <a:sym typeface="Times New Roman" panose="02020603050405020304" pitchFamily="18" charset="0"/>
              </a:rPr>
              <a:t>Example of K-Means Clustering</a:t>
            </a:r>
            <a:endParaRPr lang="zh-CN" altLang="en-US" dirty="0">
              <a:sym typeface="Times New Roman" panose="02020603050405020304" pitchFamily="18" charset="0"/>
            </a:endParaRPr>
          </a:p>
        </p:txBody>
      </p:sp>
      <p:graphicFrame>
        <p:nvGraphicFramePr>
          <p:cNvPr id="11" name="object 3">
            <a:extLst>
              <a:ext uri="{FF2B5EF4-FFF2-40B4-BE49-F238E27FC236}">
                <a16:creationId xmlns:a16="http://schemas.microsoft.com/office/drawing/2014/main" id="{C2417A68-9500-4F46-926E-80C12F3C0011}"/>
              </a:ext>
            </a:extLst>
          </p:cNvPr>
          <p:cNvGraphicFramePr>
            <a:graphicFrameLocks noGrp="1"/>
          </p:cNvGraphicFramePr>
          <p:nvPr>
            <p:extLst>
              <p:ext uri="{D42A27DB-BD31-4B8C-83A1-F6EECF244321}">
                <p14:modId xmlns:p14="http://schemas.microsoft.com/office/powerpoint/2010/main" val="1520504223"/>
              </p:ext>
            </p:extLst>
          </p:nvPr>
        </p:nvGraphicFramePr>
        <p:xfrm>
          <a:off x="790207" y="2570807"/>
          <a:ext cx="7563586" cy="2088232"/>
        </p:xfrm>
        <a:graphic>
          <a:graphicData uri="http://schemas.openxmlformats.org/drawingml/2006/table">
            <a:tbl>
              <a:tblPr/>
              <a:tblGrid>
                <a:gridCol w="2388246">
                  <a:extLst>
                    <a:ext uri="{9D8B030D-6E8A-4147-A177-3AD203B41FA5}">
                      <a16:colId xmlns:a16="http://schemas.microsoft.com/office/drawing/2014/main" val="20000"/>
                    </a:ext>
                  </a:extLst>
                </a:gridCol>
                <a:gridCol w="2587670">
                  <a:extLst>
                    <a:ext uri="{9D8B030D-6E8A-4147-A177-3AD203B41FA5}">
                      <a16:colId xmlns:a16="http://schemas.microsoft.com/office/drawing/2014/main" val="20001"/>
                    </a:ext>
                  </a:extLst>
                </a:gridCol>
                <a:gridCol w="2587670">
                  <a:extLst>
                    <a:ext uri="{9D8B030D-6E8A-4147-A177-3AD203B41FA5}">
                      <a16:colId xmlns:a16="http://schemas.microsoft.com/office/drawing/2014/main" val="2927513231"/>
                    </a:ext>
                  </a:extLst>
                </a:gridCol>
              </a:tblGrid>
              <a:tr h="522058">
                <a:tc rowSpan="2">
                  <a:txBody>
                    <a:bodyPr/>
                    <a:lstStyle/>
                    <a:p>
                      <a:pPr marL="3175" marR="0" lvl="0" indent="0" algn="ctr" defTabSz="914400" rtl="0" eaLnBrk="1" fontAlgn="base" latinLnBrk="0" hangingPunct="1">
                        <a:lnSpc>
                          <a:spcPct val="100000"/>
                        </a:lnSpc>
                        <a:spcBef>
                          <a:spcPts val="0"/>
                        </a:spcBef>
                        <a:spcAft>
                          <a:spcPct val="0"/>
                        </a:spcAft>
                        <a:buClrTx/>
                        <a:buSzTx/>
                        <a:buFontTx/>
                        <a:buNone/>
                        <a:tabLst/>
                      </a:pPr>
                      <a:r>
                        <a:rPr kumimoji="0" lang="zh-CN" altLang="en-US" sz="1800" b="1" i="0" u="none" strike="noStrike" cap="none" normalizeH="0" baseline="0">
                          <a:ln>
                            <a:noFill/>
                          </a:ln>
                          <a:solidFill>
                            <a:schemeClr val="bg1"/>
                          </a:solidFill>
                          <a:effectLst/>
                          <a:latin typeface="Times New Roman" panose="02020603050405020304" pitchFamily="18" charset="0"/>
                          <a:ea typeface="微软雅黑" panose="020B0503020204020204" pitchFamily="34" charset="-122"/>
                          <a:sym typeface="Times New Roman" panose="02020603050405020304" pitchFamily="18" charset="0"/>
                        </a:rPr>
                        <a:t>聚类</a:t>
                      </a:r>
                      <a:endParaRPr kumimoji="0" lang="zh-CN" altLang="zh-CN" sz="1800" b="1" i="0" u="none" strike="noStrike" cap="none" normalizeH="0" baseline="0" dirty="0">
                        <a:ln>
                          <a:noFill/>
                        </a:ln>
                        <a:solidFill>
                          <a:schemeClr val="bg1"/>
                        </a:solidFill>
                        <a:effectLst/>
                        <a:latin typeface="Times New Roman" panose="02020603050405020304" pitchFamily="18" charset="0"/>
                        <a:ea typeface="微软雅黑" panose="020B0503020204020204" pitchFamily="34" charset="-122"/>
                        <a:sym typeface="Times New Roman" panose="02020603050405020304" pitchFamily="18" charset="0"/>
                      </a:endParaRPr>
                    </a:p>
                  </a:txBody>
                  <a:tcPr marL="0" marR="0" marT="0" marB="0" anchor="ctr" horzOverflow="overflow">
                    <a:lnL w="12700" cap="flat" cmpd="sng" algn="ctr">
                      <a:solidFill>
                        <a:srgbClr val="0070C0"/>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0070C0"/>
                    </a:solidFill>
                  </a:tcPr>
                </a:tc>
                <a:tc gridSpan="2">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zh-CN" altLang="en-US" sz="1800" b="1" i="0" u="none" strike="noStrike" cap="none" normalizeH="0" baseline="0">
                          <a:ln>
                            <a:noFill/>
                          </a:ln>
                          <a:solidFill>
                            <a:schemeClr val="bg1"/>
                          </a:solidFill>
                          <a:effectLst/>
                          <a:latin typeface="Times New Roman" panose="02020603050405020304" pitchFamily="18" charset="0"/>
                          <a:ea typeface="微软雅黑" panose="020B0503020204020204" pitchFamily="34" charset="-122"/>
                          <a:sym typeface="Times New Roman" panose="02020603050405020304" pitchFamily="18" charset="0"/>
                        </a:rPr>
                        <a:t>中心坐标</a:t>
                      </a:r>
                      <a:endParaRPr kumimoji="0" lang="zh-CN" altLang="zh-CN" sz="1800" b="1" i="0" u="none" strike="noStrike" cap="none" normalizeH="0" baseline="0">
                        <a:ln>
                          <a:noFill/>
                        </a:ln>
                        <a:solidFill>
                          <a:schemeClr val="bg1"/>
                        </a:solidFill>
                        <a:effectLst/>
                        <a:latin typeface="Times New Roman" panose="02020603050405020304" pitchFamily="18" charset="0"/>
                        <a:ea typeface="微软雅黑" panose="020B0503020204020204" pitchFamily="34" charset="-122"/>
                        <a:sym typeface="Times New Roman" panose="02020603050405020304" pitchFamily="18" charset="0"/>
                      </a:endParaRPr>
                    </a:p>
                  </a:txBody>
                  <a:tcPr marL="0" marR="0" marT="0" marB="0" anchor="ctr" horzOverflow="overflow">
                    <a:lnL w="12700" cap="flat" cmpd="sng" algn="ctr">
                      <a:solidFill>
                        <a:schemeClr val="bg1"/>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0070C0"/>
                    </a:solidFill>
                  </a:tcPr>
                </a:tc>
                <a:tc hMerge="1">
                  <a:txBody>
                    <a:bodyPr/>
                    <a:lstStyle/>
                    <a:p>
                      <a:endParaRPr lang="zh-CN" altLang="en-US"/>
                    </a:p>
                  </a:txBody>
                  <a:tcPr/>
                </a:tc>
                <a:extLst>
                  <a:ext uri="{0D108BD9-81ED-4DB2-BD59-A6C34878D82A}">
                    <a16:rowId xmlns:a16="http://schemas.microsoft.com/office/drawing/2014/main" val="10000"/>
                  </a:ext>
                </a:extLst>
              </a:tr>
              <a:tr h="522058">
                <a:tc vMerge="1">
                  <a:txBody>
                    <a:bodyPr/>
                    <a:lstStyle/>
                    <a:p>
                      <a:endParaRPr lang="zh-CN" altLang="en-US"/>
                    </a:p>
                  </a:txBody>
                  <a:tcPr/>
                </a:tc>
                <a:tc>
                  <a:txBody>
                    <a:bodyPr/>
                    <a:lstStyle/>
                    <a:p>
                      <a:pPr marL="52388" marR="0" lvl="0" indent="0" algn="ctr" defTabSz="914400" rtl="0" eaLnBrk="1" fontAlgn="base" latinLnBrk="0" hangingPunct="1">
                        <a:lnSpc>
                          <a:spcPct val="100000"/>
                        </a:lnSpc>
                        <a:spcBef>
                          <a:spcPts val="0"/>
                        </a:spcBef>
                        <a:spcAft>
                          <a:spcPct val="0"/>
                        </a:spcAft>
                        <a:buClrTx/>
                        <a:buSzTx/>
                        <a:buFontTx/>
                        <a:buNone/>
                        <a:tabLst>
                          <a:tab pos="2593975" algn="l"/>
                        </a:tabLst>
                        <a:defRPr/>
                      </a:pPr>
                      <a:r>
                        <a:rPr kumimoji="0" lang="en-US" altLang="zh-CN" sz="1800" b="1" i="1" u="none" strike="noStrike" cap="none" normalizeH="0" baseline="0">
                          <a:ln>
                            <a:noFill/>
                          </a:ln>
                          <a:solidFill>
                            <a:schemeClr val="bg1"/>
                          </a:solidFill>
                          <a:effectLst/>
                          <a:latin typeface="Times New Roman" pitchFamily="18" charset="0"/>
                          <a:ea typeface="微软雅黑" panose="020B0503020204020204" pitchFamily="34" charset="-122"/>
                          <a:sym typeface="Times New Roman" panose="02020603050405020304" pitchFamily="18" charset="0"/>
                        </a:rPr>
                        <a:t>-</a:t>
                      </a:r>
                      <a:r>
                        <a:rPr kumimoji="0" lang="zh-CN" altLang="zh-CN" sz="1800" b="1" i="1" u="none" strike="noStrike" cap="none" normalizeH="0" baseline="0">
                          <a:ln>
                            <a:noFill/>
                          </a:ln>
                          <a:solidFill>
                            <a:schemeClr val="bg1"/>
                          </a:solidFill>
                          <a:effectLst/>
                          <a:latin typeface="Times New Roman" pitchFamily="18" charset="0"/>
                          <a:ea typeface="微软雅黑" panose="020B0503020204020204" pitchFamily="34" charset="-122"/>
                          <a:sym typeface="Times New Roman" panose="02020603050405020304" pitchFamily="18" charset="0"/>
                        </a:rPr>
                        <a:t>X </a:t>
                      </a:r>
                      <a:r>
                        <a:rPr kumimoji="0" lang="en-US" altLang="zh-CN" sz="1800" b="1" i="0" u="none" strike="noStrike" cap="none" normalizeH="0" baseline="-24000">
                          <a:ln>
                            <a:noFill/>
                          </a:ln>
                          <a:solidFill>
                            <a:schemeClr val="bg1"/>
                          </a:solidFill>
                          <a:effectLst/>
                          <a:latin typeface="Times New Roman" pitchFamily="18" charset="0"/>
                          <a:ea typeface="微软雅黑" panose="020B0503020204020204" pitchFamily="34" charset="-122"/>
                          <a:sym typeface="Times New Roman" panose="02020603050405020304" pitchFamily="18" charset="0"/>
                        </a:rPr>
                        <a:t>1</a:t>
                      </a:r>
                      <a:endParaRPr kumimoji="0" lang="zh-CN" altLang="zh-CN" sz="1800" b="1" i="0" u="none" strike="noStrike" cap="none" normalizeH="0" baseline="-24000">
                        <a:ln>
                          <a:noFill/>
                        </a:ln>
                        <a:solidFill>
                          <a:schemeClr val="bg1"/>
                        </a:solidFill>
                        <a:effectLst/>
                        <a:latin typeface="Times New Roman" pitchFamily="18" charset="0"/>
                        <a:ea typeface="微软雅黑" panose="020B0503020204020204" pitchFamily="34" charset="-122"/>
                        <a:sym typeface="Times New Roman" panose="02020603050405020304" pitchFamily="18" charset="0"/>
                      </a:endParaRPr>
                    </a:p>
                  </a:txBody>
                  <a:tcPr marL="0" marR="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00B0F0"/>
                    </a:solidFill>
                  </a:tcPr>
                </a:tc>
                <a:tc>
                  <a:txBody>
                    <a:bodyPr/>
                    <a:lstStyle/>
                    <a:p>
                      <a:pPr marL="52388" marR="0" lvl="0" indent="0" algn="ctr" defTabSz="914400" rtl="0" eaLnBrk="1" fontAlgn="base" latinLnBrk="0" hangingPunct="1">
                        <a:lnSpc>
                          <a:spcPct val="100000"/>
                        </a:lnSpc>
                        <a:spcBef>
                          <a:spcPts val="0"/>
                        </a:spcBef>
                        <a:spcAft>
                          <a:spcPct val="0"/>
                        </a:spcAft>
                        <a:buClrTx/>
                        <a:buSzTx/>
                        <a:buFontTx/>
                        <a:buNone/>
                        <a:tabLst>
                          <a:tab pos="2593975" algn="l"/>
                        </a:tabLst>
                      </a:pPr>
                      <a:r>
                        <a:rPr kumimoji="0" lang="en-US" altLang="zh-CN" sz="1800" b="1" i="1" u="none" strike="noStrike" cap="none" normalizeH="0" baseline="0">
                          <a:ln>
                            <a:noFill/>
                          </a:ln>
                          <a:solidFill>
                            <a:schemeClr val="bg1"/>
                          </a:solidFill>
                          <a:effectLst/>
                          <a:latin typeface="Times New Roman" pitchFamily="18" charset="0"/>
                          <a:ea typeface="微软雅黑" panose="020B0503020204020204" pitchFamily="34" charset="-122"/>
                          <a:sym typeface="Times New Roman" panose="02020603050405020304" pitchFamily="18" charset="0"/>
                        </a:rPr>
                        <a:t>-</a:t>
                      </a:r>
                      <a:r>
                        <a:rPr kumimoji="0" lang="zh-CN" altLang="zh-CN" sz="1800" b="1" i="1" u="none" strike="noStrike" cap="none" normalizeH="0" baseline="0">
                          <a:ln>
                            <a:noFill/>
                          </a:ln>
                          <a:solidFill>
                            <a:schemeClr val="bg1"/>
                          </a:solidFill>
                          <a:effectLst/>
                          <a:latin typeface="Times New Roman" pitchFamily="18" charset="0"/>
                          <a:ea typeface="微软雅黑" panose="020B0503020204020204" pitchFamily="34" charset="-122"/>
                          <a:sym typeface="Times New Roman" panose="02020603050405020304" pitchFamily="18" charset="0"/>
                        </a:rPr>
                        <a:t>X </a:t>
                      </a:r>
                      <a:r>
                        <a:rPr kumimoji="0" lang="zh-CN" altLang="zh-CN" sz="1800" b="1" i="0" u="none" strike="noStrike" cap="none" normalizeH="0" baseline="-24000">
                          <a:ln>
                            <a:noFill/>
                          </a:ln>
                          <a:solidFill>
                            <a:schemeClr val="bg1"/>
                          </a:solidFill>
                          <a:effectLst/>
                          <a:latin typeface="Times New Roman" pitchFamily="18" charset="0"/>
                          <a:ea typeface="微软雅黑" panose="020B0503020204020204" pitchFamily="34" charset="-122"/>
                          <a:sym typeface="Times New Roman" panose="02020603050405020304" pitchFamily="18" charset="0"/>
                        </a:rPr>
                        <a:t>2</a:t>
                      </a:r>
                    </a:p>
                  </a:txBody>
                  <a:tcPr marL="0" marR="0" marT="0" marB="0" anchor="ctr" horzOverflow="overflow">
                    <a:lnL w="12700" cap="flat" cmpd="sng" algn="ctr">
                      <a:solidFill>
                        <a:schemeClr val="bg1"/>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00B0F0"/>
                    </a:solidFill>
                  </a:tcPr>
                </a:tc>
                <a:extLst>
                  <a:ext uri="{0D108BD9-81ED-4DB2-BD59-A6C34878D82A}">
                    <a16:rowId xmlns:a16="http://schemas.microsoft.com/office/drawing/2014/main" val="10001"/>
                  </a:ext>
                </a:extLst>
              </a:tr>
              <a:tr h="522058">
                <a:tc>
                  <a:txBody>
                    <a:bodyPr/>
                    <a:lstStyle/>
                    <a:p>
                      <a:pPr marL="3175" marR="0" lvl="0" indent="0" algn="ctr" defTabSz="914400" rtl="0" eaLnBrk="1" fontAlgn="base" latinLnBrk="0" hangingPunct="1">
                        <a:lnSpc>
                          <a:spcPct val="100000"/>
                        </a:lnSpc>
                        <a:spcBef>
                          <a:spcPts val="0"/>
                        </a:spcBef>
                        <a:spcAft>
                          <a:spcPct val="0"/>
                        </a:spcAft>
                        <a:buClrTx/>
                        <a:buSzTx/>
                        <a:buFontTx/>
                        <a:buNone/>
                        <a:tabLst/>
                      </a:pPr>
                      <a:r>
                        <a:rPr kumimoji="0" lang="zh-CN" altLang="en-US" sz="1800" b="0" i="0" u="none" strike="noStrike" cap="none" normalizeH="0" baseline="0">
                          <a:ln>
                            <a:noFill/>
                          </a:ln>
                          <a:solidFill>
                            <a:schemeClr val="tx1"/>
                          </a:solidFill>
                          <a:effectLst/>
                          <a:latin typeface="Times New Roman" pitchFamily="18" charset="0"/>
                          <a:ea typeface="微软雅黑" panose="020B0503020204020204" pitchFamily="34" charset="-122"/>
                          <a:sym typeface="Times New Roman" panose="02020603050405020304" pitchFamily="18" charset="0"/>
                        </a:rPr>
                        <a:t>（</a:t>
                      </a:r>
                      <a:r>
                        <a:rPr kumimoji="0" lang="en-US" altLang="zh-CN" sz="1800" b="0" i="0" u="none" strike="noStrike" cap="none" normalizeH="0" baseline="0">
                          <a:ln>
                            <a:noFill/>
                          </a:ln>
                          <a:solidFill>
                            <a:schemeClr val="tx1"/>
                          </a:solidFill>
                          <a:effectLst/>
                          <a:latin typeface="Times New Roman" pitchFamily="18" charset="0"/>
                          <a:ea typeface="微软雅黑" panose="020B0503020204020204" pitchFamily="34" charset="-122"/>
                          <a:sym typeface="Times New Roman" panose="02020603050405020304" pitchFamily="18" charset="0"/>
                        </a:rPr>
                        <a:t>A</a:t>
                      </a:r>
                      <a:r>
                        <a:rPr kumimoji="0" lang="zh-CN" altLang="en-US" sz="1800" b="0" i="0" u="none" strike="noStrike" cap="none" normalizeH="0" baseline="0">
                          <a:ln>
                            <a:noFill/>
                          </a:ln>
                          <a:solidFill>
                            <a:schemeClr val="tx1"/>
                          </a:solidFill>
                          <a:effectLst/>
                          <a:latin typeface="Times New Roman" pitchFamily="18" charset="0"/>
                          <a:ea typeface="微软雅黑" panose="020B0503020204020204" pitchFamily="34" charset="-122"/>
                          <a:sym typeface="Times New Roman" panose="02020603050405020304" pitchFamily="18" charset="0"/>
                        </a:rPr>
                        <a:t>）</a:t>
                      </a:r>
                      <a:endParaRPr kumimoji="0" lang="zh-CN" altLang="zh-CN" sz="1800" b="0" i="0" u="none" strike="noStrike" cap="none" normalizeH="0" baseline="0">
                        <a:ln>
                          <a:noFill/>
                        </a:ln>
                        <a:solidFill>
                          <a:schemeClr val="tx1"/>
                        </a:solidFill>
                        <a:effectLst/>
                        <a:latin typeface="Times New Roman" pitchFamily="18" charset="0"/>
                        <a:ea typeface="微软雅黑" panose="020B0503020204020204" pitchFamily="34" charset="-122"/>
                        <a:sym typeface="Times New Roman" panose="02020603050405020304" pitchFamily="18" charset="0"/>
                      </a:endParaRPr>
                    </a:p>
                  </a:txBody>
                  <a:tcPr marL="0" marR="0" marT="0" marB="0" anchor="ctr" horzOverflow="overflow">
                    <a:lnL w="12700" cap="flat" cmpd="sng" algn="ctr">
                      <a:solidFill>
                        <a:srgbClr val="0070C0"/>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tab pos="3781425" algn="l"/>
                        </a:tabLst>
                      </a:pPr>
                      <a:r>
                        <a:rPr kumimoji="0" lang="en-US" altLang="zh-CN" sz="1800" b="0" i="0" u="none" strike="noStrike" kern="1200" cap="none" normalizeH="0" baseline="0">
                          <a:ln>
                            <a:noFill/>
                          </a:ln>
                          <a:solidFill>
                            <a:schemeClr val="tx1"/>
                          </a:solidFill>
                          <a:effectLst/>
                          <a:latin typeface="Times New Roman" pitchFamily="18" charset="0"/>
                          <a:ea typeface="微软雅黑" panose="020B0503020204020204" pitchFamily="34" charset="-122"/>
                          <a:cs typeface="+mn-cs"/>
                          <a:sym typeface="Times New Roman" panose="02020603050405020304" pitchFamily="18" charset="0"/>
                        </a:rPr>
                        <a:t>5</a:t>
                      </a:r>
                      <a:endParaRPr kumimoji="0" lang="zh-CN" altLang="zh-CN" sz="1800" b="0" i="0" u="none" strike="noStrike" kern="1200" cap="none" normalizeH="0" baseline="0" dirty="0">
                        <a:ln>
                          <a:noFill/>
                        </a:ln>
                        <a:solidFill>
                          <a:schemeClr val="tx1"/>
                        </a:solidFill>
                        <a:effectLst/>
                        <a:latin typeface="Times New Roman" pitchFamily="18" charset="0"/>
                        <a:ea typeface="微软雅黑" panose="020B0503020204020204" pitchFamily="34" charset="-122"/>
                        <a:cs typeface="+mn-cs"/>
                        <a:sym typeface="Times New Roman" panose="02020603050405020304" pitchFamily="18" charset="0"/>
                      </a:endParaRPr>
                    </a:p>
                  </a:txBody>
                  <a:tcPr marL="45720" marR="4572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tab pos="3781425" algn="l"/>
                        </a:tabLst>
                      </a:pPr>
                      <a:r>
                        <a:rPr kumimoji="0" lang="en-US" altLang="zh-CN" sz="1800" b="0" i="0" u="none" strike="noStrike" cap="none" normalizeH="0" baseline="0">
                          <a:ln>
                            <a:noFill/>
                          </a:ln>
                          <a:solidFill>
                            <a:schemeClr val="tx1"/>
                          </a:solidFill>
                          <a:effectLst/>
                          <a:latin typeface="Times New Roman" pitchFamily="18" charset="0"/>
                          <a:ea typeface="微软雅黑" panose="020B0503020204020204" pitchFamily="34" charset="-122"/>
                          <a:sym typeface="Times New Roman" panose="02020603050405020304" pitchFamily="18" charset="0"/>
                        </a:rPr>
                        <a:t>3</a:t>
                      </a:r>
                      <a:endParaRPr kumimoji="0" lang="zh-CN" altLang="zh-CN" sz="1800" b="0" i="0" u="none" strike="noStrike" cap="none" normalizeH="0" baseline="0" dirty="0">
                        <a:ln>
                          <a:noFill/>
                        </a:ln>
                        <a:solidFill>
                          <a:schemeClr val="tx1"/>
                        </a:solidFill>
                        <a:effectLst/>
                        <a:latin typeface="Times New Roman" pitchFamily="18" charset="0"/>
                        <a:ea typeface="微软雅黑" panose="020B0503020204020204" pitchFamily="34" charset="-122"/>
                        <a:sym typeface="Times New Roman" panose="02020603050405020304" pitchFamily="18" charset="0"/>
                      </a:endParaRPr>
                    </a:p>
                  </a:txBody>
                  <a:tcPr marL="0" marR="0" marT="0" marB="0" anchor="ctr" horzOverflow="overflow">
                    <a:lnL w="12700" cap="flat" cmpd="sng" algn="ctr">
                      <a:solidFill>
                        <a:schemeClr val="bg1"/>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extLst>
                  <a:ext uri="{0D108BD9-81ED-4DB2-BD59-A6C34878D82A}">
                    <a16:rowId xmlns:a16="http://schemas.microsoft.com/office/drawing/2014/main" val="10002"/>
                  </a:ext>
                </a:extLst>
              </a:tr>
              <a:tr h="522058">
                <a:tc>
                  <a:txBody>
                    <a:bodyPr/>
                    <a:lstStyle/>
                    <a:p>
                      <a:pPr marL="3175" marR="0" lvl="0" indent="0" algn="ctr" defTabSz="914400" rtl="0" eaLnBrk="1" fontAlgn="base" latinLnBrk="0" hangingPunct="1">
                        <a:lnSpc>
                          <a:spcPct val="100000"/>
                        </a:lnSpc>
                        <a:spcBef>
                          <a:spcPts val="0"/>
                        </a:spcBef>
                        <a:spcAft>
                          <a:spcPct val="0"/>
                        </a:spcAft>
                        <a:buClrTx/>
                        <a:buSzTx/>
                        <a:buFontTx/>
                        <a:buNone/>
                        <a:tabLst/>
                      </a:pPr>
                      <a:r>
                        <a:rPr kumimoji="0" lang="zh-CN" altLang="en-US" sz="1800" b="0" i="0" u="none" strike="noStrike" cap="none" normalizeH="0" baseline="0">
                          <a:ln>
                            <a:noFill/>
                          </a:ln>
                          <a:solidFill>
                            <a:schemeClr val="tx1"/>
                          </a:solidFill>
                          <a:effectLst/>
                          <a:latin typeface="Times New Roman" pitchFamily="18" charset="0"/>
                          <a:ea typeface="微软雅黑" panose="020B0503020204020204" pitchFamily="34" charset="-122"/>
                          <a:sym typeface="Times New Roman" panose="02020603050405020304" pitchFamily="18" charset="0"/>
                        </a:rPr>
                        <a:t>（</a:t>
                      </a:r>
                      <a:r>
                        <a:rPr kumimoji="0" lang="en-US" altLang="zh-CN" sz="1800" b="0" i="0" u="none" strike="noStrike" cap="none" normalizeH="0" baseline="0">
                          <a:ln>
                            <a:noFill/>
                          </a:ln>
                          <a:solidFill>
                            <a:schemeClr val="tx1"/>
                          </a:solidFill>
                          <a:effectLst/>
                          <a:latin typeface="Times New Roman" pitchFamily="18" charset="0"/>
                          <a:ea typeface="微软雅黑" panose="020B0503020204020204" pitchFamily="34" charset="-122"/>
                          <a:sym typeface="Times New Roman" panose="02020603050405020304" pitchFamily="18" charset="0"/>
                        </a:rPr>
                        <a:t>B</a:t>
                      </a:r>
                      <a:r>
                        <a:rPr kumimoji="0" lang="zh-CN" altLang="en-US" sz="1800" b="0" i="0" u="none" strike="noStrike" cap="none" normalizeH="0" baseline="0">
                          <a:ln>
                            <a:noFill/>
                          </a:ln>
                          <a:solidFill>
                            <a:schemeClr val="tx1"/>
                          </a:solidFill>
                          <a:effectLst/>
                          <a:latin typeface="Times New Roman" pitchFamily="18" charset="0"/>
                          <a:ea typeface="微软雅黑" panose="020B0503020204020204" pitchFamily="34" charset="-122"/>
                          <a:sym typeface="Times New Roman" panose="02020603050405020304" pitchFamily="18" charset="0"/>
                        </a:rPr>
                        <a:t>、</a:t>
                      </a:r>
                      <a:r>
                        <a:rPr kumimoji="0" lang="en-US" altLang="zh-CN" sz="1800" b="0" i="0" u="none" strike="noStrike" cap="none" normalizeH="0" baseline="0">
                          <a:ln>
                            <a:noFill/>
                          </a:ln>
                          <a:solidFill>
                            <a:schemeClr val="tx1"/>
                          </a:solidFill>
                          <a:effectLst/>
                          <a:latin typeface="Times New Roman" pitchFamily="18" charset="0"/>
                          <a:ea typeface="微软雅黑" panose="020B0503020204020204" pitchFamily="34" charset="-122"/>
                          <a:sym typeface="Times New Roman" panose="02020603050405020304" pitchFamily="18" charset="0"/>
                        </a:rPr>
                        <a:t>C</a:t>
                      </a:r>
                      <a:r>
                        <a:rPr kumimoji="0" lang="zh-CN" altLang="en-US" sz="1800" b="0" i="0" u="none" strike="noStrike" cap="none" normalizeH="0" baseline="0">
                          <a:ln>
                            <a:noFill/>
                          </a:ln>
                          <a:solidFill>
                            <a:schemeClr val="tx1"/>
                          </a:solidFill>
                          <a:effectLst/>
                          <a:latin typeface="Times New Roman" pitchFamily="18" charset="0"/>
                          <a:ea typeface="微软雅黑" panose="020B0503020204020204" pitchFamily="34" charset="-122"/>
                          <a:sym typeface="Times New Roman" panose="02020603050405020304" pitchFamily="18" charset="0"/>
                        </a:rPr>
                        <a:t>、</a:t>
                      </a:r>
                      <a:r>
                        <a:rPr kumimoji="0" lang="en-US" altLang="zh-CN" sz="1800" b="0" i="0" u="none" strike="noStrike" cap="none" normalizeH="0" baseline="0">
                          <a:ln>
                            <a:noFill/>
                          </a:ln>
                          <a:solidFill>
                            <a:schemeClr val="tx1"/>
                          </a:solidFill>
                          <a:effectLst/>
                          <a:latin typeface="Times New Roman" pitchFamily="18" charset="0"/>
                          <a:ea typeface="微软雅黑" panose="020B0503020204020204" pitchFamily="34" charset="-122"/>
                          <a:sym typeface="Times New Roman" panose="02020603050405020304" pitchFamily="18" charset="0"/>
                        </a:rPr>
                        <a:t>D</a:t>
                      </a:r>
                      <a:r>
                        <a:rPr kumimoji="0" lang="zh-CN" altLang="en-US" sz="1800" b="0" i="0" u="none" strike="noStrike" cap="none" normalizeH="0" baseline="0">
                          <a:ln>
                            <a:noFill/>
                          </a:ln>
                          <a:solidFill>
                            <a:schemeClr val="tx1"/>
                          </a:solidFill>
                          <a:effectLst/>
                          <a:latin typeface="Times New Roman" pitchFamily="18" charset="0"/>
                          <a:ea typeface="微软雅黑" panose="020B0503020204020204" pitchFamily="34" charset="-122"/>
                          <a:sym typeface="Times New Roman" panose="02020603050405020304" pitchFamily="18" charset="0"/>
                        </a:rPr>
                        <a:t>）</a:t>
                      </a:r>
                      <a:endParaRPr kumimoji="0" lang="zh-CN" altLang="zh-CN" sz="1800" b="0" i="0" u="none" strike="noStrike" cap="none" normalizeH="0" baseline="0">
                        <a:ln>
                          <a:noFill/>
                        </a:ln>
                        <a:solidFill>
                          <a:schemeClr val="tx1"/>
                        </a:solidFill>
                        <a:effectLst/>
                        <a:latin typeface="Times New Roman" pitchFamily="18" charset="0"/>
                        <a:ea typeface="微软雅黑" panose="020B0503020204020204" pitchFamily="34" charset="-122"/>
                        <a:sym typeface="Times New Roman" panose="02020603050405020304" pitchFamily="18" charset="0"/>
                      </a:endParaRPr>
                    </a:p>
                  </a:txBody>
                  <a:tcPr marL="0" marR="0" marT="0" marB="0" anchor="ctr" horzOverflow="overflow">
                    <a:lnL w="12700" cap="flat" cmpd="sng" algn="ctr">
                      <a:solidFill>
                        <a:srgbClr val="0070C0"/>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0070C0"/>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tab pos="3781425" algn="l"/>
                        </a:tabLst>
                      </a:pPr>
                      <a:r>
                        <a:rPr kumimoji="0" lang="en-US" altLang="zh-CN" sz="1800" b="0" i="0" u="none" strike="noStrike" kern="1200" cap="none" normalizeH="0" baseline="0">
                          <a:ln>
                            <a:noFill/>
                          </a:ln>
                          <a:solidFill>
                            <a:schemeClr val="tx1"/>
                          </a:solidFill>
                          <a:effectLst/>
                          <a:latin typeface="Times New Roman" pitchFamily="18" charset="0"/>
                          <a:ea typeface="微软雅黑" panose="020B0503020204020204" pitchFamily="34" charset="-122"/>
                          <a:cs typeface="+mn-cs"/>
                          <a:sym typeface="Times New Roman" panose="02020603050405020304" pitchFamily="18" charset="0"/>
                        </a:rPr>
                        <a:t>-1</a:t>
                      </a:r>
                      <a:endParaRPr kumimoji="0" lang="zh-CN" altLang="zh-CN" sz="1800" b="0" i="0" u="none" strike="noStrike" kern="1200" cap="none" normalizeH="0" baseline="0" dirty="0">
                        <a:ln>
                          <a:noFill/>
                        </a:ln>
                        <a:solidFill>
                          <a:schemeClr val="tx1"/>
                        </a:solidFill>
                        <a:effectLst/>
                        <a:latin typeface="Times New Roman" pitchFamily="18" charset="0"/>
                        <a:ea typeface="微软雅黑" panose="020B0503020204020204" pitchFamily="34" charset="-122"/>
                        <a:cs typeface="+mn-cs"/>
                        <a:sym typeface="Times New Roman" panose="02020603050405020304" pitchFamily="18" charset="0"/>
                      </a:endParaRPr>
                    </a:p>
                  </a:txBody>
                  <a:tcPr marL="45720" marR="4572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0070C0"/>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tab pos="3781425" algn="l"/>
                        </a:tabLst>
                      </a:pPr>
                      <a:r>
                        <a:rPr kumimoji="0" lang="en-US" altLang="zh-CN" sz="1800" b="0" i="0" u="none" strike="noStrike" kern="1200" cap="none" normalizeH="0" baseline="0">
                          <a:ln>
                            <a:noFill/>
                          </a:ln>
                          <a:solidFill>
                            <a:schemeClr val="tx1"/>
                          </a:solidFill>
                          <a:effectLst/>
                          <a:latin typeface="Times New Roman" pitchFamily="18" charset="0"/>
                          <a:ea typeface="微软雅黑" panose="020B0503020204020204" pitchFamily="34" charset="-122"/>
                          <a:cs typeface="+mn-cs"/>
                          <a:sym typeface="Times New Roman" panose="02020603050405020304" pitchFamily="18" charset="0"/>
                        </a:rPr>
                        <a:t>-1</a:t>
                      </a:r>
                      <a:endParaRPr kumimoji="0" lang="zh-CN" altLang="zh-CN" sz="1800" b="0" i="0" u="none" strike="noStrike" kern="1200" cap="none" normalizeH="0" baseline="0" dirty="0">
                        <a:ln>
                          <a:noFill/>
                        </a:ln>
                        <a:solidFill>
                          <a:schemeClr val="tx1"/>
                        </a:solidFill>
                        <a:effectLst/>
                        <a:latin typeface="Times New Roman" pitchFamily="18" charset="0"/>
                        <a:ea typeface="微软雅黑" panose="020B0503020204020204" pitchFamily="34" charset="-122"/>
                        <a:cs typeface="+mn-cs"/>
                        <a:sym typeface="Times New Roman" panose="02020603050405020304" pitchFamily="18" charset="0"/>
                      </a:endParaRPr>
                    </a:p>
                  </a:txBody>
                  <a:tcPr marL="0" marR="0" marT="0" marB="0" anchor="ctr" horzOverflow="overflow">
                    <a:lnL w="12700" cap="flat" cmpd="sng" algn="ctr">
                      <a:solidFill>
                        <a:schemeClr val="bg1"/>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0070C0"/>
                      </a:solidFill>
                      <a:prstDash val="solid"/>
                      <a:round/>
                      <a:headEnd type="none" w="med" len="med"/>
                      <a:tailEnd type="none" w="med" len="med"/>
                    </a:lnB>
                    <a:lnTlToBr>
                      <a:noFill/>
                    </a:lnTlToBr>
                    <a:lnBlToTr>
                      <a:noFill/>
                    </a:lnBlToTr>
                    <a:solidFill>
                      <a:schemeClr val="tx2">
                        <a:lumMod val="20000"/>
                        <a:lumOff val="80000"/>
                      </a:schemeClr>
                    </a:solidFill>
                  </a:tcPr>
                </a:tc>
                <a:extLst>
                  <a:ext uri="{0D108BD9-81ED-4DB2-BD59-A6C34878D82A}">
                    <a16:rowId xmlns:a16="http://schemas.microsoft.com/office/drawing/2014/main" val="4091783122"/>
                  </a:ext>
                </a:extLst>
              </a:tr>
            </a:tbl>
          </a:graphicData>
        </a:graphic>
      </p:graphicFrame>
    </p:spTree>
    <p:extLst>
      <p:ext uri="{BB962C8B-B14F-4D97-AF65-F5344CB8AC3E}">
        <p14:creationId xmlns:p14="http://schemas.microsoft.com/office/powerpoint/2010/main" val="1452461175"/>
      </p:ext>
    </p:extLst>
  </p:cSld>
  <p:clrMapOvr>
    <a:masterClrMapping/>
  </p:clrMapOvr>
  <p:transition spd="med">
    <p:split orient="vert"/>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object 2"/>
          <p:cNvSpPr txBox="1">
            <a:spLocks noChangeArrowheads="1"/>
          </p:cNvSpPr>
          <p:nvPr/>
        </p:nvSpPr>
        <p:spPr bwMode="auto">
          <a:xfrm>
            <a:off x="252000" y="756000"/>
            <a:ext cx="8640000" cy="10425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3810" rIns="0" bIns="0">
            <a:spAutoFit/>
          </a:bodyPr>
          <a:lstStyle>
            <a:defPPr>
              <a:defRPr lang="zh-CN"/>
            </a:defPPr>
            <a:lvl1pPr>
              <a:lnSpc>
                <a:spcPct val="150000"/>
              </a:lnSpc>
              <a:spcBef>
                <a:spcPts val="600"/>
              </a:spcBef>
              <a:defRPr sz="2400">
                <a:latin typeface="Times New Roman" panose="02020603050405020304" pitchFamily="18" charset="0"/>
                <a:ea typeface="微软雅黑" panose="020B0503020204020204" pitchFamily="34" charset="-122"/>
              </a:defRPr>
            </a:lvl1pPr>
            <a:lvl2pPr>
              <a:defRPr sz="2800">
                <a:latin typeface="Arial" charset="0"/>
                <a:ea typeface="楷体_GB2312" pitchFamily="49" charset="-122"/>
              </a:defRPr>
            </a:lvl2pPr>
            <a:lvl3pPr>
              <a:defRPr sz="2400">
                <a:latin typeface="Arial" charset="0"/>
                <a:ea typeface="楷体_GB2312" pitchFamily="49" charset="-122"/>
              </a:defRPr>
            </a:lvl3pPr>
            <a:lvl4pPr>
              <a:defRPr sz="2000">
                <a:latin typeface="Arial" charset="0"/>
                <a:ea typeface="楷体_GB2312" pitchFamily="49" charset="-122"/>
              </a:defRPr>
            </a:lvl4pPr>
            <a:lvl5pPr>
              <a:defRPr sz="2000">
                <a:latin typeface="Arial" charset="0"/>
                <a:ea typeface="楷体_GB2312" pitchFamily="49" charset="-122"/>
              </a:defRPr>
            </a:lvl5pPr>
            <a:lvl6pPr eaLnBrk="0" hangingPunct="0">
              <a:defRPr sz="2000">
                <a:latin typeface="Arial" charset="0"/>
                <a:ea typeface="楷体_GB2312" pitchFamily="49" charset="-122"/>
              </a:defRPr>
            </a:lvl6pPr>
            <a:lvl7pPr eaLnBrk="0" hangingPunct="0">
              <a:defRPr sz="2000">
                <a:latin typeface="Arial" charset="0"/>
                <a:ea typeface="楷体_GB2312" pitchFamily="49" charset="-122"/>
              </a:defRPr>
            </a:lvl7pPr>
            <a:lvl8pPr eaLnBrk="0" hangingPunct="0">
              <a:defRPr sz="2000">
                <a:latin typeface="Arial" charset="0"/>
                <a:ea typeface="楷体_GB2312" pitchFamily="49" charset="-122"/>
              </a:defRPr>
            </a:lvl8pPr>
            <a:lvl9pPr eaLnBrk="0" hangingPunct="0">
              <a:defRPr sz="2000">
                <a:latin typeface="Arial" charset="0"/>
                <a:ea typeface="楷体_GB2312" pitchFamily="49" charset="-122"/>
              </a:defRPr>
            </a:lvl9pPr>
          </a:lstStyle>
          <a:p>
            <a:r>
              <a:rPr lang="en-US" altLang="zh-CN">
                <a:sym typeface="Times New Roman" panose="02020603050405020304" pitchFamily="18" charset="0"/>
              </a:rPr>
              <a:t>        </a:t>
            </a:r>
            <a:r>
              <a:rPr lang="zh-CN" altLang="zh-CN">
                <a:sym typeface="Times New Roman" panose="02020603050405020304" pitchFamily="18" charset="0"/>
              </a:rPr>
              <a:t>第三步：再次检查每个样品，以决定是否需要重新分类。计算各样品到各中心的距离平方，结果见下表。</a:t>
            </a:r>
          </a:p>
        </p:txBody>
      </p:sp>
      <p:sp>
        <p:nvSpPr>
          <p:cNvPr id="41986" name="object 3"/>
          <p:cNvSpPr txBox="1">
            <a:spLocks noChangeArrowheads="1"/>
          </p:cNvSpPr>
          <p:nvPr/>
        </p:nvSpPr>
        <p:spPr bwMode="auto">
          <a:xfrm>
            <a:off x="252000" y="4319150"/>
            <a:ext cx="8640000" cy="15965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3810" rIns="0" bIns="0">
            <a:spAutoFit/>
          </a:bodyPr>
          <a:lstStyle>
            <a:defPPr>
              <a:defRPr lang="zh-CN"/>
            </a:defPPr>
            <a:lvl1pPr>
              <a:lnSpc>
                <a:spcPct val="150000"/>
              </a:lnSpc>
              <a:spcBef>
                <a:spcPts val="600"/>
              </a:spcBef>
              <a:defRPr sz="2400">
                <a:latin typeface="Times New Roman" panose="02020603050405020304" pitchFamily="18" charset="0"/>
                <a:ea typeface="微软雅黑" panose="020B0503020204020204" pitchFamily="34" charset="-122"/>
              </a:defRPr>
            </a:lvl1pPr>
            <a:lvl2pPr>
              <a:defRPr sz="2800">
                <a:latin typeface="Arial" charset="0"/>
                <a:ea typeface="楷体_GB2312" pitchFamily="49" charset="-122"/>
              </a:defRPr>
            </a:lvl2pPr>
            <a:lvl3pPr>
              <a:defRPr sz="2400">
                <a:latin typeface="Arial" charset="0"/>
                <a:ea typeface="楷体_GB2312" pitchFamily="49" charset="-122"/>
              </a:defRPr>
            </a:lvl3pPr>
            <a:lvl4pPr>
              <a:defRPr sz="2000">
                <a:latin typeface="Arial" charset="0"/>
                <a:ea typeface="楷体_GB2312" pitchFamily="49" charset="-122"/>
              </a:defRPr>
            </a:lvl4pPr>
            <a:lvl5pPr>
              <a:defRPr sz="2000">
                <a:latin typeface="Arial" charset="0"/>
                <a:ea typeface="楷体_GB2312" pitchFamily="49" charset="-122"/>
              </a:defRPr>
            </a:lvl5pPr>
            <a:lvl6pPr eaLnBrk="0" hangingPunct="0">
              <a:defRPr sz="2000">
                <a:latin typeface="Arial" charset="0"/>
                <a:ea typeface="楷体_GB2312" pitchFamily="49" charset="-122"/>
              </a:defRPr>
            </a:lvl6pPr>
            <a:lvl7pPr eaLnBrk="0" hangingPunct="0">
              <a:defRPr sz="2000">
                <a:latin typeface="Arial" charset="0"/>
                <a:ea typeface="楷体_GB2312" pitchFamily="49" charset="-122"/>
              </a:defRPr>
            </a:lvl7pPr>
            <a:lvl8pPr eaLnBrk="0" hangingPunct="0">
              <a:defRPr sz="2000">
                <a:latin typeface="Arial" charset="0"/>
                <a:ea typeface="楷体_GB2312" pitchFamily="49" charset="-122"/>
              </a:defRPr>
            </a:lvl8pPr>
            <a:lvl9pPr eaLnBrk="0" hangingPunct="0">
              <a:defRPr sz="2000">
                <a:latin typeface="Arial" charset="0"/>
                <a:ea typeface="楷体_GB2312" pitchFamily="49" charset="-122"/>
              </a:defRPr>
            </a:lvl9pPr>
          </a:lstStyle>
          <a:p>
            <a:r>
              <a:rPr lang="en-US" altLang="zh-CN">
                <a:sym typeface="Times New Roman" panose="02020603050405020304" pitchFamily="18" charset="0"/>
              </a:rPr>
              <a:t>        </a:t>
            </a:r>
            <a:r>
              <a:rPr lang="zh-CN" altLang="zh-CN">
                <a:sym typeface="Times New Roman" panose="02020603050405020304" pitchFamily="18" charset="0"/>
              </a:rPr>
              <a:t>到现在为止，每个样品都已经分配给距离中心最近的类，因此聚类过程到此结束。最终得到K=2的聚类结果是A独自成  一类，B、C、D聚成一类。</a:t>
            </a:r>
          </a:p>
        </p:txBody>
      </p:sp>
      <p:graphicFrame>
        <p:nvGraphicFramePr>
          <p:cNvPr id="4" name="object 4"/>
          <p:cNvGraphicFramePr>
            <a:graphicFrameLocks noGrp="1"/>
          </p:cNvGraphicFramePr>
          <p:nvPr>
            <p:extLst>
              <p:ext uri="{D42A27DB-BD31-4B8C-83A1-F6EECF244321}">
                <p14:modId xmlns:p14="http://schemas.microsoft.com/office/powerpoint/2010/main" val="3141340073"/>
              </p:ext>
            </p:extLst>
          </p:nvPr>
        </p:nvGraphicFramePr>
        <p:xfrm>
          <a:off x="620826" y="2060848"/>
          <a:ext cx="7902349" cy="1995983"/>
        </p:xfrm>
        <a:graphic>
          <a:graphicData uri="http://schemas.openxmlformats.org/drawingml/2006/table">
            <a:tbl>
              <a:tblPr/>
              <a:tblGrid>
                <a:gridCol w="1952165">
                  <a:extLst>
                    <a:ext uri="{9D8B030D-6E8A-4147-A177-3AD203B41FA5}">
                      <a16:colId xmlns:a16="http://schemas.microsoft.com/office/drawing/2014/main" val="20000"/>
                    </a:ext>
                  </a:extLst>
                </a:gridCol>
                <a:gridCol w="1482010">
                  <a:extLst>
                    <a:ext uri="{9D8B030D-6E8A-4147-A177-3AD203B41FA5}">
                      <a16:colId xmlns:a16="http://schemas.microsoft.com/office/drawing/2014/main" val="20001"/>
                    </a:ext>
                  </a:extLst>
                </a:gridCol>
                <a:gridCol w="1475196">
                  <a:extLst>
                    <a:ext uri="{9D8B030D-6E8A-4147-A177-3AD203B41FA5}">
                      <a16:colId xmlns:a16="http://schemas.microsoft.com/office/drawing/2014/main" val="20002"/>
                    </a:ext>
                  </a:extLst>
                </a:gridCol>
                <a:gridCol w="1473492">
                  <a:extLst>
                    <a:ext uri="{9D8B030D-6E8A-4147-A177-3AD203B41FA5}">
                      <a16:colId xmlns:a16="http://schemas.microsoft.com/office/drawing/2014/main" val="20003"/>
                    </a:ext>
                  </a:extLst>
                </a:gridCol>
                <a:gridCol w="1519486">
                  <a:extLst>
                    <a:ext uri="{9D8B030D-6E8A-4147-A177-3AD203B41FA5}">
                      <a16:colId xmlns:a16="http://schemas.microsoft.com/office/drawing/2014/main" val="20004"/>
                    </a:ext>
                  </a:extLst>
                </a:gridCol>
              </a:tblGrid>
              <a:tr h="534191">
                <a:tc rowSpan="2">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zh-CN" altLang="zh-CN" sz="2000" b="1" i="0" u="none" strike="noStrike" cap="none" normalizeH="0" baseline="0" dirty="0">
                          <a:ln>
                            <a:noFill/>
                          </a:ln>
                          <a:solidFill>
                            <a:schemeClr val="bg1"/>
                          </a:solidFill>
                          <a:effectLst/>
                          <a:latin typeface="Times New Roman" panose="02020603050405020304" pitchFamily="18" charset="0"/>
                          <a:ea typeface="微软雅黑" panose="020B0503020204020204" pitchFamily="34" charset="-122"/>
                          <a:sym typeface="Times New Roman" panose="02020603050405020304" pitchFamily="18" charset="0"/>
                        </a:rPr>
                        <a:t>聚类</a:t>
                      </a:r>
                    </a:p>
                  </a:txBody>
                  <a:tcPr marL="0" marR="0" marT="0" marB="0" anchor="ctr" horzOverflow="overflow">
                    <a:lnL w="12700" cap="flat" cmpd="sng" algn="ctr">
                      <a:solidFill>
                        <a:srgbClr val="0070C0"/>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0070C0"/>
                    </a:solidFill>
                  </a:tcPr>
                </a:tc>
                <a:tc gridSpan="4">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zh-CN" altLang="zh-CN" sz="2000" b="1" i="0" u="none" strike="noStrike" kern="1200" cap="none" normalizeH="0" baseline="0">
                          <a:ln>
                            <a:noFill/>
                          </a:ln>
                          <a:solidFill>
                            <a:schemeClr val="bg1"/>
                          </a:solidFill>
                          <a:effectLst/>
                          <a:latin typeface="Times New Roman" panose="02020603050405020304" pitchFamily="18" charset="0"/>
                          <a:ea typeface="微软雅黑" panose="020B0503020204020204" pitchFamily="34" charset="-122"/>
                          <a:cs typeface="+mn-cs"/>
                          <a:sym typeface="Times New Roman" panose="02020603050405020304" pitchFamily="18" charset="0"/>
                        </a:rPr>
                        <a:t>样品到中心的距离平方</a:t>
                      </a:r>
                    </a:p>
                  </a:txBody>
                  <a:tcPr marL="0" marR="0" marT="0" marB="0" anchor="ctr" horzOverflow="overflow">
                    <a:lnL w="12700" cap="flat" cmpd="sng" algn="ctr">
                      <a:solidFill>
                        <a:schemeClr val="bg1"/>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0070C0"/>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0"/>
                  </a:ext>
                </a:extLst>
              </a:tr>
              <a:tr h="447408">
                <a:tc vMerge="1">
                  <a:txBody>
                    <a:bodyPr/>
                    <a:lstStyle/>
                    <a:p>
                      <a:endParaRPr lang="zh-CN" altLang="en-US"/>
                    </a:p>
                  </a:txBody>
                  <a:tcPr/>
                </a:tc>
                <a:tc>
                  <a:txBody>
                    <a:bodyPr/>
                    <a:lstStyle/>
                    <a:p>
                      <a:pPr marL="0" marR="0" lvl="0" indent="0" algn="ctr" defTabSz="914400" rtl="0" eaLnBrk="1" fontAlgn="base" latinLnBrk="0" hangingPunct="1">
                        <a:lnSpc>
                          <a:spcPts val="2713"/>
                        </a:lnSpc>
                        <a:spcBef>
                          <a:spcPct val="0"/>
                        </a:spcBef>
                        <a:spcAft>
                          <a:spcPct val="0"/>
                        </a:spcAft>
                        <a:buClrTx/>
                        <a:buSzTx/>
                        <a:buFontTx/>
                        <a:buNone/>
                        <a:tabLst/>
                      </a:pPr>
                      <a:r>
                        <a:rPr kumimoji="0" lang="zh-CN" altLang="zh-CN" sz="2000" b="1" i="0" u="none" strike="noStrike" cap="none" normalizeH="0" baseline="0" dirty="0">
                          <a:ln>
                            <a:noFill/>
                          </a:ln>
                          <a:solidFill>
                            <a:schemeClr val="bg1"/>
                          </a:solidFill>
                          <a:effectLst/>
                          <a:latin typeface="Times New Roman" pitchFamily="18" charset="0"/>
                          <a:ea typeface="微软雅黑" panose="020B0503020204020204" pitchFamily="34" charset="-122"/>
                          <a:sym typeface="Times New Roman" panose="02020603050405020304" pitchFamily="18" charset="0"/>
                        </a:rPr>
                        <a:t>A</a:t>
                      </a:r>
                      <a:r>
                        <a:rPr kumimoji="0" lang="en-US" altLang="zh-CN" sz="2000" b="1" i="0" u="none" strike="noStrike" cap="none" normalizeH="0" baseline="0" dirty="0">
                          <a:ln>
                            <a:noFill/>
                          </a:ln>
                          <a:solidFill>
                            <a:schemeClr val="bg1"/>
                          </a:solidFill>
                          <a:effectLst/>
                          <a:latin typeface="Times New Roman" pitchFamily="18" charset="0"/>
                          <a:ea typeface="微软雅黑" panose="020B0503020204020204" pitchFamily="34" charset="-122"/>
                          <a:sym typeface="Times New Roman" panose="02020603050405020304" pitchFamily="18" charset="0"/>
                        </a:rPr>
                        <a:t> </a:t>
                      </a:r>
                      <a:endParaRPr kumimoji="0" lang="zh-CN" altLang="zh-CN" sz="2000" b="0" i="0" u="none" strike="noStrike" cap="none" normalizeH="0" baseline="0" dirty="0">
                        <a:ln>
                          <a:noFill/>
                        </a:ln>
                        <a:solidFill>
                          <a:schemeClr val="bg1"/>
                        </a:solidFill>
                        <a:effectLst/>
                        <a:latin typeface="Times New Roman" pitchFamily="18" charset="0"/>
                        <a:ea typeface="微软雅黑" panose="020B0503020204020204" pitchFamily="34" charset="-122"/>
                        <a:sym typeface="Times New Roman" panose="02020603050405020304" pitchFamily="18" charset="0"/>
                      </a:endParaRPr>
                    </a:p>
                  </a:txBody>
                  <a:tcPr marL="0" marR="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00B0F0"/>
                    </a:solidFill>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zh-CN" altLang="zh-CN" sz="2000" b="1" i="0" u="none" strike="noStrike" kern="1200" cap="none" normalizeH="0" baseline="0" dirty="0">
                          <a:ln>
                            <a:noFill/>
                          </a:ln>
                          <a:solidFill>
                            <a:schemeClr val="bg1"/>
                          </a:solidFill>
                          <a:effectLst/>
                          <a:latin typeface="Times New Roman" panose="02020603050405020304" pitchFamily="18" charset="0"/>
                          <a:ea typeface="微软雅黑" panose="020B0503020204020204" pitchFamily="34" charset="-122"/>
                          <a:cs typeface="+mn-cs"/>
                          <a:sym typeface="Times New Roman" panose="02020603050405020304" pitchFamily="18" charset="0"/>
                        </a:rPr>
                        <a:t>B</a:t>
                      </a:r>
                    </a:p>
                  </a:txBody>
                  <a:tcPr marL="0" marR="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00B0F0"/>
                    </a:solidFill>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zh-CN" altLang="zh-CN" sz="2000" b="1" i="0" u="none" strike="noStrike" kern="1200" cap="none" normalizeH="0" baseline="0">
                          <a:ln>
                            <a:noFill/>
                          </a:ln>
                          <a:solidFill>
                            <a:schemeClr val="bg1"/>
                          </a:solidFill>
                          <a:effectLst/>
                          <a:latin typeface="Times New Roman" panose="02020603050405020304" pitchFamily="18" charset="0"/>
                          <a:ea typeface="微软雅黑" panose="020B0503020204020204" pitchFamily="34" charset="-122"/>
                          <a:cs typeface="+mn-cs"/>
                          <a:sym typeface="Times New Roman" panose="02020603050405020304" pitchFamily="18" charset="0"/>
                        </a:rPr>
                        <a:t>C</a:t>
                      </a:r>
                    </a:p>
                  </a:txBody>
                  <a:tcPr marL="0" marR="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00B0F0"/>
                    </a:solidFill>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zh-CN" altLang="zh-CN" sz="2000" b="1" i="0" u="none" strike="noStrike" kern="1200" cap="none" normalizeH="0" baseline="0">
                          <a:ln>
                            <a:noFill/>
                          </a:ln>
                          <a:solidFill>
                            <a:schemeClr val="bg1"/>
                          </a:solidFill>
                          <a:effectLst/>
                          <a:latin typeface="Times New Roman" panose="02020603050405020304" pitchFamily="18" charset="0"/>
                          <a:ea typeface="微软雅黑" panose="020B0503020204020204" pitchFamily="34" charset="-122"/>
                          <a:cs typeface="+mn-cs"/>
                          <a:sym typeface="Times New Roman" panose="02020603050405020304" pitchFamily="18" charset="0"/>
                        </a:rPr>
                        <a:t>D</a:t>
                      </a:r>
                    </a:p>
                  </a:txBody>
                  <a:tcPr marL="0" marR="0" marT="0" marB="0" anchor="ctr" horzOverflow="overflow">
                    <a:lnL w="12700" cap="flat" cmpd="sng" algn="ctr">
                      <a:solidFill>
                        <a:schemeClr val="bg1"/>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00B0F0"/>
                    </a:solidFill>
                  </a:tcPr>
                </a:tc>
                <a:extLst>
                  <a:ext uri="{0D108BD9-81ED-4DB2-BD59-A6C34878D82A}">
                    <a16:rowId xmlns:a16="http://schemas.microsoft.com/office/drawing/2014/main" val="10001"/>
                  </a:ext>
                </a:extLst>
              </a:tr>
              <a:tr h="495621">
                <a:tc>
                  <a:txBody>
                    <a:bodyPr/>
                    <a:lstStyle/>
                    <a:p>
                      <a:pPr marL="0" marR="0" lvl="0" indent="0" algn="ctr" defTabSz="914400" rtl="0" eaLnBrk="1" fontAlgn="base" latinLnBrk="0" hangingPunct="1">
                        <a:lnSpc>
                          <a:spcPts val="2888"/>
                        </a:lnSpc>
                        <a:spcBef>
                          <a:spcPct val="0"/>
                        </a:spcBef>
                        <a:spcAft>
                          <a:spcPct val="0"/>
                        </a:spcAft>
                        <a:buClrTx/>
                        <a:buSzTx/>
                        <a:buFontTx/>
                        <a:buNone/>
                        <a:tabLst/>
                      </a:pPr>
                      <a:r>
                        <a:rPr kumimoji="0" lang="zh-CN" altLang="zh-CN" sz="2000" b="0" i="0" u="none" strike="noStrike" cap="none" normalizeH="0" baseline="0" dirty="0">
                          <a:ln>
                            <a:noFill/>
                          </a:ln>
                          <a:solidFill>
                            <a:schemeClr val="tx1"/>
                          </a:solidFill>
                          <a:effectLst/>
                          <a:latin typeface="+mn-lt"/>
                          <a:ea typeface="微软雅黑" panose="020B0503020204020204" pitchFamily="34" charset="-122"/>
                          <a:sym typeface="Times New Roman" panose="02020603050405020304" pitchFamily="18" charset="0"/>
                        </a:rPr>
                        <a:t>（A）</a:t>
                      </a:r>
                    </a:p>
                  </a:txBody>
                  <a:tcPr marL="0" marR="0" marT="0" marB="0" anchor="ctr" horzOverflow="overflow">
                    <a:lnL w="12700" cap="flat" cmpd="sng" algn="ctr">
                      <a:solidFill>
                        <a:srgbClr val="0070C0"/>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ctr" defTabSz="914400" rtl="0" eaLnBrk="1" fontAlgn="base" latinLnBrk="0" hangingPunct="1">
                        <a:lnSpc>
                          <a:spcPts val="2713"/>
                        </a:lnSpc>
                        <a:spcBef>
                          <a:spcPct val="0"/>
                        </a:spcBef>
                        <a:spcAft>
                          <a:spcPct val="0"/>
                        </a:spcAft>
                        <a:buClrTx/>
                        <a:buSzTx/>
                        <a:buFontTx/>
                        <a:buNone/>
                        <a:tabLst/>
                      </a:pPr>
                      <a:r>
                        <a:rPr kumimoji="0" lang="zh-CN" altLang="zh-CN" sz="2000" b="0" i="0" u="none" strike="noStrike" cap="none" normalizeH="0" baseline="0" dirty="0">
                          <a:ln>
                            <a:noFill/>
                          </a:ln>
                          <a:solidFill>
                            <a:schemeClr val="tx1"/>
                          </a:solidFill>
                          <a:effectLst/>
                          <a:latin typeface="+mn-lt"/>
                          <a:ea typeface="微软雅黑" panose="020B0503020204020204" pitchFamily="34" charset="-122"/>
                          <a:sym typeface="Times New Roman" panose="02020603050405020304" pitchFamily="18" charset="0"/>
                        </a:rPr>
                        <a:t>0</a:t>
                      </a:r>
                    </a:p>
                  </a:txBody>
                  <a:tcPr marL="0" marR="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12700" marR="0" lvl="0" indent="0" algn="ctr" defTabSz="914400" rtl="0" eaLnBrk="1" fontAlgn="base" latinLnBrk="0" hangingPunct="1">
                        <a:lnSpc>
                          <a:spcPts val="2713"/>
                        </a:lnSpc>
                        <a:spcBef>
                          <a:spcPct val="0"/>
                        </a:spcBef>
                        <a:spcAft>
                          <a:spcPct val="0"/>
                        </a:spcAft>
                        <a:buClrTx/>
                        <a:buSzTx/>
                        <a:buFontTx/>
                        <a:buNone/>
                        <a:tabLst/>
                      </a:pPr>
                      <a:r>
                        <a:rPr kumimoji="0" lang="zh-CN" altLang="zh-CN" sz="2000" b="0" i="0" u="none" strike="noStrike" cap="none" normalizeH="0" baseline="0">
                          <a:ln>
                            <a:noFill/>
                          </a:ln>
                          <a:solidFill>
                            <a:schemeClr val="tx1"/>
                          </a:solidFill>
                          <a:effectLst/>
                          <a:latin typeface="+mn-lt"/>
                          <a:ea typeface="微软雅黑" panose="020B0503020204020204" pitchFamily="34" charset="-122"/>
                          <a:sym typeface="Times New Roman" panose="02020603050405020304" pitchFamily="18" charset="0"/>
                        </a:rPr>
                        <a:t>40</a:t>
                      </a:r>
                    </a:p>
                  </a:txBody>
                  <a:tcPr marL="0" marR="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ctr" defTabSz="914400" rtl="0" eaLnBrk="1" fontAlgn="base" latinLnBrk="0" hangingPunct="1">
                        <a:lnSpc>
                          <a:spcPts val="2713"/>
                        </a:lnSpc>
                        <a:spcBef>
                          <a:spcPct val="0"/>
                        </a:spcBef>
                        <a:spcAft>
                          <a:spcPct val="0"/>
                        </a:spcAft>
                        <a:buClrTx/>
                        <a:buSzTx/>
                        <a:buFontTx/>
                        <a:buNone/>
                        <a:tabLst/>
                      </a:pPr>
                      <a:r>
                        <a:rPr kumimoji="0" lang="zh-CN" altLang="zh-CN" sz="2000" b="0" i="0" u="none" strike="noStrike" cap="none" normalizeH="0" baseline="0">
                          <a:ln>
                            <a:noFill/>
                          </a:ln>
                          <a:solidFill>
                            <a:schemeClr val="tx1"/>
                          </a:solidFill>
                          <a:effectLst/>
                          <a:latin typeface="+mn-lt"/>
                          <a:ea typeface="微软雅黑" panose="020B0503020204020204" pitchFamily="34" charset="-122"/>
                          <a:sym typeface="Times New Roman" panose="02020603050405020304" pitchFamily="18" charset="0"/>
                        </a:rPr>
                        <a:t>41</a:t>
                      </a:r>
                    </a:p>
                  </a:txBody>
                  <a:tcPr marL="0" marR="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ctr" defTabSz="914400" rtl="0" eaLnBrk="1" fontAlgn="base" latinLnBrk="0" hangingPunct="1">
                        <a:lnSpc>
                          <a:spcPts val="2713"/>
                        </a:lnSpc>
                        <a:spcBef>
                          <a:spcPct val="0"/>
                        </a:spcBef>
                        <a:spcAft>
                          <a:spcPct val="0"/>
                        </a:spcAft>
                        <a:buClrTx/>
                        <a:buSzTx/>
                        <a:buFontTx/>
                        <a:buNone/>
                        <a:tabLst/>
                      </a:pPr>
                      <a:r>
                        <a:rPr kumimoji="0" lang="zh-CN" altLang="zh-CN" sz="2000" b="0" i="0" u="none" strike="noStrike" cap="none" normalizeH="0" baseline="0">
                          <a:ln>
                            <a:noFill/>
                          </a:ln>
                          <a:solidFill>
                            <a:schemeClr val="tx1"/>
                          </a:solidFill>
                          <a:effectLst/>
                          <a:latin typeface="+mn-lt"/>
                          <a:ea typeface="微软雅黑" panose="020B0503020204020204" pitchFamily="34" charset="-122"/>
                          <a:sym typeface="Times New Roman" panose="02020603050405020304" pitchFamily="18" charset="0"/>
                        </a:rPr>
                        <a:t>89</a:t>
                      </a:r>
                    </a:p>
                  </a:txBody>
                  <a:tcPr marL="0" marR="0" marT="0" marB="0" anchor="ctr" horzOverflow="overflow">
                    <a:lnL w="12700" cap="flat" cmpd="sng" algn="ctr">
                      <a:solidFill>
                        <a:schemeClr val="bg1"/>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extLst>
                  <a:ext uri="{0D108BD9-81ED-4DB2-BD59-A6C34878D82A}">
                    <a16:rowId xmlns:a16="http://schemas.microsoft.com/office/drawing/2014/main" val="10002"/>
                  </a:ext>
                </a:extLst>
              </a:tr>
              <a:tr h="518763">
                <a:tc>
                  <a:txBody>
                    <a:bodyPr/>
                    <a:lstStyle/>
                    <a:p>
                      <a:pPr marL="182563" marR="0" lvl="0" indent="0" algn="ctr" defTabSz="914400" rtl="0" eaLnBrk="1" fontAlgn="base" latinLnBrk="0" hangingPunct="1">
                        <a:lnSpc>
                          <a:spcPts val="2913"/>
                        </a:lnSpc>
                        <a:spcBef>
                          <a:spcPct val="0"/>
                        </a:spcBef>
                        <a:spcAft>
                          <a:spcPct val="0"/>
                        </a:spcAft>
                        <a:buClrTx/>
                        <a:buSzTx/>
                        <a:buFontTx/>
                        <a:buNone/>
                        <a:tabLst/>
                      </a:pPr>
                      <a:r>
                        <a:rPr kumimoji="0" lang="zh-CN" altLang="zh-CN" sz="2000" b="0" i="0" u="none" strike="noStrike" cap="none" normalizeH="0" baseline="0" dirty="0">
                          <a:ln>
                            <a:noFill/>
                          </a:ln>
                          <a:solidFill>
                            <a:schemeClr val="tx1"/>
                          </a:solidFill>
                          <a:effectLst/>
                          <a:latin typeface="+mn-lt"/>
                          <a:ea typeface="微软雅黑" panose="020B0503020204020204" pitchFamily="34" charset="-122"/>
                          <a:sym typeface="Times New Roman" panose="02020603050405020304" pitchFamily="18" charset="0"/>
                        </a:rPr>
                        <a:t>（B、C、D）</a:t>
                      </a:r>
                    </a:p>
                  </a:txBody>
                  <a:tcPr marL="0" marR="0" marT="0" marB="0" anchor="ctr" horzOverflow="overflow">
                    <a:lnL w="12700" cap="flat" cmpd="sng" algn="ctr">
                      <a:solidFill>
                        <a:srgbClr val="0070C0"/>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0070C0"/>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p>
                      <a:pPr marL="0" marR="0" lvl="0" indent="0" algn="ctr" defTabSz="914400" rtl="0" eaLnBrk="1" fontAlgn="base" latinLnBrk="0" hangingPunct="1">
                        <a:lnSpc>
                          <a:spcPts val="2750"/>
                        </a:lnSpc>
                        <a:spcBef>
                          <a:spcPct val="0"/>
                        </a:spcBef>
                        <a:spcAft>
                          <a:spcPct val="0"/>
                        </a:spcAft>
                        <a:buClrTx/>
                        <a:buSzTx/>
                        <a:buFontTx/>
                        <a:buNone/>
                        <a:tabLst/>
                      </a:pPr>
                      <a:r>
                        <a:rPr kumimoji="0" lang="zh-CN" altLang="zh-CN" sz="2000" b="0" i="0" u="none" strike="noStrike" cap="none" normalizeH="0" baseline="0" dirty="0">
                          <a:ln>
                            <a:noFill/>
                          </a:ln>
                          <a:solidFill>
                            <a:schemeClr val="tx1"/>
                          </a:solidFill>
                          <a:effectLst/>
                          <a:latin typeface="+mn-lt"/>
                          <a:ea typeface="微软雅黑" panose="020B0503020204020204" pitchFamily="34" charset="-122"/>
                          <a:sym typeface="Times New Roman" panose="02020603050405020304" pitchFamily="18" charset="0"/>
                        </a:rPr>
                        <a:t>52</a:t>
                      </a:r>
                    </a:p>
                  </a:txBody>
                  <a:tcPr marL="0" marR="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0070C0"/>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p>
                      <a:pPr marL="12700" marR="0" lvl="0" indent="0" algn="ctr" defTabSz="914400" rtl="0" eaLnBrk="1" fontAlgn="base" latinLnBrk="0" hangingPunct="1">
                        <a:lnSpc>
                          <a:spcPts val="2750"/>
                        </a:lnSpc>
                        <a:spcBef>
                          <a:spcPct val="0"/>
                        </a:spcBef>
                        <a:spcAft>
                          <a:spcPct val="0"/>
                        </a:spcAft>
                        <a:buClrTx/>
                        <a:buSzTx/>
                        <a:buFontTx/>
                        <a:buNone/>
                        <a:tabLst/>
                      </a:pPr>
                      <a:r>
                        <a:rPr kumimoji="0" lang="zh-CN" altLang="zh-CN" sz="2000" b="0" i="0" u="none" strike="noStrike" cap="none" normalizeH="0" baseline="0">
                          <a:ln>
                            <a:noFill/>
                          </a:ln>
                          <a:solidFill>
                            <a:schemeClr val="tx1"/>
                          </a:solidFill>
                          <a:effectLst/>
                          <a:latin typeface="+mn-lt"/>
                          <a:ea typeface="微软雅黑" panose="020B0503020204020204" pitchFamily="34" charset="-122"/>
                          <a:sym typeface="Times New Roman" panose="02020603050405020304" pitchFamily="18" charset="0"/>
                        </a:rPr>
                        <a:t>4</a:t>
                      </a:r>
                    </a:p>
                  </a:txBody>
                  <a:tcPr marL="0" marR="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0070C0"/>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p>
                      <a:pPr marL="0" marR="0" lvl="0" indent="0" algn="ctr" defTabSz="914400" rtl="0" eaLnBrk="1" fontAlgn="base" latinLnBrk="0" hangingPunct="1">
                        <a:lnSpc>
                          <a:spcPts val="2750"/>
                        </a:lnSpc>
                        <a:spcBef>
                          <a:spcPct val="0"/>
                        </a:spcBef>
                        <a:spcAft>
                          <a:spcPct val="0"/>
                        </a:spcAft>
                        <a:buClrTx/>
                        <a:buSzTx/>
                        <a:buFontTx/>
                        <a:buNone/>
                        <a:tabLst/>
                      </a:pPr>
                      <a:r>
                        <a:rPr kumimoji="0" lang="zh-CN" altLang="zh-CN" sz="2000" b="0" i="0" u="none" strike="noStrike" cap="none" normalizeH="0" baseline="0">
                          <a:ln>
                            <a:noFill/>
                          </a:ln>
                          <a:solidFill>
                            <a:schemeClr val="tx1"/>
                          </a:solidFill>
                          <a:effectLst/>
                          <a:latin typeface="+mn-lt"/>
                          <a:ea typeface="微软雅黑" panose="020B0503020204020204" pitchFamily="34" charset="-122"/>
                          <a:sym typeface="Times New Roman" panose="02020603050405020304" pitchFamily="18" charset="0"/>
                        </a:rPr>
                        <a:t>5</a:t>
                      </a:r>
                    </a:p>
                  </a:txBody>
                  <a:tcPr marL="0" marR="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0070C0"/>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p>
                      <a:pPr marL="0" marR="0" lvl="0" indent="0" algn="ctr" defTabSz="914400" rtl="0" eaLnBrk="1" fontAlgn="base" latinLnBrk="0" hangingPunct="1">
                        <a:lnSpc>
                          <a:spcPts val="2750"/>
                        </a:lnSpc>
                        <a:spcBef>
                          <a:spcPct val="0"/>
                        </a:spcBef>
                        <a:spcAft>
                          <a:spcPct val="0"/>
                        </a:spcAft>
                        <a:buClrTx/>
                        <a:buSzTx/>
                        <a:buFontTx/>
                        <a:buNone/>
                        <a:tabLst/>
                      </a:pPr>
                      <a:r>
                        <a:rPr kumimoji="0" lang="zh-CN" altLang="zh-CN" sz="2000" b="0" i="0" u="none" strike="noStrike" cap="none" normalizeH="0" baseline="0" dirty="0">
                          <a:ln>
                            <a:noFill/>
                          </a:ln>
                          <a:solidFill>
                            <a:schemeClr val="tx1"/>
                          </a:solidFill>
                          <a:effectLst/>
                          <a:latin typeface="+mn-lt"/>
                          <a:ea typeface="微软雅黑" panose="020B0503020204020204" pitchFamily="34" charset="-122"/>
                          <a:sym typeface="Times New Roman" panose="02020603050405020304" pitchFamily="18" charset="0"/>
                        </a:rPr>
                        <a:t>5</a:t>
                      </a:r>
                    </a:p>
                  </a:txBody>
                  <a:tcPr marL="0" marR="0" marT="0" marB="0" anchor="ctr" horzOverflow="overflow">
                    <a:lnL w="12700" cap="flat" cmpd="sng" algn="ctr">
                      <a:solidFill>
                        <a:schemeClr val="bg1"/>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0070C0"/>
                      </a:solidFill>
                      <a:prstDash val="solid"/>
                      <a:round/>
                      <a:headEnd type="none" w="med" len="med"/>
                      <a:tailEnd type="none" w="med" len="med"/>
                    </a:lnB>
                    <a:lnTlToBr>
                      <a:noFill/>
                    </a:lnTlToBr>
                    <a:lnBlToTr>
                      <a:noFill/>
                    </a:lnBlToTr>
                    <a:solidFill>
                      <a:schemeClr val="tx2">
                        <a:lumMod val="20000"/>
                        <a:lumOff val="80000"/>
                      </a:schemeClr>
                    </a:solidFill>
                  </a:tcPr>
                </a:tc>
                <a:extLst>
                  <a:ext uri="{0D108BD9-81ED-4DB2-BD59-A6C34878D82A}">
                    <a16:rowId xmlns:a16="http://schemas.microsoft.com/office/drawing/2014/main" val="10003"/>
                  </a:ext>
                </a:extLst>
              </a:tr>
            </a:tbl>
          </a:graphicData>
        </a:graphic>
      </p:graphicFrame>
      <p:sp>
        <p:nvSpPr>
          <p:cNvPr id="8" name="标题 3">
            <a:extLst>
              <a:ext uri="{FF2B5EF4-FFF2-40B4-BE49-F238E27FC236}">
                <a16:creationId xmlns:a16="http://schemas.microsoft.com/office/drawing/2014/main" id="{E9B1DCE6-7135-465B-B9EA-1D6D9BD60A1E}"/>
              </a:ext>
            </a:extLst>
          </p:cNvPr>
          <p:cNvSpPr txBox="1">
            <a:spLocks/>
          </p:cNvSpPr>
          <p:nvPr/>
        </p:nvSpPr>
        <p:spPr bwMode="gray">
          <a:xfrm>
            <a:off x="756001" y="108000"/>
            <a:ext cx="6768328" cy="492443"/>
          </a:xfrm>
          <a:prstGeom prst="rect">
            <a:avLst/>
          </a:prstGeom>
        </p:spPr>
        <p:txBody>
          <a:bodyPr wrap="square">
            <a:spAutoFit/>
          </a:bodyPr>
          <a:lstStyle>
            <a:lvl1pPr fontAlgn="base">
              <a:lnSpc>
                <a:spcPct val="100000"/>
              </a:lnSpc>
              <a:spcBef>
                <a:spcPct val="0"/>
              </a:spcBef>
              <a:spcAft>
                <a:spcPct val="0"/>
              </a:spcAft>
              <a:buNone/>
              <a:defRPr sz="2600" b="1" spc="50">
                <a:solidFill>
                  <a:schemeClr val="bg1"/>
                </a:solidFill>
                <a:latin typeface="Times New Roman" panose="02020603050405020304" pitchFamily="18" charset="0"/>
                <a:ea typeface="微软雅黑" panose="020B0503020204020204" pitchFamily="34" charset="-122"/>
                <a:cs typeface="+mn-ea"/>
              </a:defRPr>
            </a:lvl1pPr>
          </a:lstStyle>
          <a:p>
            <a:r>
              <a:rPr lang="en-US" altLang="zh-CN">
                <a:sym typeface="Times New Roman" panose="02020603050405020304" pitchFamily="18" charset="0"/>
              </a:rPr>
              <a:t>2.1.1 An </a:t>
            </a:r>
            <a:r>
              <a:rPr lang="en-US" altLang="zh-CN" dirty="0">
                <a:sym typeface="Times New Roman" panose="02020603050405020304" pitchFamily="18" charset="0"/>
              </a:rPr>
              <a:t>Example of K-Means Clustering</a:t>
            </a:r>
            <a:endParaRPr lang="zh-CN" altLang="en-US" dirty="0">
              <a:sym typeface="Times New Roman" panose="02020603050405020304" pitchFamily="18" charset="0"/>
            </a:endParaRPr>
          </a:p>
        </p:txBody>
      </p:sp>
    </p:spTree>
    <p:extLst>
      <p:ext uri="{BB962C8B-B14F-4D97-AF65-F5344CB8AC3E}">
        <p14:creationId xmlns:p14="http://schemas.microsoft.com/office/powerpoint/2010/main" val="106101307"/>
      </p:ext>
    </p:extLst>
  </p:cSld>
  <p:clrMapOvr>
    <a:masterClrMapping/>
  </p:clrMapOvr>
  <p:transition spd="med">
    <p:split orient="vert"/>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Rectangle 2"/>
          <p:cNvSpPr>
            <a:spLocks noGrp="1" noChangeArrowheads="1"/>
          </p:cNvSpPr>
          <p:nvPr>
            <p:ph type="title" idx="4294967295"/>
          </p:nvPr>
        </p:nvSpPr>
        <p:spPr>
          <a:xfrm>
            <a:off x="756000" y="108000"/>
            <a:ext cx="6781800" cy="492443"/>
          </a:xfrm>
          <a:prstGeom prst="rect">
            <a:avLst/>
          </a:prstGeom>
        </p:spPr>
        <p:txBody>
          <a:bodyPr wrap="square">
            <a:spAutoFit/>
          </a:bodyPr>
          <a:lstStyle/>
          <a:p>
            <a:pPr fontAlgn="base">
              <a:lnSpc>
                <a:spcPct val="100000"/>
              </a:lnSpc>
              <a:spcAft>
                <a:spcPct val="0"/>
              </a:spcAft>
            </a:pPr>
            <a:r>
              <a:rPr lang="en-US" altLang="zh-CN"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2.1.1 k-means</a:t>
            </a:r>
            <a:r>
              <a:rPr lang="zh-CN" altLang="en-US" sz="2600" b="1" spc="50" dirty="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算法效率分析</a:t>
            </a:r>
          </a:p>
        </p:txBody>
      </p:sp>
      <p:sp>
        <p:nvSpPr>
          <p:cNvPr id="21508" name="Rectangle 3"/>
          <p:cNvSpPr>
            <a:spLocks noGrp="1" noChangeArrowheads="1"/>
          </p:cNvSpPr>
          <p:nvPr>
            <p:ph type="body" idx="4294967295"/>
          </p:nvPr>
        </p:nvSpPr>
        <p:spPr>
          <a:xfrm>
            <a:off x="251520" y="756000"/>
            <a:ext cx="8229600" cy="3735574"/>
          </a:xfrm>
          <a:prstGeom prst="rect">
            <a:avLst/>
          </a:prstGeom>
          <a:noFill/>
        </p:spPr>
        <p:txBody>
          <a:bodyPr wrap="square">
            <a:spAutoFit/>
          </a:bodyPr>
          <a:lstStyle/>
          <a:p>
            <a:pPr marL="360000" indent="-360000" algn="just" fontAlgn="base">
              <a:lnSpc>
                <a:spcPct val="150000"/>
              </a:lnSpc>
              <a:spcBef>
                <a:spcPts val="600"/>
              </a:spcBef>
              <a:spcAft>
                <a:spcPct val="0"/>
              </a:spcAft>
              <a:buClr>
                <a:srgbClr val="FF6600"/>
              </a:buClr>
              <a:buSzPct val="80000"/>
              <a:buFont typeface="Wingdings" panose="05000000000000000000" pitchFamily="2" charset="2"/>
              <a:buChar char="l"/>
            </a:pPr>
            <a:r>
              <a:rPr lang="zh-CN" altLang="en-US" sz="2400">
                <a:latin typeface="Times New Roman" panose="02020603050405020304" pitchFamily="18" charset="0"/>
                <a:ea typeface="微软雅黑" panose="020B0503020204020204" pitchFamily="34" charset="-122"/>
                <a:cs typeface="+mn-ea"/>
                <a:sym typeface="Times New Roman" panose="02020603050405020304" pitchFamily="18" charset="0"/>
              </a:rPr>
              <a:t>算法的计算复杂度为</a:t>
            </a:r>
            <a:r>
              <a:rPr lang="en-US" altLang="zh-CN" sz="2400">
                <a:latin typeface="Times New Roman" panose="02020603050405020304" pitchFamily="18" charset="0"/>
                <a:ea typeface="微软雅黑" panose="020B0503020204020204" pitchFamily="34" charset="-122"/>
                <a:cs typeface="+mn-ea"/>
                <a:sym typeface="Times New Roman" panose="02020603050405020304" pitchFamily="18" charset="0"/>
              </a:rPr>
              <a:t>O(nkt)</a:t>
            </a:r>
          </a:p>
          <a:p>
            <a:pPr marL="360000" indent="-360000" algn="just" fontAlgn="base">
              <a:lnSpc>
                <a:spcPct val="150000"/>
              </a:lnSpc>
              <a:spcBef>
                <a:spcPts val="600"/>
              </a:spcBef>
              <a:spcAft>
                <a:spcPct val="0"/>
              </a:spcAft>
              <a:buClr>
                <a:srgbClr val="FF6600"/>
              </a:buClr>
              <a:buSzPct val="80000"/>
              <a:buFont typeface="Wingdings" panose="05000000000000000000" pitchFamily="2" charset="2"/>
              <a:buChar char="l"/>
            </a:pPr>
            <a:r>
              <a:rPr lang="zh-CN" altLang="en-US" sz="2400">
                <a:latin typeface="Times New Roman" panose="02020603050405020304" pitchFamily="18" charset="0"/>
                <a:ea typeface="微软雅黑" panose="020B0503020204020204" pitchFamily="34" charset="-122"/>
                <a:cs typeface="+mn-ea"/>
                <a:sym typeface="Times New Roman" panose="02020603050405020304" pitchFamily="18" charset="0"/>
              </a:rPr>
              <a:t>其中</a:t>
            </a:r>
          </a:p>
          <a:p>
            <a:pPr marL="457200" lvl="1" indent="0" algn="just" fontAlgn="base">
              <a:lnSpc>
                <a:spcPct val="150000"/>
              </a:lnSpc>
              <a:spcBef>
                <a:spcPts val="600"/>
              </a:spcBef>
              <a:spcAft>
                <a:spcPct val="0"/>
              </a:spcAft>
              <a:buClr>
                <a:srgbClr val="FF6600"/>
              </a:buClr>
              <a:buSzPct val="80000"/>
              <a:buNone/>
            </a:pPr>
            <a:r>
              <a:rPr lang="zh-CN" altLang="en-US">
                <a:latin typeface="Times New Roman" panose="02020603050405020304" pitchFamily="18" charset="0"/>
                <a:ea typeface="微软雅黑" panose="020B0503020204020204" pitchFamily="34" charset="-122"/>
                <a:cs typeface="+mn-ea"/>
                <a:sym typeface="Times New Roman" panose="02020603050405020304" pitchFamily="18" charset="0"/>
              </a:rPr>
              <a:t>   </a:t>
            </a:r>
            <a:r>
              <a:rPr lang="en-US" altLang="zh-CN">
                <a:latin typeface="Times New Roman" panose="02020603050405020304" pitchFamily="18" charset="0"/>
                <a:ea typeface="微软雅黑" panose="020B0503020204020204" pitchFamily="34" charset="-122"/>
                <a:cs typeface="+mn-ea"/>
                <a:sym typeface="Times New Roman" panose="02020603050405020304" pitchFamily="18" charset="0"/>
              </a:rPr>
              <a:t>n</a:t>
            </a:r>
            <a:r>
              <a:rPr lang="zh-CN" altLang="en-US">
                <a:latin typeface="Times New Roman" panose="02020603050405020304" pitchFamily="18" charset="0"/>
                <a:ea typeface="微软雅黑" panose="020B0503020204020204" pitchFamily="34" charset="-122"/>
                <a:cs typeface="+mn-ea"/>
                <a:sym typeface="Times New Roman" panose="02020603050405020304" pitchFamily="18" charset="0"/>
              </a:rPr>
              <a:t>为数据集中对象的数目</a:t>
            </a:r>
          </a:p>
          <a:p>
            <a:pPr marL="457200" lvl="1" indent="0" algn="just" fontAlgn="base">
              <a:lnSpc>
                <a:spcPct val="150000"/>
              </a:lnSpc>
              <a:spcBef>
                <a:spcPts val="600"/>
              </a:spcBef>
              <a:spcAft>
                <a:spcPct val="0"/>
              </a:spcAft>
              <a:buClr>
                <a:srgbClr val="FF6600"/>
              </a:buClr>
              <a:buSzPct val="80000"/>
              <a:buNone/>
            </a:pPr>
            <a:r>
              <a:rPr lang="zh-CN" altLang="en-US">
                <a:latin typeface="Times New Roman" panose="02020603050405020304" pitchFamily="18" charset="0"/>
                <a:ea typeface="微软雅黑" panose="020B0503020204020204" pitchFamily="34" charset="-122"/>
                <a:cs typeface="+mn-ea"/>
                <a:sym typeface="Times New Roman" panose="02020603050405020304" pitchFamily="18" charset="0"/>
              </a:rPr>
              <a:t>   </a:t>
            </a:r>
            <a:r>
              <a:rPr lang="en-US" altLang="zh-CN">
                <a:latin typeface="Times New Roman" panose="02020603050405020304" pitchFamily="18" charset="0"/>
                <a:ea typeface="微软雅黑" panose="020B0503020204020204" pitchFamily="34" charset="-122"/>
                <a:cs typeface="+mn-ea"/>
                <a:sym typeface="Times New Roman" panose="02020603050405020304" pitchFamily="18" charset="0"/>
              </a:rPr>
              <a:t>k</a:t>
            </a:r>
            <a:r>
              <a:rPr lang="zh-CN" altLang="en-US">
                <a:latin typeface="Times New Roman" panose="02020603050405020304" pitchFamily="18" charset="0"/>
                <a:ea typeface="微软雅黑" panose="020B0503020204020204" pitchFamily="34" charset="-122"/>
                <a:cs typeface="+mn-ea"/>
                <a:sym typeface="Times New Roman" panose="02020603050405020304" pitchFamily="18" charset="0"/>
              </a:rPr>
              <a:t>为期望得到的簇的数目</a:t>
            </a:r>
          </a:p>
          <a:p>
            <a:pPr marL="457200" lvl="1" indent="0" algn="just" fontAlgn="base">
              <a:lnSpc>
                <a:spcPct val="150000"/>
              </a:lnSpc>
              <a:spcBef>
                <a:spcPts val="600"/>
              </a:spcBef>
              <a:spcAft>
                <a:spcPct val="0"/>
              </a:spcAft>
              <a:buClr>
                <a:srgbClr val="FF6600"/>
              </a:buClr>
              <a:buSzPct val="80000"/>
              <a:buNone/>
            </a:pPr>
            <a:r>
              <a:rPr lang="zh-CN" altLang="en-US">
                <a:latin typeface="Times New Roman" panose="02020603050405020304" pitchFamily="18" charset="0"/>
                <a:ea typeface="微软雅黑" panose="020B0503020204020204" pitchFamily="34" charset="-122"/>
                <a:cs typeface="+mn-ea"/>
                <a:sym typeface="Times New Roman" panose="02020603050405020304" pitchFamily="18" charset="0"/>
              </a:rPr>
              <a:t>   </a:t>
            </a:r>
            <a:r>
              <a:rPr lang="en-US" altLang="zh-CN">
                <a:latin typeface="Times New Roman" panose="02020603050405020304" pitchFamily="18" charset="0"/>
                <a:ea typeface="微软雅黑" panose="020B0503020204020204" pitchFamily="34" charset="-122"/>
                <a:cs typeface="+mn-ea"/>
                <a:sym typeface="Times New Roman" panose="02020603050405020304" pitchFamily="18" charset="0"/>
              </a:rPr>
              <a:t>t</a:t>
            </a:r>
            <a:r>
              <a:rPr lang="zh-CN" altLang="en-US">
                <a:latin typeface="Times New Roman" panose="02020603050405020304" pitchFamily="18" charset="0"/>
                <a:ea typeface="微软雅黑" panose="020B0503020204020204" pitchFamily="34" charset="-122"/>
                <a:cs typeface="+mn-ea"/>
                <a:sym typeface="Times New Roman" panose="02020603050405020304" pitchFamily="18" charset="0"/>
              </a:rPr>
              <a:t>为迭代的次数</a:t>
            </a:r>
          </a:p>
          <a:p>
            <a:pPr marL="360000" indent="-360000" algn="just" fontAlgn="base">
              <a:lnSpc>
                <a:spcPct val="150000"/>
              </a:lnSpc>
              <a:spcBef>
                <a:spcPts val="600"/>
              </a:spcBef>
              <a:spcAft>
                <a:spcPct val="0"/>
              </a:spcAft>
              <a:buClr>
                <a:srgbClr val="FF6600"/>
              </a:buClr>
              <a:buSzPct val="80000"/>
              <a:buFont typeface="Wingdings" panose="05000000000000000000" pitchFamily="2" charset="2"/>
              <a:buChar char="l"/>
            </a:pPr>
            <a:r>
              <a:rPr lang="zh-CN" altLang="en-US" sz="2400">
                <a:latin typeface="Times New Roman" panose="02020603050405020304" pitchFamily="18" charset="0"/>
                <a:ea typeface="微软雅黑" panose="020B0503020204020204" pitchFamily="34" charset="-122"/>
                <a:cs typeface="+mn-ea"/>
                <a:sym typeface="Times New Roman" panose="02020603050405020304" pitchFamily="18" charset="0"/>
              </a:rPr>
              <a:t>在处理大数据库时也是相对有效的</a:t>
            </a:r>
            <a:r>
              <a:rPr lang="en-US" altLang="zh-CN" sz="2400">
                <a:latin typeface="Times New Roman" panose="02020603050405020304" pitchFamily="18" charset="0"/>
                <a:ea typeface="微软雅黑" panose="020B0503020204020204" pitchFamily="34" charset="-122"/>
                <a:cs typeface="+mn-ea"/>
                <a:sym typeface="Times New Roman" panose="02020603050405020304" pitchFamily="18" charset="0"/>
              </a:rPr>
              <a:t>(</a:t>
            </a:r>
            <a:r>
              <a:rPr lang="zh-CN" altLang="en-US" sz="2400">
                <a:latin typeface="Times New Roman" panose="02020603050405020304" pitchFamily="18" charset="0"/>
                <a:ea typeface="微软雅黑" panose="020B0503020204020204" pitchFamily="34" charset="-122"/>
                <a:cs typeface="+mn-ea"/>
                <a:sym typeface="Times New Roman" panose="02020603050405020304" pitchFamily="18" charset="0"/>
              </a:rPr>
              <a:t>可扩展性</a:t>
            </a:r>
            <a:r>
              <a:rPr lang="en-US" altLang="zh-CN" sz="2400">
                <a:latin typeface="Times New Roman" panose="02020603050405020304" pitchFamily="18" charset="0"/>
                <a:ea typeface="微软雅黑" panose="020B0503020204020204" pitchFamily="34" charset="-122"/>
                <a:cs typeface="+mn-ea"/>
                <a:sym typeface="Times New Roman" panose="02020603050405020304" pitchFamily="18" charset="0"/>
              </a:rPr>
              <a:t>)</a:t>
            </a:r>
            <a:endParaRPr lang="zh-CN" altLang="en-US" sz="2400">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Tree>
    <p:extLst>
      <p:ext uri="{BB962C8B-B14F-4D97-AF65-F5344CB8AC3E}">
        <p14:creationId xmlns:p14="http://schemas.microsoft.com/office/powerpoint/2010/main" val="3525854157"/>
      </p:ext>
    </p:extLst>
  </p:cSld>
  <p:clrMapOvr>
    <a:masterClrMapping/>
  </p:clrMapOvr>
  <p:transition spd="med">
    <p:split orient="vert"/>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Rectangle 2"/>
          <p:cNvSpPr>
            <a:spLocks noGrp="1" noChangeArrowheads="1"/>
          </p:cNvSpPr>
          <p:nvPr>
            <p:ph type="title" idx="4294967295"/>
          </p:nvPr>
        </p:nvSpPr>
        <p:spPr>
          <a:xfrm>
            <a:off x="756000" y="108000"/>
            <a:ext cx="6781800" cy="492443"/>
          </a:xfrm>
          <a:prstGeom prst="rect">
            <a:avLst/>
          </a:prstGeom>
        </p:spPr>
        <p:txBody>
          <a:bodyPr wrap="square">
            <a:spAutoFit/>
          </a:bodyPr>
          <a:lstStyle/>
          <a:p>
            <a:pPr fontAlgn="base">
              <a:lnSpc>
                <a:spcPct val="100000"/>
              </a:lnSpc>
              <a:spcAft>
                <a:spcPct val="0"/>
              </a:spcAft>
            </a:pPr>
            <a:r>
              <a:rPr lang="en-US" altLang="zh-CN"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2.1.1 k-means</a:t>
            </a:r>
            <a:r>
              <a:rPr lang="zh-CN" altLang="en-US" sz="2600" b="1" spc="50" dirty="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优缺点</a:t>
            </a:r>
          </a:p>
        </p:txBody>
      </p:sp>
      <p:sp>
        <p:nvSpPr>
          <p:cNvPr id="22532" name="Rectangle 3"/>
          <p:cNvSpPr>
            <a:spLocks noGrp="1" noChangeArrowheads="1"/>
          </p:cNvSpPr>
          <p:nvPr>
            <p:ph type="body" idx="4294967295"/>
          </p:nvPr>
        </p:nvSpPr>
        <p:spPr>
          <a:xfrm>
            <a:off x="252000" y="756000"/>
            <a:ext cx="8640000" cy="6110134"/>
          </a:xfrm>
          <a:prstGeom prst="rect">
            <a:avLst/>
          </a:prstGeom>
          <a:noFill/>
        </p:spPr>
        <p:txBody>
          <a:bodyPr wrap="square">
            <a:spAutoFit/>
          </a:bodyPr>
          <a:lstStyle/>
          <a:p>
            <a:pPr marL="360000" indent="-360000" algn="just" fontAlgn="base">
              <a:lnSpc>
                <a:spcPct val="135000"/>
              </a:lnSpc>
              <a:spcBef>
                <a:spcPts val="600"/>
              </a:spcBef>
              <a:spcAft>
                <a:spcPct val="0"/>
              </a:spcAft>
              <a:buClr>
                <a:srgbClr val="FF6600"/>
              </a:buClr>
              <a:buSzPct val="80000"/>
              <a:buFont typeface="Wingdings" panose="05000000000000000000" pitchFamily="2" charset="2"/>
              <a:buChar char="l"/>
            </a:pPr>
            <a:r>
              <a:rPr lang="zh-CN" altLang="en-US" sz="2400" dirty="0">
                <a:latin typeface="Times New Roman" panose="02020603050405020304" pitchFamily="18" charset="0"/>
                <a:ea typeface="微软雅黑" panose="020B0503020204020204" pitchFamily="34" charset="-122"/>
                <a:cs typeface="+mn-ea"/>
                <a:sym typeface="Times New Roman" panose="02020603050405020304" pitchFamily="18" charset="0"/>
              </a:rPr>
              <a:t>优点</a:t>
            </a:r>
          </a:p>
          <a:p>
            <a:pPr marL="817200" lvl="1" indent="-360000" algn="just" fontAlgn="base">
              <a:lnSpc>
                <a:spcPct val="135000"/>
              </a:lnSpc>
              <a:spcBef>
                <a:spcPts val="600"/>
              </a:spcBef>
              <a:spcAft>
                <a:spcPct val="0"/>
              </a:spcAft>
              <a:buClr>
                <a:srgbClr val="FF6600"/>
              </a:buClr>
              <a:buSzPct val="80000"/>
              <a:buFont typeface="Wingdings" panose="05000000000000000000" pitchFamily="2" charset="2"/>
              <a:buChar char="l"/>
            </a:pPr>
            <a:r>
              <a:rPr lang="zh-CN" altLang="en-US" sz="2200" dirty="0">
                <a:latin typeface="Times New Roman" panose="02020603050405020304" pitchFamily="18" charset="0"/>
                <a:ea typeface="微软雅黑" panose="020B0503020204020204" pitchFamily="34" charset="-122"/>
                <a:cs typeface="+mn-ea"/>
                <a:sym typeface="Times New Roman" panose="02020603050405020304" pitchFamily="18" charset="0"/>
              </a:rPr>
              <a:t>聚类</a:t>
            </a:r>
            <a:r>
              <a:rPr lang="zh-CN" altLang="en-US" sz="2200">
                <a:latin typeface="Times New Roman" panose="02020603050405020304" pitchFamily="18" charset="0"/>
                <a:ea typeface="微软雅黑" panose="020B0503020204020204" pitchFamily="34" charset="-122"/>
                <a:cs typeface="+mn-ea"/>
                <a:sym typeface="Times New Roman" panose="02020603050405020304" pitchFamily="18" charset="0"/>
              </a:rPr>
              <a:t>时间快</a:t>
            </a:r>
            <a:endParaRPr lang="en-US" altLang="zh-CN" sz="2200" dirty="0">
              <a:latin typeface="Times New Roman" panose="02020603050405020304" pitchFamily="18" charset="0"/>
              <a:ea typeface="微软雅黑" panose="020B0503020204020204" pitchFamily="34" charset="-122"/>
              <a:cs typeface="+mn-ea"/>
              <a:sym typeface="Times New Roman" panose="02020603050405020304" pitchFamily="18" charset="0"/>
            </a:endParaRPr>
          </a:p>
          <a:p>
            <a:pPr marL="817200" lvl="1" indent="-360000" algn="just" fontAlgn="base">
              <a:lnSpc>
                <a:spcPct val="135000"/>
              </a:lnSpc>
              <a:spcBef>
                <a:spcPts val="600"/>
              </a:spcBef>
              <a:spcAft>
                <a:spcPct val="0"/>
              </a:spcAft>
              <a:buClr>
                <a:srgbClr val="FF6600"/>
              </a:buClr>
              <a:buSzPct val="80000"/>
              <a:buFont typeface="Wingdings" panose="05000000000000000000" pitchFamily="2" charset="2"/>
              <a:buChar char="l"/>
            </a:pPr>
            <a:r>
              <a:rPr lang="zh-CN" altLang="en-US" sz="2200" dirty="0">
                <a:latin typeface="Times New Roman" panose="02020603050405020304" pitchFamily="18" charset="0"/>
                <a:ea typeface="微软雅黑" panose="020B0503020204020204" pitchFamily="34" charset="-122"/>
                <a:cs typeface="+mn-ea"/>
                <a:sym typeface="Times New Roman" panose="02020603050405020304" pitchFamily="18" charset="0"/>
              </a:rPr>
              <a:t>当结果簇是密集的，而簇与簇之间区别明显时，效果较好</a:t>
            </a:r>
          </a:p>
          <a:p>
            <a:pPr marL="817200" lvl="1" indent="-360000" algn="just" fontAlgn="base">
              <a:lnSpc>
                <a:spcPct val="135000"/>
              </a:lnSpc>
              <a:spcBef>
                <a:spcPts val="600"/>
              </a:spcBef>
              <a:spcAft>
                <a:spcPct val="0"/>
              </a:spcAft>
              <a:buClr>
                <a:srgbClr val="FF6600"/>
              </a:buClr>
              <a:buSzPct val="80000"/>
              <a:buFont typeface="Wingdings" panose="05000000000000000000" pitchFamily="2" charset="2"/>
              <a:buChar char="l"/>
            </a:pPr>
            <a:r>
              <a:rPr lang="zh-CN" altLang="en-US" sz="2200" dirty="0">
                <a:latin typeface="Times New Roman" panose="02020603050405020304" pitchFamily="18" charset="0"/>
                <a:ea typeface="微软雅黑" panose="020B0503020204020204" pitchFamily="34" charset="-122"/>
                <a:cs typeface="+mn-ea"/>
                <a:sym typeface="Times New Roman" panose="02020603050405020304" pitchFamily="18" charset="0"/>
              </a:rPr>
              <a:t>相对可扩展和有效，能对大数据集进行高效划分</a:t>
            </a:r>
          </a:p>
          <a:p>
            <a:pPr marL="360000" indent="-360000" algn="just" fontAlgn="base">
              <a:lnSpc>
                <a:spcPct val="135000"/>
              </a:lnSpc>
              <a:spcBef>
                <a:spcPts val="600"/>
              </a:spcBef>
              <a:spcAft>
                <a:spcPct val="0"/>
              </a:spcAft>
              <a:buClr>
                <a:srgbClr val="FF6600"/>
              </a:buClr>
              <a:buSzPct val="80000"/>
              <a:buFont typeface="Wingdings" panose="05000000000000000000" pitchFamily="2" charset="2"/>
              <a:buChar char="l"/>
            </a:pPr>
            <a:r>
              <a:rPr lang="zh-CN" altLang="en-US" sz="2400" dirty="0">
                <a:latin typeface="Times New Roman" panose="02020603050405020304" pitchFamily="18" charset="0"/>
                <a:ea typeface="微软雅黑" panose="020B0503020204020204" pitchFamily="34" charset="-122"/>
                <a:cs typeface="+mn-ea"/>
                <a:sym typeface="Times New Roman" panose="02020603050405020304" pitchFamily="18" charset="0"/>
              </a:rPr>
              <a:t>缺点</a:t>
            </a:r>
          </a:p>
          <a:p>
            <a:pPr marL="817200" lvl="1" indent="-360000" algn="just" fontAlgn="base">
              <a:lnSpc>
                <a:spcPct val="135000"/>
              </a:lnSpc>
              <a:spcBef>
                <a:spcPts val="600"/>
              </a:spcBef>
              <a:spcAft>
                <a:spcPct val="0"/>
              </a:spcAft>
              <a:buClr>
                <a:srgbClr val="FF6600"/>
              </a:buClr>
              <a:buSzPct val="80000"/>
              <a:buFont typeface="Wingdings" panose="05000000000000000000" pitchFamily="2" charset="2"/>
              <a:buChar char="l"/>
            </a:pPr>
            <a:r>
              <a:rPr lang="zh-CN" altLang="en-US" sz="2200" dirty="0">
                <a:latin typeface="Times New Roman" panose="02020603050405020304" pitchFamily="18" charset="0"/>
                <a:ea typeface="微软雅黑" panose="020B0503020204020204" pitchFamily="34" charset="-122"/>
                <a:cs typeface="+mn-ea"/>
                <a:sym typeface="Times New Roman" panose="02020603050405020304" pitchFamily="18" charset="0"/>
              </a:rPr>
              <a:t>用户必须事先指定聚类簇的个数</a:t>
            </a:r>
          </a:p>
          <a:p>
            <a:pPr marL="817200" lvl="1" indent="-360000" algn="just" fontAlgn="base">
              <a:lnSpc>
                <a:spcPct val="135000"/>
              </a:lnSpc>
              <a:spcBef>
                <a:spcPts val="600"/>
              </a:spcBef>
              <a:spcAft>
                <a:spcPct val="0"/>
              </a:spcAft>
              <a:buClr>
                <a:srgbClr val="FF6600"/>
              </a:buClr>
              <a:buSzPct val="80000"/>
              <a:buFont typeface="Wingdings" panose="05000000000000000000" pitchFamily="2" charset="2"/>
              <a:buChar char="l"/>
            </a:pPr>
            <a:r>
              <a:rPr lang="zh-CN" altLang="en-US" sz="2200" dirty="0">
                <a:latin typeface="Times New Roman" panose="02020603050405020304" pitchFamily="18" charset="0"/>
                <a:ea typeface="微软雅黑" panose="020B0503020204020204" pitchFamily="34" charset="-122"/>
                <a:cs typeface="+mn-ea"/>
                <a:sym typeface="Times New Roman" panose="02020603050405020304" pitchFamily="18" charset="0"/>
              </a:rPr>
              <a:t>常常终止于局部最优</a:t>
            </a:r>
          </a:p>
          <a:p>
            <a:pPr marL="817200" lvl="1" indent="-360000" algn="just" fontAlgn="base">
              <a:lnSpc>
                <a:spcPct val="135000"/>
              </a:lnSpc>
              <a:spcBef>
                <a:spcPts val="600"/>
              </a:spcBef>
              <a:spcAft>
                <a:spcPct val="0"/>
              </a:spcAft>
              <a:buClr>
                <a:srgbClr val="FF6600"/>
              </a:buClr>
              <a:buSzPct val="80000"/>
              <a:buFont typeface="Wingdings" panose="05000000000000000000" pitchFamily="2" charset="2"/>
              <a:buChar char="l"/>
            </a:pPr>
            <a:r>
              <a:rPr lang="zh-CN" altLang="en-US" sz="2200" dirty="0">
                <a:latin typeface="Times New Roman" panose="02020603050405020304" pitchFamily="18" charset="0"/>
                <a:ea typeface="微软雅黑" panose="020B0503020204020204" pitchFamily="34" charset="-122"/>
                <a:cs typeface="+mn-ea"/>
                <a:sym typeface="Times New Roman" panose="02020603050405020304" pitchFamily="18" charset="0"/>
              </a:rPr>
              <a:t>只适用于数值</a:t>
            </a:r>
            <a:r>
              <a:rPr lang="zh-CN" altLang="en-US" sz="2200">
                <a:latin typeface="Times New Roman" panose="02020603050405020304" pitchFamily="18" charset="0"/>
                <a:ea typeface="微软雅黑" panose="020B0503020204020204" pitchFamily="34" charset="-122"/>
                <a:cs typeface="+mn-ea"/>
                <a:sym typeface="Times New Roman" panose="02020603050405020304" pitchFamily="18" charset="0"/>
              </a:rPr>
              <a:t>属性聚类</a:t>
            </a:r>
            <a:r>
              <a:rPr lang="en-US" altLang="zh-CN" sz="2200" dirty="0">
                <a:latin typeface="Times New Roman" panose="02020603050405020304" pitchFamily="18" charset="0"/>
                <a:ea typeface="微软雅黑" panose="020B0503020204020204" pitchFamily="34" charset="-122"/>
                <a:cs typeface="+mn-ea"/>
                <a:sym typeface="Times New Roman" panose="02020603050405020304" pitchFamily="18" charset="0"/>
              </a:rPr>
              <a:t>(</a:t>
            </a:r>
            <a:r>
              <a:rPr lang="zh-CN" altLang="en-US" sz="2200" dirty="0">
                <a:latin typeface="Times New Roman" panose="02020603050405020304" pitchFamily="18" charset="0"/>
                <a:ea typeface="微软雅黑" panose="020B0503020204020204" pitchFamily="34" charset="-122"/>
                <a:cs typeface="+mn-ea"/>
                <a:sym typeface="Times New Roman" panose="02020603050405020304" pitchFamily="18" charset="0"/>
              </a:rPr>
              <a:t>计算均值</a:t>
            </a:r>
            <a:r>
              <a:rPr lang="zh-CN" altLang="en-US" sz="2200">
                <a:latin typeface="Times New Roman" panose="02020603050405020304" pitchFamily="18" charset="0"/>
                <a:ea typeface="微软雅黑" panose="020B0503020204020204" pitchFamily="34" charset="-122"/>
                <a:cs typeface="+mn-ea"/>
                <a:sym typeface="Times New Roman" panose="02020603050405020304" pitchFamily="18" charset="0"/>
              </a:rPr>
              <a:t>有意义</a:t>
            </a:r>
            <a:r>
              <a:rPr lang="en-US" altLang="zh-CN" sz="2200" dirty="0">
                <a:latin typeface="Times New Roman" panose="02020603050405020304" pitchFamily="18" charset="0"/>
                <a:ea typeface="微软雅黑" panose="020B0503020204020204" pitchFamily="34" charset="-122"/>
                <a:cs typeface="+mn-ea"/>
                <a:sym typeface="Times New Roman" panose="02020603050405020304" pitchFamily="18" charset="0"/>
              </a:rPr>
              <a:t>)</a:t>
            </a:r>
          </a:p>
          <a:p>
            <a:pPr marL="817200" lvl="1" indent="-360000" algn="just" fontAlgn="base">
              <a:lnSpc>
                <a:spcPct val="135000"/>
              </a:lnSpc>
              <a:spcBef>
                <a:spcPts val="600"/>
              </a:spcBef>
              <a:spcAft>
                <a:spcPct val="0"/>
              </a:spcAft>
              <a:buClr>
                <a:srgbClr val="FF6600"/>
              </a:buClr>
              <a:buSzPct val="80000"/>
              <a:buFont typeface="Wingdings" panose="05000000000000000000" pitchFamily="2" charset="2"/>
              <a:buChar char="l"/>
            </a:pPr>
            <a:r>
              <a:rPr lang="zh-CN" altLang="en-US" sz="2200" dirty="0">
                <a:latin typeface="Times New Roman" panose="02020603050405020304" pitchFamily="18" charset="0"/>
                <a:ea typeface="微软雅黑" panose="020B0503020204020204" pitchFamily="34" charset="-122"/>
                <a:cs typeface="+mn-ea"/>
                <a:sym typeface="Times New Roman" panose="02020603050405020304" pitchFamily="18" charset="0"/>
              </a:rPr>
              <a:t>对噪声和异常数据也很敏感</a:t>
            </a:r>
          </a:p>
          <a:p>
            <a:pPr marL="817200" lvl="1" indent="-360000" algn="just" fontAlgn="base">
              <a:lnSpc>
                <a:spcPct val="135000"/>
              </a:lnSpc>
              <a:spcBef>
                <a:spcPts val="600"/>
              </a:spcBef>
              <a:spcAft>
                <a:spcPct val="0"/>
              </a:spcAft>
              <a:buClr>
                <a:srgbClr val="FF6600"/>
              </a:buClr>
              <a:buSzPct val="80000"/>
              <a:buFont typeface="Wingdings" panose="05000000000000000000" pitchFamily="2" charset="2"/>
              <a:buChar char="l"/>
            </a:pPr>
            <a:r>
              <a:rPr lang="zh-CN" altLang="en-US" sz="2200" dirty="0">
                <a:latin typeface="Times New Roman" panose="02020603050405020304" pitchFamily="18" charset="0"/>
                <a:ea typeface="微软雅黑" panose="020B0503020204020204" pitchFamily="34" charset="-122"/>
                <a:cs typeface="+mn-ea"/>
                <a:sym typeface="Times New Roman" panose="02020603050405020304" pitchFamily="18" charset="0"/>
              </a:rPr>
              <a:t>不同的初始值，结果可能不同</a:t>
            </a:r>
          </a:p>
          <a:p>
            <a:pPr marL="817200" lvl="1" indent="-360000" algn="just" fontAlgn="base">
              <a:lnSpc>
                <a:spcPct val="135000"/>
              </a:lnSpc>
              <a:spcBef>
                <a:spcPts val="600"/>
              </a:spcBef>
              <a:spcAft>
                <a:spcPct val="0"/>
              </a:spcAft>
              <a:buClr>
                <a:srgbClr val="FF6600"/>
              </a:buClr>
              <a:buSzPct val="80000"/>
              <a:buFont typeface="Wingdings" panose="05000000000000000000" pitchFamily="2" charset="2"/>
              <a:buChar char="l"/>
            </a:pPr>
            <a:r>
              <a:rPr lang="zh-CN" altLang="en-US" sz="2200" dirty="0">
                <a:latin typeface="Times New Roman" panose="02020603050405020304" pitchFamily="18" charset="0"/>
                <a:ea typeface="微软雅黑" panose="020B0503020204020204" pitchFamily="34" charset="-122"/>
                <a:cs typeface="+mn-ea"/>
                <a:sym typeface="Times New Roman" panose="02020603050405020304" pitchFamily="18" charset="0"/>
              </a:rPr>
              <a:t>不适合发现非凸面形状的簇</a:t>
            </a:r>
          </a:p>
        </p:txBody>
      </p:sp>
    </p:spTree>
    <p:extLst>
      <p:ext uri="{BB962C8B-B14F-4D97-AF65-F5344CB8AC3E}">
        <p14:creationId xmlns:p14="http://schemas.microsoft.com/office/powerpoint/2010/main" val="482872226"/>
      </p:ext>
    </p:extLst>
  </p:cSld>
  <p:clrMapOvr>
    <a:masterClrMapping/>
  </p:clrMapOvr>
  <p:transition spd="med">
    <p:split orient="vert"/>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756000" y="108000"/>
            <a:ext cx="6781800" cy="492443"/>
          </a:xfrm>
          <a:prstGeom prst="rect">
            <a:avLst/>
          </a:prstGeom>
        </p:spPr>
        <p:txBody>
          <a:bodyPr wrap="square">
            <a:spAutoFit/>
          </a:bodyPr>
          <a:lstStyle/>
          <a:p>
            <a:pPr fontAlgn="base">
              <a:lnSpc>
                <a:spcPct val="100000"/>
              </a:lnSpc>
              <a:spcAft>
                <a:spcPct val="0"/>
              </a:spcAft>
            </a:pPr>
            <a:r>
              <a:rPr lang="zh-CN" altLang="en-US" sz="2600" b="1" spc="50" dirty="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聚类效果</a:t>
            </a:r>
          </a:p>
        </p:txBody>
      </p:sp>
      <p:pic>
        <p:nvPicPr>
          <p:cNvPr id="4" name="内容占位符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58000" y="1009773"/>
            <a:ext cx="6228000" cy="4631583"/>
          </a:xfrm>
          <a:prstGeom prst="rect">
            <a:avLst/>
          </a:prstGeom>
        </p:spPr>
      </p:pic>
      <p:sp>
        <p:nvSpPr>
          <p:cNvPr id="5" name="矩形 4"/>
          <p:cNvSpPr/>
          <p:nvPr/>
        </p:nvSpPr>
        <p:spPr>
          <a:xfrm>
            <a:off x="1458000" y="5829626"/>
            <a:ext cx="6228000" cy="830997"/>
          </a:xfrm>
          <a:prstGeom prst="rect">
            <a:avLst/>
          </a:prstGeom>
        </p:spPr>
        <p:txBody>
          <a:bodyPr wrap="square">
            <a:spAutoFit/>
          </a:bodyPr>
          <a:lstStyle/>
          <a:p>
            <a:r>
              <a:rPr lang="en-US" altLang="zh-CN" sz="2400" dirty="0">
                <a:solidFill>
                  <a:srgbClr val="2E2E2E"/>
                </a:solidFill>
                <a:latin typeface="Times New Roman" panose="02020603050405020304" pitchFamily="18" charset="0"/>
                <a:ea typeface="微软雅黑" panose="020B0503020204020204" pitchFamily="34" charset="-122"/>
                <a:sym typeface="Times New Roman" panose="02020603050405020304" pitchFamily="18" charset="0"/>
              </a:rPr>
              <a:t>Clustering by fast search and find of density peak. Alex Rodriguez, Alessandro </a:t>
            </a:r>
            <a:r>
              <a:rPr lang="en-US" altLang="zh-CN" sz="2400" dirty="0" err="1">
                <a:solidFill>
                  <a:srgbClr val="2E2E2E"/>
                </a:solidFill>
                <a:latin typeface="Times New Roman" panose="02020603050405020304" pitchFamily="18" charset="0"/>
                <a:ea typeface="微软雅黑" panose="020B0503020204020204" pitchFamily="34" charset="-122"/>
                <a:sym typeface="Times New Roman" panose="02020603050405020304" pitchFamily="18" charset="0"/>
              </a:rPr>
              <a:t>Laio</a:t>
            </a:r>
            <a:endParaRPr lang="zh-CN" altLang="en-US" sz="2400" dirty="0">
              <a:latin typeface="Times New Roman" panose="02020603050405020304" pitchFamily="18" charset="0"/>
              <a:ea typeface="微软雅黑" panose="020B0503020204020204" pitchFamily="34" charset="-122"/>
              <a:sym typeface="Times New Roman" panose="02020603050405020304" pitchFamily="18" charset="0"/>
            </a:endParaRPr>
          </a:p>
        </p:txBody>
      </p:sp>
    </p:spTree>
    <p:extLst>
      <p:ext uri="{BB962C8B-B14F-4D97-AF65-F5344CB8AC3E}">
        <p14:creationId xmlns:p14="http://schemas.microsoft.com/office/powerpoint/2010/main" val="369398635"/>
      </p:ext>
    </p:extLst>
  </p:cSld>
  <p:clrMapOvr>
    <a:masterClrMapping/>
  </p:clrMapOvr>
  <p:transition spd="med">
    <p:split orient="vert"/>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4294967295"/>
          </p:nvPr>
        </p:nvSpPr>
        <p:spPr>
          <a:xfrm>
            <a:off x="252000" y="756000"/>
            <a:ext cx="8229600" cy="461665"/>
          </a:xfrm>
          <a:prstGeom prst="rect">
            <a:avLst/>
          </a:prstGeom>
        </p:spPr>
        <p:txBody>
          <a:bodyPr>
            <a:spAutoFit/>
          </a:bodyPr>
          <a:lstStyle/>
          <a:p>
            <a:pPr marL="0" indent="0">
              <a:lnSpc>
                <a:spcPct val="100000"/>
              </a:lnSpc>
              <a:buNone/>
            </a:pPr>
            <a:r>
              <a:rPr lang="en-US" altLang="zh-CN" sz="2400" b="1" dirty="0">
                <a:latin typeface="Times New Roman" panose="02020603050405020304" pitchFamily="18" charset="0"/>
                <a:ea typeface="微软雅黑" panose="020B0503020204020204" pitchFamily="34" charset="-122"/>
                <a:sym typeface="Times New Roman" panose="02020603050405020304" pitchFamily="18" charset="0"/>
              </a:rPr>
              <a:t>1. </a:t>
            </a:r>
            <a:r>
              <a:rPr lang="en-US" altLang="zh-CN" sz="2400" b="1" dirty="0" err="1">
                <a:latin typeface="Times New Roman" panose="02020603050405020304" pitchFamily="18" charset="0"/>
                <a:ea typeface="微软雅黑" panose="020B0503020204020204" pitchFamily="34" charset="-122"/>
                <a:sym typeface="Times New Roman" panose="02020603050405020304" pitchFamily="18" charset="0"/>
              </a:rPr>
              <a:t>KMeans</a:t>
            </a:r>
            <a:r>
              <a:rPr lang="zh-CN" altLang="en-US" sz="2400" b="1" dirty="0">
                <a:latin typeface="Times New Roman" panose="02020603050405020304" pitchFamily="18" charset="0"/>
                <a:ea typeface="微软雅黑" panose="020B0503020204020204" pitchFamily="34" charset="-122"/>
                <a:sym typeface="Times New Roman" panose="02020603050405020304" pitchFamily="18" charset="0"/>
              </a:rPr>
              <a:t>中初始簇规模估计正确</a:t>
            </a:r>
          </a:p>
        </p:txBody>
      </p:sp>
      <p:sp>
        <p:nvSpPr>
          <p:cNvPr id="4" name="标题 3"/>
          <p:cNvSpPr>
            <a:spLocks noGrp="1"/>
          </p:cNvSpPr>
          <p:nvPr>
            <p:ph type="title" idx="4294967295"/>
          </p:nvPr>
        </p:nvSpPr>
        <p:spPr>
          <a:xfrm>
            <a:off x="756000" y="108000"/>
            <a:ext cx="6781800" cy="492443"/>
          </a:xfrm>
          <a:prstGeom prst="rect">
            <a:avLst/>
          </a:prstGeom>
        </p:spPr>
        <p:txBody>
          <a:bodyPr wrap="square">
            <a:spAutoFit/>
          </a:bodyPr>
          <a:lstStyle/>
          <a:p>
            <a:pPr fontAlgn="base">
              <a:lnSpc>
                <a:spcPct val="100000"/>
              </a:lnSpc>
              <a:spcAft>
                <a:spcPct val="0"/>
              </a:spcAft>
            </a:pPr>
            <a:r>
              <a:rPr lang="en-US" altLang="zh-CN"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2.1.1 KMeans</a:t>
            </a:r>
            <a:r>
              <a:rPr lang="zh-CN" altLang="en-US" sz="2600" b="1" spc="50" dirty="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的问题</a:t>
            </a:r>
          </a:p>
        </p:txBody>
      </p:sp>
      <p:pic>
        <p:nvPicPr>
          <p:cNvPr id="8" name="图片 7"/>
          <p:cNvPicPr>
            <a:picLocks noChangeAspect="1"/>
          </p:cNvPicPr>
          <p:nvPr/>
        </p:nvPicPr>
        <p:blipFill>
          <a:blip r:embed="rId2"/>
          <a:stretch>
            <a:fillRect/>
          </a:stretch>
        </p:blipFill>
        <p:spPr>
          <a:xfrm>
            <a:off x="612000" y="4607601"/>
            <a:ext cx="7920000" cy="2161468"/>
          </a:xfrm>
          <a:prstGeom prst="rect">
            <a:avLst/>
          </a:prstGeom>
        </p:spPr>
      </p:pic>
      <p:pic>
        <p:nvPicPr>
          <p:cNvPr id="9" name="图片 8"/>
          <p:cNvPicPr>
            <a:picLocks noChangeAspect="1"/>
          </p:cNvPicPr>
          <p:nvPr/>
        </p:nvPicPr>
        <p:blipFill>
          <a:blip r:embed="rId3"/>
          <a:stretch>
            <a:fillRect/>
          </a:stretch>
        </p:blipFill>
        <p:spPr>
          <a:xfrm>
            <a:off x="1917954" y="1270237"/>
            <a:ext cx="5308092" cy="3284792"/>
          </a:xfrm>
          <a:prstGeom prst="rect">
            <a:avLst/>
          </a:prstGeom>
        </p:spPr>
      </p:pic>
    </p:spTree>
    <p:extLst>
      <p:ext uri="{BB962C8B-B14F-4D97-AF65-F5344CB8AC3E}">
        <p14:creationId xmlns:p14="http://schemas.microsoft.com/office/powerpoint/2010/main" val="2742614665"/>
      </p:ext>
    </p:extLst>
  </p:cSld>
  <p:clrMapOvr>
    <a:masterClrMapping/>
  </p:clrMapOvr>
  <p:transition spd="med">
    <p:split orient="vert"/>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4294967295"/>
          </p:nvPr>
        </p:nvSpPr>
        <p:spPr>
          <a:xfrm>
            <a:off x="251520" y="756000"/>
            <a:ext cx="8229600" cy="461665"/>
          </a:xfrm>
          <a:prstGeom prst="rect">
            <a:avLst/>
          </a:prstGeom>
        </p:spPr>
        <p:txBody>
          <a:bodyPr>
            <a:spAutoFit/>
          </a:bodyPr>
          <a:lstStyle/>
          <a:p>
            <a:pPr marL="0" indent="0">
              <a:lnSpc>
                <a:spcPct val="100000"/>
              </a:lnSpc>
              <a:buNone/>
            </a:pPr>
            <a:r>
              <a:rPr lang="en-US" altLang="zh-CN" sz="2400" b="1" dirty="0">
                <a:latin typeface="Times New Roman" panose="02020603050405020304" pitchFamily="18" charset="0"/>
                <a:ea typeface="微软雅黑" panose="020B0503020204020204" pitchFamily="34" charset="-122"/>
                <a:sym typeface="Times New Roman" panose="02020603050405020304" pitchFamily="18" charset="0"/>
              </a:rPr>
              <a:t>2</a:t>
            </a:r>
            <a:r>
              <a:rPr lang="en-US" altLang="zh-CN" sz="2400" b="1">
                <a:latin typeface="Times New Roman" panose="02020603050405020304" pitchFamily="18" charset="0"/>
                <a:ea typeface="微软雅黑" panose="020B0503020204020204" pitchFamily="34" charset="-122"/>
                <a:sym typeface="Times New Roman" panose="02020603050405020304" pitchFamily="18" charset="0"/>
              </a:rPr>
              <a:t>. </a:t>
            </a:r>
            <a:r>
              <a:rPr lang="en-US" altLang="zh-CN" sz="2400" b="1" dirty="0" err="1">
                <a:latin typeface="Times New Roman" panose="02020603050405020304" pitchFamily="18" charset="0"/>
                <a:ea typeface="微软雅黑" panose="020B0503020204020204" pitchFamily="34" charset="-122"/>
                <a:sym typeface="Times New Roman" panose="02020603050405020304" pitchFamily="18" charset="0"/>
              </a:rPr>
              <a:t>KMeans</a:t>
            </a:r>
            <a:r>
              <a:rPr lang="zh-CN" altLang="en-US" sz="2400" b="1" dirty="0">
                <a:latin typeface="Times New Roman" panose="02020603050405020304" pitchFamily="18" charset="0"/>
                <a:ea typeface="微软雅黑" panose="020B0503020204020204" pitchFamily="34" charset="-122"/>
                <a:sym typeface="Times New Roman" panose="02020603050405020304" pitchFamily="18" charset="0"/>
              </a:rPr>
              <a:t>中初始簇规模估计错误</a:t>
            </a:r>
          </a:p>
        </p:txBody>
      </p:sp>
      <p:pic>
        <p:nvPicPr>
          <p:cNvPr id="5" name="图片 4"/>
          <p:cNvPicPr>
            <a:picLocks noChangeAspect="1"/>
          </p:cNvPicPr>
          <p:nvPr/>
        </p:nvPicPr>
        <p:blipFill>
          <a:blip r:embed="rId2"/>
          <a:stretch>
            <a:fillRect/>
          </a:stretch>
        </p:blipFill>
        <p:spPr>
          <a:xfrm>
            <a:off x="612000" y="4608000"/>
            <a:ext cx="7920000" cy="2112000"/>
          </a:xfrm>
          <a:prstGeom prst="rect">
            <a:avLst/>
          </a:prstGeom>
        </p:spPr>
      </p:pic>
      <p:pic>
        <p:nvPicPr>
          <p:cNvPr id="7" name="图片 6"/>
          <p:cNvPicPr>
            <a:picLocks noChangeAspect="1"/>
          </p:cNvPicPr>
          <p:nvPr/>
        </p:nvPicPr>
        <p:blipFill>
          <a:blip r:embed="rId3"/>
          <a:stretch>
            <a:fillRect/>
          </a:stretch>
        </p:blipFill>
        <p:spPr>
          <a:xfrm>
            <a:off x="615696" y="1373220"/>
            <a:ext cx="7912608" cy="3084576"/>
          </a:xfrm>
          <a:prstGeom prst="rect">
            <a:avLst/>
          </a:prstGeom>
        </p:spPr>
      </p:pic>
      <p:sp>
        <p:nvSpPr>
          <p:cNvPr id="8" name="标题 3">
            <a:extLst>
              <a:ext uri="{FF2B5EF4-FFF2-40B4-BE49-F238E27FC236}">
                <a16:creationId xmlns:a16="http://schemas.microsoft.com/office/drawing/2014/main" id="{5A15A04D-7548-4EE3-8905-DF63E7601A71}"/>
              </a:ext>
            </a:extLst>
          </p:cNvPr>
          <p:cNvSpPr txBox="1">
            <a:spLocks/>
          </p:cNvSpPr>
          <p:nvPr/>
        </p:nvSpPr>
        <p:spPr>
          <a:xfrm>
            <a:off x="756000" y="108000"/>
            <a:ext cx="6781800" cy="492443"/>
          </a:xfrm>
          <a:prstGeom prst="rect">
            <a:avLst/>
          </a:prstGeom>
        </p:spPr>
        <p:txBody>
          <a:bodyPr wrap="square">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lnSpc>
                <a:spcPct val="100000"/>
              </a:lnSpc>
              <a:spcAft>
                <a:spcPct val="0"/>
              </a:spcAft>
            </a:pPr>
            <a:r>
              <a:rPr lang="en-US" altLang="zh-CN"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2.1.1 KMeans</a:t>
            </a:r>
            <a:r>
              <a:rPr lang="zh-CN" altLang="en-US"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的问题</a:t>
            </a:r>
            <a:endParaRPr lang="zh-CN" altLang="en-US" sz="2600" b="1" spc="50" dirty="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Tree>
    <p:extLst>
      <p:ext uri="{BB962C8B-B14F-4D97-AF65-F5344CB8AC3E}">
        <p14:creationId xmlns:p14="http://schemas.microsoft.com/office/powerpoint/2010/main" val="3902545645"/>
      </p:ext>
    </p:extLst>
  </p:cSld>
  <p:clrMapOvr>
    <a:masterClrMapping/>
  </p:clrMapOvr>
  <p:transition spd="med">
    <p:split orient="vert"/>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4294967295"/>
          </p:nvPr>
        </p:nvSpPr>
        <p:spPr>
          <a:xfrm>
            <a:off x="252000" y="756000"/>
            <a:ext cx="8229600" cy="461665"/>
          </a:xfrm>
          <a:prstGeom prst="rect">
            <a:avLst/>
          </a:prstGeom>
        </p:spPr>
        <p:txBody>
          <a:bodyPr>
            <a:spAutoFit/>
          </a:bodyPr>
          <a:lstStyle/>
          <a:p>
            <a:pPr marL="0" indent="0">
              <a:lnSpc>
                <a:spcPct val="100000"/>
              </a:lnSpc>
              <a:buNone/>
            </a:pPr>
            <a:r>
              <a:rPr lang="en-US" altLang="zh-CN" sz="2400" b="1" dirty="0">
                <a:latin typeface="Times New Roman" panose="02020603050405020304" pitchFamily="18" charset="0"/>
                <a:ea typeface="微软雅黑" panose="020B0503020204020204" pitchFamily="34" charset="-122"/>
                <a:sym typeface="Times New Roman" panose="02020603050405020304" pitchFamily="18" charset="0"/>
              </a:rPr>
              <a:t>3. </a:t>
            </a:r>
            <a:r>
              <a:rPr lang="zh-CN" altLang="en-US" sz="2400" b="1" dirty="0">
                <a:latin typeface="Times New Roman" panose="02020603050405020304" pitchFamily="18" charset="0"/>
                <a:ea typeface="微软雅黑" panose="020B0503020204020204" pitchFamily="34" charset="-122"/>
                <a:sym typeface="Times New Roman" panose="02020603050405020304" pitchFamily="18" charset="0"/>
              </a:rPr>
              <a:t>数据分布形状对分簇结果的影响</a:t>
            </a:r>
          </a:p>
        </p:txBody>
      </p:sp>
      <p:pic>
        <p:nvPicPr>
          <p:cNvPr id="9" name="图片 8"/>
          <p:cNvPicPr>
            <a:picLocks noChangeAspect="1"/>
          </p:cNvPicPr>
          <p:nvPr/>
        </p:nvPicPr>
        <p:blipFill>
          <a:blip r:embed="rId2"/>
          <a:stretch>
            <a:fillRect/>
          </a:stretch>
        </p:blipFill>
        <p:spPr>
          <a:xfrm>
            <a:off x="612000" y="4608000"/>
            <a:ext cx="7920000" cy="2085492"/>
          </a:xfrm>
          <a:prstGeom prst="rect">
            <a:avLst/>
          </a:prstGeom>
        </p:spPr>
      </p:pic>
      <p:pic>
        <p:nvPicPr>
          <p:cNvPr id="10" name="图片 9"/>
          <p:cNvPicPr>
            <a:picLocks noChangeAspect="1"/>
          </p:cNvPicPr>
          <p:nvPr/>
        </p:nvPicPr>
        <p:blipFill>
          <a:blip r:embed="rId3"/>
          <a:stretch>
            <a:fillRect/>
          </a:stretch>
        </p:blipFill>
        <p:spPr>
          <a:xfrm>
            <a:off x="448056" y="1373211"/>
            <a:ext cx="8247888" cy="2952369"/>
          </a:xfrm>
          <a:prstGeom prst="rect">
            <a:avLst/>
          </a:prstGeom>
        </p:spPr>
      </p:pic>
      <p:sp>
        <p:nvSpPr>
          <p:cNvPr id="7" name="标题 3">
            <a:extLst>
              <a:ext uri="{FF2B5EF4-FFF2-40B4-BE49-F238E27FC236}">
                <a16:creationId xmlns:a16="http://schemas.microsoft.com/office/drawing/2014/main" id="{9A454220-BF7A-459E-B13C-FF55E6114C5D}"/>
              </a:ext>
            </a:extLst>
          </p:cNvPr>
          <p:cNvSpPr txBox="1">
            <a:spLocks/>
          </p:cNvSpPr>
          <p:nvPr/>
        </p:nvSpPr>
        <p:spPr>
          <a:xfrm>
            <a:off x="756000" y="108000"/>
            <a:ext cx="6781800" cy="492443"/>
          </a:xfrm>
          <a:prstGeom prst="rect">
            <a:avLst/>
          </a:prstGeom>
        </p:spPr>
        <p:txBody>
          <a:bodyPr wrap="square">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lnSpc>
                <a:spcPct val="100000"/>
              </a:lnSpc>
              <a:spcAft>
                <a:spcPct val="0"/>
              </a:spcAft>
            </a:pPr>
            <a:r>
              <a:rPr lang="en-US" altLang="zh-CN"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2.1.1 KMeans</a:t>
            </a:r>
            <a:r>
              <a:rPr lang="zh-CN" altLang="en-US"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的问题</a:t>
            </a:r>
            <a:endParaRPr lang="zh-CN" altLang="en-US" sz="2600" b="1" spc="50" dirty="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Tree>
    <p:extLst>
      <p:ext uri="{BB962C8B-B14F-4D97-AF65-F5344CB8AC3E}">
        <p14:creationId xmlns:p14="http://schemas.microsoft.com/office/powerpoint/2010/main" val="858445667"/>
      </p:ext>
    </p:extLst>
  </p:cSld>
  <p:clrMapOvr>
    <a:masterClrMapping/>
  </p:clrMapOvr>
  <p:transition spd="med">
    <p:split orient="vert"/>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4294967295"/>
          </p:nvPr>
        </p:nvSpPr>
        <p:spPr>
          <a:xfrm>
            <a:off x="252000" y="755654"/>
            <a:ext cx="8229600" cy="461665"/>
          </a:xfrm>
          <a:prstGeom prst="rect">
            <a:avLst/>
          </a:prstGeom>
        </p:spPr>
        <p:txBody>
          <a:bodyPr>
            <a:spAutoFit/>
          </a:bodyPr>
          <a:lstStyle/>
          <a:p>
            <a:pPr marL="0" indent="0">
              <a:lnSpc>
                <a:spcPct val="100000"/>
              </a:lnSpc>
              <a:buNone/>
            </a:pPr>
            <a:r>
              <a:rPr lang="en-US" altLang="zh-CN" sz="2400" b="1" dirty="0">
                <a:latin typeface="Times New Roman" panose="02020603050405020304" pitchFamily="18" charset="0"/>
                <a:ea typeface="微软雅黑" panose="020B0503020204020204" pitchFamily="34" charset="-122"/>
                <a:sym typeface="Times New Roman" panose="02020603050405020304" pitchFamily="18" charset="0"/>
              </a:rPr>
              <a:t>4. </a:t>
            </a:r>
            <a:r>
              <a:rPr lang="zh-CN" altLang="en-US" sz="2400" b="1" dirty="0">
                <a:latin typeface="Times New Roman" panose="02020603050405020304" pitchFamily="18" charset="0"/>
                <a:ea typeface="微软雅黑" panose="020B0503020204020204" pitchFamily="34" charset="-122"/>
                <a:sym typeface="Times New Roman" panose="02020603050405020304" pitchFamily="18" charset="0"/>
              </a:rPr>
              <a:t>数据分散程度对分簇结果的影响</a:t>
            </a:r>
          </a:p>
        </p:txBody>
      </p:sp>
      <p:pic>
        <p:nvPicPr>
          <p:cNvPr id="11" name="图片 10"/>
          <p:cNvPicPr>
            <a:picLocks noChangeAspect="1"/>
          </p:cNvPicPr>
          <p:nvPr/>
        </p:nvPicPr>
        <p:blipFill>
          <a:blip r:embed="rId2"/>
          <a:stretch>
            <a:fillRect/>
          </a:stretch>
        </p:blipFill>
        <p:spPr>
          <a:xfrm>
            <a:off x="612000" y="4608000"/>
            <a:ext cx="7920000" cy="2189599"/>
          </a:xfrm>
          <a:prstGeom prst="rect">
            <a:avLst/>
          </a:prstGeom>
        </p:spPr>
      </p:pic>
      <p:pic>
        <p:nvPicPr>
          <p:cNvPr id="12" name="图片 11"/>
          <p:cNvPicPr>
            <a:picLocks noChangeAspect="1"/>
          </p:cNvPicPr>
          <p:nvPr/>
        </p:nvPicPr>
        <p:blipFill>
          <a:blip r:embed="rId3"/>
          <a:stretch>
            <a:fillRect/>
          </a:stretch>
        </p:blipFill>
        <p:spPr>
          <a:xfrm>
            <a:off x="324000" y="1372530"/>
            <a:ext cx="8496000" cy="2812223"/>
          </a:xfrm>
          <a:prstGeom prst="rect">
            <a:avLst/>
          </a:prstGeom>
        </p:spPr>
      </p:pic>
      <p:sp>
        <p:nvSpPr>
          <p:cNvPr id="7" name="标题 3">
            <a:extLst>
              <a:ext uri="{FF2B5EF4-FFF2-40B4-BE49-F238E27FC236}">
                <a16:creationId xmlns:a16="http://schemas.microsoft.com/office/drawing/2014/main" id="{3C2E9831-7202-425A-A63D-F813F2002A07}"/>
              </a:ext>
            </a:extLst>
          </p:cNvPr>
          <p:cNvSpPr txBox="1">
            <a:spLocks/>
          </p:cNvSpPr>
          <p:nvPr/>
        </p:nvSpPr>
        <p:spPr>
          <a:xfrm>
            <a:off x="756000" y="108000"/>
            <a:ext cx="6781800" cy="492443"/>
          </a:xfrm>
          <a:prstGeom prst="rect">
            <a:avLst/>
          </a:prstGeom>
        </p:spPr>
        <p:txBody>
          <a:bodyPr wrap="square">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lnSpc>
                <a:spcPct val="100000"/>
              </a:lnSpc>
              <a:spcAft>
                <a:spcPct val="0"/>
              </a:spcAft>
            </a:pPr>
            <a:r>
              <a:rPr lang="en-US" altLang="zh-CN"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2.1.1 KMeans</a:t>
            </a:r>
            <a:r>
              <a:rPr lang="zh-CN" altLang="en-US"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的问题</a:t>
            </a:r>
            <a:endParaRPr lang="zh-CN" altLang="en-US" sz="2600" b="1" spc="50" dirty="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Tree>
    <p:extLst>
      <p:ext uri="{BB962C8B-B14F-4D97-AF65-F5344CB8AC3E}">
        <p14:creationId xmlns:p14="http://schemas.microsoft.com/office/powerpoint/2010/main" val="1868109880"/>
      </p:ext>
    </p:extLst>
  </p:cSld>
  <p:clrMapOvr>
    <a:masterClrMapping/>
  </p:clrMapOvr>
  <p:transition spd="med">
    <p:split orient="vert"/>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4294967295"/>
          </p:nvPr>
        </p:nvSpPr>
        <p:spPr>
          <a:xfrm>
            <a:off x="251520" y="756000"/>
            <a:ext cx="8229600" cy="461665"/>
          </a:xfrm>
          <a:prstGeom prst="rect">
            <a:avLst/>
          </a:prstGeom>
        </p:spPr>
        <p:txBody>
          <a:bodyPr>
            <a:spAutoFit/>
          </a:bodyPr>
          <a:lstStyle/>
          <a:p>
            <a:pPr marL="0" indent="0">
              <a:lnSpc>
                <a:spcPct val="100000"/>
              </a:lnSpc>
              <a:buNone/>
            </a:pPr>
            <a:r>
              <a:rPr lang="en-US" altLang="zh-CN" sz="2400" b="1" dirty="0">
                <a:latin typeface="Times New Roman" panose="02020603050405020304" pitchFamily="18" charset="0"/>
                <a:ea typeface="微软雅黑" panose="020B0503020204020204" pitchFamily="34" charset="-122"/>
                <a:sym typeface="Times New Roman" panose="02020603050405020304" pitchFamily="18" charset="0"/>
              </a:rPr>
              <a:t>5. </a:t>
            </a:r>
            <a:r>
              <a:rPr lang="zh-CN" altLang="en-US" sz="2400" b="1" dirty="0">
                <a:latin typeface="Times New Roman" panose="02020603050405020304" pitchFamily="18" charset="0"/>
                <a:ea typeface="微软雅黑" panose="020B0503020204020204" pitchFamily="34" charset="-122"/>
                <a:sym typeface="Times New Roman" panose="02020603050405020304" pitchFamily="18" charset="0"/>
              </a:rPr>
              <a:t>随机初始种子的影响</a:t>
            </a:r>
          </a:p>
        </p:txBody>
      </p:sp>
      <p:pic>
        <p:nvPicPr>
          <p:cNvPr id="6" name="图片 5"/>
          <p:cNvPicPr>
            <a:picLocks noChangeAspect="1"/>
          </p:cNvPicPr>
          <p:nvPr/>
        </p:nvPicPr>
        <p:blipFill>
          <a:blip r:embed="rId2"/>
          <a:stretch>
            <a:fillRect/>
          </a:stretch>
        </p:blipFill>
        <p:spPr>
          <a:xfrm>
            <a:off x="931800" y="1373222"/>
            <a:ext cx="7280401" cy="5152122"/>
          </a:xfrm>
          <a:prstGeom prst="rect">
            <a:avLst/>
          </a:prstGeom>
        </p:spPr>
      </p:pic>
      <p:sp>
        <p:nvSpPr>
          <p:cNvPr id="7" name="标题 3">
            <a:extLst>
              <a:ext uri="{FF2B5EF4-FFF2-40B4-BE49-F238E27FC236}">
                <a16:creationId xmlns:a16="http://schemas.microsoft.com/office/drawing/2014/main" id="{F678194C-0264-48C7-BCCA-077C93066321}"/>
              </a:ext>
            </a:extLst>
          </p:cNvPr>
          <p:cNvSpPr txBox="1">
            <a:spLocks/>
          </p:cNvSpPr>
          <p:nvPr/>
        </p:nvSpPr>
        <p:spPr>
          <a:xfrm>
            <a:off x="756000" y="108000"/>
            <a:ext cx="6781800" cy="492443"/>
          </a:xfrm>
          <a:prstGeom prst="rect">
            <a:avLst/>
          </a:prstGeom>
        </p:spPr>
        <p:txBody>
          <a:bodyPr wrap="square">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lnSpc>
                <a:spcPct val="100000"/>
              </a:lnSpc>
              <a:spcAft>
                <a:spcPct val="0"/>
              </a:spcAft>
            </a:pPr>
            <a:r>
              <a:rPr lang="en-US" altLang="zh-CN"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2.1.1 KMeans</a:t>
            </a:r>
            <a:r>
              <a:rPr lang="zh-CN" altLang="en-US"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的问题</a:t>
            </a:r>
            <a:endParaRPr lang="zh-CN" altLang="en-US" sz="2600" b="1" spc="50" dirty="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Tree>
    <p:extLst>
      <p:ext uri="{BB962C8B-B14F-4D97-AF65-F5344CB8AC3E}">
        <p14:creationId xmlns:p14="http://schemas.microsoft.com/office/powerpoint/2010/main" val="1612857614"/>
      </p:ext>
    </p:extLst>
  </p:cSld>
  <p:clrMapOvr>
    <a:masterClrMapping/>
  </p:clrMapOvr>
  <p:transition spd="med">
    <p:split orient="vert"/>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4294967295"/>
          </p:nvPr>
        </p:nvSpPr>
        <p:spPr>
          <a:xfrm>
            <a:off x="251520" y="756000"/>
            <a:ext cx="8229600" cy="461665"/>
          </a:xfrm>
          <a:prstGeom prst="rect">
            <a:avLst/>
          </a:prstGeom>
        </p:spPr>
        <p:txBody>
          <a:bodyPr>
            <a:spAutoFit/>
          </a:bodyPr>
          <a:lstStyle/>
          <a:p>
            <a:pPr marL="0" indent="0">
              <a:lnSpc>
                <a:spcPct val="100000"/>
              </a:lnSpc>
              <a:buNone/>
            </a:pPr>
            <a:r>
              <a:rPr lang="en-US" altLang="zh-CN" sz="2400" b="1" dirty="0">
                <a:latin typeface="Times New Roman" panose="02020603050405020304" pitchFamily="18" charset="0"/>
                <a:ea typeface="微软雅黑" panose="020B0503020204020204" pitchFamily="34" charset="-122"/>
                <a:sym typeface="Times New Roman" panose="02020603050405020304" pitchFamily="18" charset="0"/>
              </a:rPr>
              <a:t>5. </a:t>
            </a:r>
            <a:r>
              <a:rPr lang="zh-CN" altLang="en-US" sz="2400" b="1" dirty="0">
                <a:latin typeface="Times New Roman" panose="02020603050405020304" pitchFamily="18" charset="0"/>
                <a:ea typeface="微软雅黑" panose="020B0503020204020204" pitchFamily="34" charset="-122"/>
                <a:sym typeface="Times New Roman" panose="02020603050405020304" pitchFamily="18" charset="0"/>
              </a:rPr>
              <a:t>随机初始种子的影响</a:t>
            </a:r>
          </a:p>
        </p:txBody>
      </p:sp>
      <p:pic>
        <p:nvPicPr>
          <p:cNvPr id="6" name="图片 5"/>
          <p:cNvPicPr>
            <a:picLocks noChangeAspect="1"/>
          </p:cNvPicPr>
          <p:nvPr/>
        </p:nvPicPr>
        <p:blipFill>
          <a:blip r:embed="rId2"/>
          <a:stretch>
            <a:fillRect/>
          </a:stretch>
        </p:blipFill>
        <p:spPr>
          <a:xfrm>
            <a:off x="931800" y="1373222"/>
            <a:ext cx="7280401" cy="5152122"/>
          </a:xfrm>
          <a:prstGeom prst="rect">
            <a:avLst/>
          </a:prstGeom>
        </p:spPr>
      </p:pic>
      <p:sp>
        <p:nvSpPr>
          <p:cNvPr id="7" name="标题 3">
            <a:extLst>
              <a:ext uri="{FF2B5EF4-FFF2-40B4-BE49-F238E27FC236}">
                <a16:creationId xmlns:a16="http://schemas.microsoft.com/office/drawing/2014/main" id="{F678194C-0264-48C7-BCCA-077C93066321}"/>
              </a:ext>
            </a:extLst>
          </p:cNvPr>
          <p:cNvSpPr txBox="1">
            <a:spLocks/>
          </p:cNvSpPr>
          <p:nvPr/>
        </p:nvSpPr>
        <p:spPr>
          <a:xfrm>
            <a:off x="756000" y="108000"/>
            <a:ext cx="6781800" cy="492443"/>
          </a:xfrm>
          <a:prstGeom prst="rect">
            <a:avLst/>
          </a:prstGeom>
        </p:spPr>
        <p:txBody>
          <a:bodyPr wrap="square">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lnSpc>
                <a:spcPct val="100000"/>
              </a:lnSpc>
              <a:spcAft>
                <a:spcPct val="0"/>
              </a:spcAft>
            </a:pPr>
            <a:r>
              <a:rPr lang="en-US" altLang="zh-CN"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2.1.1 KMeans</a:t>
            </a:r>
            <a:r>
              <a:rPr lang="zh-CN" altLang="en-US"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的问题</a:t>
            </a:r>
            <a:endParaRPr lang="zh-CN" altLang="en-US" sz="2600" b="1" spc="50" dirty="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pic>
        <p:nvPicPr>
          <p:cNvPr id="5" name="图片 4">
            <a:extLst>
              <a:ext uri="{FF2B5EF4-FFF2-40B4-BE49-F238E27FC236}">
                <a16:creationId xmlns:a16="http://schemas.microsoft.com/office/drawing/2014/main" id="{D069D8B7-0871-47A4-A261-519EEE673691}"/>
              </a:ext>
            </a:extLst>
          </p:cNvPr>
          <p:cNvPicPr>
            <a:picLocks noChangeAspect="1"/>
          </p:cNvPicPr>
          <p:nvPr/>
        </p:nvPicPr>
        <p:blipFill>
          <a:blip r:embed="rId3"/>
          <a:stretch>
            <a:fillRect/>
          </a:stretch>
        </p:blipFill>
        <p:spPr>
          <a:xfrm>
            <a:off x="75230" y="2060848"/>
            <a:ext cx="9031720" cy="3528392"/>
          </a:xfrm>
          <a:prstGeom prst="rect">
            <a:avLst/>
          </a:prstGeom>
        </p:spPr>
      </p:pic>
    </p:spTree>
    <p:extLst>
      <p:ext uri="{BB962C8B-B14F-4D97-AF65-F5344CB8AC3E}">
        <p14:creationId xmlns:p14="http://schemas.microsoft.com/office/powerpoint/2010/main" val="4291229212"/>
      </p:ext>
    </p:extLst>
  </p:cSld>
  <p:clrMapOvr>
    <a:masterClrMapping/>
  </p:clrMapOvr>
  <p:transition spd="med">
    <p:split orient="vert"/>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3">
            <a:extLst>
              <a:ext uri="{FF2B5EF4-FFF2-40B4-BE49-F238E27FC236}">
                <a16:creationId xmlns:a16="http://schemas.microsoft.com/office/drawing/2014/main" id="{586347B6-F4CA-4EE8-8340-4DDA33DE9584}"/>
              </a:ext>
            </a:extLst>
          </p:cNvPr>
          <p:cNvSpPr txBox="1">
            <a:spLocks/>
          </p:cNvSpPr>
          <p:nvPr/>
        </p:nvSpPr>
        <p:spPr>
          <a:xfrm>
            <a:off x="756000" y="108000"/>
            <a:ext cx="6781800" cy="492443"/>
          </a:xfrm>
          <a:prstGeom prst="rect">
            <a:avLst/>
          </a:prstGeom>
        </p:spPr>
        <p:txBody>
          <a:bodyPr wrap="square">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lnSpc>
                <a:spcPct val="100000"/>
              </a:lnSpc>
              <a:spcAft>
                <a:spcPct val="0"/>
              </a:spcAft>
            </a:pPr>
            <a:r>
              <a:rPr lang="en-US" altLang="zh-CN"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2.1.1 KMeans</a:t>
            </a:r>
            <a:r>
              <a:rPr lang="zh-CN" altLang="en-US"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优缺点</a:t>
            </a:r>
            <a:endParaRPr lang="zh-CN" altLang="en-US" sz="2600" b="1" spc="50" dirty="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6" name="Rectangle 3">
            <a:extLst>
              <a:ext uri="{FF2B5EF4-FFF2-40B4-BE49-F238E27FC236}">
                <a16:creationId xmlns:a16="http://schemas.microsoft.com/office/drawing/2014/main" id="{EB16F707-0897-4F76-9374-C064E2092C96}"/>
              </a:ext>
            </a:extLst>
          </p:cNvPr>
          <p:cNvSpPr txBox="1">
            <a:spLocks noChangeArrowheads="1"/>
          </p:cNvSpPr>
          <p:nvPr/>
        </p:nvSpPr>
        <p:spPr>
          <a:xfrm>
            <a:off x="252000" y="756000"/>
            <a:ext cx="8640000" cy="6110134"/>
          </a:xfrm>
          <a:prstGeom prst="rect">
            <a:avLst/>
          </a:prstGeom>
          <a:noFill/>
        </p:spPr>
        <p:txBody>
          <a:bodyPr wrap="square">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60000" indent="-360000" algn="just" fontAlgn="base">
              <a:lnSpc>
                <a:spcPct val="135000"/>
              </a:lnSpc>
              <a:spcBef>
                <a:spcPts val="600"/>
              </a:spcBef>
              <a:spcAft>
                <a:spcPct val="0"/>
              </a:spcAft>
              <a:buClr>
                <a:srgbClr val="FF6600"/>
              </a:buClr>
              <a:buSzPct val="80000"/>
              <a:buFont typeface="Wingdings" panose="05000000000000000000" pitchFamily="2" charset="2"/>
              <a:buChar char="l"/>
            </a:pPr>
            <a:r>
              <a:rPr lang="zh-CN" altLang="en-US" sz="2400">
                <a:latin typeface="Times New Roman" panose="02020603050405020304" pitchFamily="18" charset="0"/>
                <a:ea typeface="微软雅黑" panose="020B0503020204020204" pitchFamily="34" charset="-122"/>
                <a:cs typeface="+mn-ea"/>
                <a:sym typeface="Times New Roman" panose="02020603050405020304" pitchFamily="18" charset="0"/>
              </a:rPr>
              <a:t>优点</a:t>
            </a:r>
          </a:p>
          <a:p>
            <a:pPr marL="817200" lvl="1" indent="-360000" algn="just" fontAlgn="base">
              <a:lnSpc>
                <a:spcPct val="135000"/>
              </a:lnSpc>
              <a:spcBef>
                <a:spcPts val="600"/>
              </a:spcBef>
              <a:spcAft>
                <a:spcPct val="0"/>
              </a:spcAft>
              <a:buClr>
                <a:srgbClr val="FF6600"/>
              </a:buClr>
              <a:buSzPct val="80000"/>
              <a:buFont typeface="Wingdings" panose="05000000000000000000" pitchFamily="2" charset="2"/>
              <a:buChar char="l"/>
            </a:pPr>
            <a:r>
              <a:rPr lang="zh-CN" altLang="en-US" sz="2200">
                <a:latin typeface="Times New Roman" panose="02020603050405020304" pitchFamily="18" charset="0"/>
                <a:ea typeface="微软雅黑" panose="020B0503020204020204" pitchFamily="34" charset="-122"/>
                <a:cs typeface="+mn-ea"/>
                <a:sym typeface="Times New Roman" panose="02020603050405020304" pitchFamily="18" charset="0"/>
              </a:rPr>
              <a:t>聚类时间快</a:t>
            </a:r>
            <a:endParaRPr lang="en-US" altLang="zh-CN" sz="2200">
              <a:latin typeface="Times New Roman" panose="02020603050405020304" pitchFamily="18" charset="0"/>
              <a:ea typeface="微软雅黑" panose="020B0503020204020204" pitchFamily="34" charset="-122"/>
              <a:cs typeface="+mn-ea"/>
              <a:sym typeface="Times New Roman" panose="02020603050405020304" pitchFamily="18" charset="0"/>
            </a:endParaRPr>
          </a:p>
          <a:p>
            <a:pPr marL="817200" lvl="1" indent="-360000" algn="just" fontAlgn="base">
              <a:lnSpc>
                <a:spcPct val="135000"/>
              </a:lnSpc>
              <a:spcBef>
                <a:spcPts val="600"/>
              </a:spcBef>
              <a:spcAft>
                <a:spcPct val="0"/>
              </a:spcAft>
              <a:buClr>
                <a:srgbClr val="FF6600"/>
              </a:buClr>
              <a:buSzPct val="80000"/>
              <a:buFont typeface="Wingdings" panose="05000000000000000000" pitchFamily="2" charset="2"/>
              <a:buChar char="l"/>
            </a:pPr>
            <a:r>
              <a:rPr lang="zh-CN" altLang="en-US" sz="2200">
                <a:latin typeface="Times New Roman" panose="02020603050405020304" pitchFamily="18" charset="0"/>
                <a:ea typeface="微软雅黑" panose="020B0503020204020204" pitchFamily="34" charset="-122"/>
                <a:cs typeface="+mn-ea"/>
                <a:sym typeface="Times New Roman" panose="02020603050405020304" pitchFamily="18" charset="0"/>
              </a:rPr>
              <a:t>当结果簇是密集的，而簇与簇之间区别明显时，效果较好</a:t>
            </a:r>
          </a:p>
          <a:p>
            <a:pPr marL="817200" lvl="1" indent="-360000" algn="just" fontAlgn="base">
              <a:lnSpc>
                <a:spcPct val="135000"/>
              </a:lnSpc>
              <a:spcBef>
                <a:spcPts val="600"/>
              </a:spcBef>
              <a:spcAft>
                <a:spcPct val="0"/>
              </a:spcAft>
              <a:buClr>
                <a:srgbClr val="FF6600"/>
              </a:buClr>
              <a:buSzPct val="80000"/>
              <a:buFont typeface="Wingdings" panose="05000000000000000000" pitchFamily="2" charset="2"/>
              <a:buChar char="l"/>
            </a:pPr>
            <a:r>
              <a:rPr lang="zh-CN" altLang="en-US" sz="2200">
                <a:latin typeface="Times New Roman" panose="02020603050405020304" pitchFamily="18" charset="0"/>
                <a:ea typeface="微软雅黑" panose="020B0503020204020204" pitchFamily="34" charset="-122"/>
                <a:cs typeface="+mn-ea"/>
                <a:sym typeface="Times New Roman" panose="02020603050405020304" pitchFamily="18" charset="0"/>
              </a:rPr>
              <a:t>相对可扩展和有效，能对大数据集进行高效划分</a:t>
            </a:r>
          </a:p>
          <a:p>
            <a:pPr marL="360000" indent="-360000" algn="just" fontAlgn="base">
              <a:lnSpc>
                <a:spcPct val="135000"/>
              </a:lnSpc>
              <a:spcBef>
                <a:spcPts val="600"/>
              </a:spcBef>
              <a:spcAft>
                <a:spcPct val="0"/>
              </a:spcAft>
              <a:buClr>
                <a:srgbClr val="FF6600"/>
              </a:buClr>
              <a:buSzPct val="80000"/>
              <a:buFont typeface="Wingdings" panose="05000000000000000000" pitchFamily="2" charset="2"/>
              <a:buChar char="l"/>
            </a:pPr>
            <a:r>
              <a:rPr lang="zh-CN" altLang="en-US" sz="2400">
                <a:latin typeface="Times New Roman" panose="02020603050405020304" pitchFamily="18" charset="0"/>
                <a:ea typeface="微软雅黑" panose="020B0503020204020204" pitchFamily="34" charset="-122"/>
                <a:cs typeface="+mn-ea"/>
                <a:sym typeface="Times New Roman" panose="02020603050405020304" pitchFamily="18" charset="0"/>
              </a:rPr>
              <a:t>缺点</a:t>
            </a:r>
          </a:p>
          <a:p>
            <a:pPr marL="817200" lvl="1" indent="-360000" algn="just" fontAlgn="base">
              <a:lnSpc>
                <a:spcPct val="135000"/>
              </a:lnSpc>
              <a:spcBef>
                <a:spcPts val="600"/>
              </a:spcBef>
              <a:spcAft>
                <a:spcPct val="0"/>
              </a:spcAft>
              <a:buClr>
                <a:srgbClr val="FF6600"/>
              </a:buClr>
              <a:buSzPct val="80000"/>
              <a:buFont typeface="Wingdings" panose="05000000000000000000" pitchFamily="2" charset="2"/>
              <a:buChar char="l"/>
            </a:pPr>
            <a:r>
              <a:rPr lang="zh-CN" altLang="en-US" sz="2200">
                <a:latin typeface="Times New Roman" panose="02020603050405020304" pitchFamily="18" charset="0"/>
                <a:ea typeface="微软雅黑" panose="020B0503020204020204" pitchFamily="34" charset="-122"/>
                <a:cs typeface="+mn-ea"/>
                <a:sym typeface="Times New Roman" panose="02020603050405020304" pitchFamily="18" charset="0"/>
              </a:rPr>
              <a:t>用户必须事先指定聚类簇的个数</a:t>
            </a:r>
          </a:p>
          <a:p>
            <a:pPr marL="817200" lvl="1" indent="-360000" algn="just" fontAlgn="base">
              <a:lnSpc>
                <a:spcPct val="135000"/>
              </a:lnSpc>
              <a:spcBef>
                <a:spcPts val="600"/>
              </a:spcBef>
              <a:spcAft>
                <a:spcPct val="0"/>
              </a:spcAft>
              <a:buClr>
                <a:srgbClr val="FF6600"/>
              </a:buClr>
              <a:buSzPct val="80000"/>
              <a:buFont typeface="Wingdings" panose="05000000000000000000" pitchFamily="2" charset="2"/>
              <a:buChar char="l"/>
            </a:pPr>
            <a:r>
              <a:rPr lang="zh-CN" altLang="en-US" sz="2200">
                <a:latin typeface="Times New Roman" panose="02020603050405020304" pitchFamily="18" charset="0"/>
                <a:ea typeface="微软雅黑" panose="020B0503020204020204" pitchFamily="34" charset="-122"/>
                <a:cs typeface="+mn-ea"/>
                <a:sym typeface="Times New Roman" panose="02020603050405020304" pitchFamily="18" charset="0"/>
              </a:rPr>
              <a:t>常常终止于局部最优</a:t>
            </a:r>
          </a:p>
          <a:p>
            <a:pPr marL="817200" lvl="1" indent="-360000" algn="just" fontAlgn="base">
              <a:lnSpc>
                <a:spcPct val="135000"/>
              </a:lnSpc>
              <a:spcBef>
                <a:spcPts val="600"/>
              </a:spcBef>
              <a:spcAft>
                <a:spcPct val="0"/>
              </a:spcAft>
              <a:buClr>
                <a:srgbClr val="FF6600"/>
              </a:buClr>
              <a:buSzPct val="80000"/>
              <a:buFont typeface="Wingdings" panose="05000000000000000000" pitchFamily="2" charset="2"/>
              <a:buChar char="l"/>
            </a:pPr>
            <a:r>
              <a:rPr lang="zh-CN" altLang="en-US" sz="2200">
                <a:latin typeface="Times New Roman" panose="02020603050405020304" pitchFamily="18" charset="0"/>
                <a:ea typeface="微软雅黑" panose="020B0503020204020204" pitchFamily="34" charset="-122"/>
                <a:cs typeface="+mn-ea"/>
                <a:sym typeface="Times New Roman" panose="02020603050405020304" pitchFamily="18" charset="0"/>
              </a:rPr>
              <a:t>只适用于数值属性聚类</a:t>
            </a:r>
            <a:r>
              <a:rPr lang="en-US" altLang="zh-CN" sz="2200">
                <a:latin typeface="Times New Roman" panose="02020603050405020304" pitchFamily="18" charset="0"/>
                <a:ea typeface="微软雅黑" panose="020B0503020204020204" pitchFamily="34" charset="-122"/>
                <a:cs typeface="+mn-ea"/>
                <a:sym typeface="Times New Roman" panose="02020603050405020304" pitchFamily="18" charset="0"/>
              </a:rPr>
              <a:t>(</a:t>
            </a:r>
            <a:r>
              <a:rPr lang="zh-CN" altLang="en-US" sz="2200">
                <a:latin typeface="Times New Roman" panose="02020603050405020304" pitchFamily="18" charset="0"/>
                <a:ea typeface="微软雅黑" panose="020B0503020204020204" pitchFamily="34" charset="-122"/>
                <a:cs typeface="+mn-ea"/>
                <a:sym typeface="Times New Roman" panose="02020603050405020304" pitchFamily="18" charset="0"/>
              </a:rPr>
              <a:t>计算均值有意义</a:t>
            </a:r>
            <a:r>
              <a:rPr lang="en-US" altLang="zh-CN" sz="2200">
                <a:latin typeface="Times New Roman" panose="02020603050405020304" pitchFamily="18" charset="0"/>
                <a:ea typeface="微软雅黑" panose="020B0503020204020204" pitchFamily="34" charset="-122"/>
                <a:cs typeface="+mn-ea"/>
                <a:sym typeface="Times New Roman" panose="02020603050405020304" pitchFamily="18" charset="0"/>
              </a:rPr>
              <a:t>)</a:t>
            </a:r>
          </a:p>
          <a:p>
            <a:pPr marL="817200" lvl="1" indent="-360000" algn="just" fontAlgn="base">
              <a:lnSpc>
                <a:spcPct val="135000"/>
              </a:lnSpc>
              <a:spcBef>
                <a:spcPts val="600"/>
              </a:spcBef>
              <a:spcAft>
                <a:spcPct val="0"/>
              </a:spcAft>
              <a:buClr>
                <a:srgbClr val="FF6600"/>
              </a:buClr>
              <a:buSzPct val="80000"/>
              <a:buFont typeface="Wingdings" panose="05000000000000000000" pitchFamily="2" charset="2"/>
              <a:buChar char="l"/>
            </a:pPr>
            <a:r>
              <a:rPr lang="zh-CN" altLang="en-US" sz="2200">
                <a:latin typeface="Times New Roman" panose="02020603050405020304" pitchFamily="18" charset="0"/>
                <a:ea typeface="微软雅黑" panose="020B0503020204020204" pitchFamily="34" charset="-122"/>
                <a:cs typeface="+mn-ea"/>
                <a:sym typeface="Times New Roman" panose="02020603050405020304" pitchFamily="18" charset="0"/>
              </a:rPr>
              <a:t>对噪声和异常数据也很敏感</a:t>
            </a:r>
          </a:p>
          <a:p>
            <a:pPr marL="817200" lvl="1" indent="-360000" algn="just" fontAlgn="base">
              <a:lnSpc>
                <a:spcPct val="135000"/>
              </a:lnSpc>
              <a:spcBef>
                <a:spcPts val="600"/>
              </a:spcBef>
              <a:spcAft>
                <a:spcPct val="0"/>
              </a:spcAft>
              <a:buClr>
                <a:srgbClr val="FF6600"/>
              </a:buClr>
              <a:buSzPct val="80000"/>
              <a:buFont typeface="Wingdings" panose="05000000000000000000" pitchFamily="2" charset="2"/>
              <a:buChar char="l"/>
            </a:pPr>
            <a:r>
              <a:rPr lang="zh-CN" altLang="en-US" sz="2200">
                <a:latin typeface="Times New Roman" panose="02020603050405020304" pitchFamily="18" charset="0"/>
                <a:ea typeface="微软雅黑" panose="020B0503020204020204" pitchFamily="34" charset="-122"/>
                <a:cs typeface="+mn-ea"/>
                <a:sym typeface="Times New Roman" panose="02020603050405020304" pitchFamily="18" charset="0"/>
              </a:rPr>
              <a:t>不同的初始值，结果可能不同</a:t>
            </a:r>
          </a:p>
          <a:p>
            <a:pPr marL="817200" lvl="1" indent="-360000" algn="just" fontAlgn="base">
              <a:lnSpc>
                <a:spcPct val="135000"/>
              </a:lnSpc>
              <a:spcBef>
                <a:spcPts val="600"/>
              </a:spcBef>
              <a:spcAft>
                <a:spcPct val="0"/>
              </a:spcAft>
              <a:buClr>
                <a:srgbClr val="FF6600"/>
              </a:buClr>
              <a:buSzPct val="80000"/>
              <a:buFont typeface="Wingdings" panose="05000000000000000000" pitchFamily="2" charset="2"/>
              <a:buChar char="l"/>
            </a:pPr>
            <a:r>
              <a:rPr lang="zh-CN" altLang="en-US" sz="2200">
                <a:latin typeface="Times New Roman" panose="02020603050405020304" pitchFamily="18" charset="0"/>
                <a:ea typeface="微软雅黑" panose="020B0503020204020204" pitchFamily="34" charset="-122"/>
                <a:cs typeface="+mn-ea"/>
                <a:sym typeface="Times New Roman" panose="02020603050405020304" pitchFamily="18" charset="0"/>
              </a:rPr>
              <a:t>不适合发现非凸面形状的簇</a:t>
            </a:r>
            <a:endParaRPr lang="zh-CN" altLang="en-US" sz="2200" dirty="0">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Tree>
    <p:extLst>
      <p:ext uri="{BB962C8B-B14F-4D97-AF65-F5344CB8AC3E}">
        <p14:creationId xmlns:p14="http://schemas.microsoft.com/office/powerpoint/2010/main" val="2090984535"/>
      </p:ext>
    </p:extLst>
  </p:cSld>
  <p:clrMapOvr>
    <a:masterClrMapping/>
  </p:clrMapOvr>
  <p:transition spd="med">
    <p:split orient="vert"/>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252000" y="756000"/>
            <a:ext cx="8640000" cy="3788345"/>
          </a:xfrm>
          <a:prstGeom prst="rect">
            <a:avLst/>
          </a:prstGeom>
          <a:noFill/>
        </p:spPr>
        <p:txBody>
          <a:bodyPr wrap="square">
            <a:spAutoFit/>
          </a:bodyPr>
          <a:lstStyle>
            <a:defPPr>
              <a:defRPr lang="zh-CN"/>
            </a:defPPr>
            <a:lvl1pPr marL="360000" indent="-360000" algn="just" fontAlgn="base">
              <a:lnSpc>
                <a:spcPct val="135000"/>
              </a:lnSpc>
              <a:spcBef>
                <a:spcPts val="600"/>
              </a:spcBef>
              <a:spcAft>
                <a:spcPct val="0"/>
              </a:spcAft>
              <a:buClr>
                <a:srgbClr val="FF6600"/>
              </a:buClr>
              <a:buSzPct val="80000"/>
              <a:buFont typeface="Wingdings" panose="05000000000000000000" pitchFamily="2" charset="2"/>
              <a:buChar char="l"/>
              <a:defRPr sz="2400">
                <a:latin typeface="Times New Roman" panose="02020603050405020304" pitchFamily="18" charset="0"/>
                <a:ea typeface="微软雅黑" panose="020B0503020204020204" pitchFamily="34" charset="-122"/>
                <a:cs typeface="+mn-ea"/>
              </a:defRPr>
            </a:lvl1pPr>
            <a:lvl2pPr marL="817200" lvl="1" indent="-360000" algn="just" fontAlgn="base">
              <a:lnSpc>
                <a:spcPct val="135000"/>
              </a:lnSpc>
              <a:spcBef>
                <a:spcPts val="600"/>
              </a:spcBef>
              <a:spcAft>
                <a:spcPct val="0"/>
              </a:spcAft>
              <a:buClr>
                <a:srgbClr val="FF6600"/>
              </a:buClr>
              <a:buSzPct val="80000"/>
              <a:buFont typeface="Wingdings" panose="05000000000000000000" pitchFamily="2" charset="2"/>
              <a:buChar char="l"/>
              <a:defRPr sz="2200">
                <a:latin typeface="Times New Roman" panose="02020603050405020304" pitchFamily="18" charset="0"/>
                <a:ea typeface="微软雅黑" panose="020B0503020204020204" pitchFamily="34" charset="-122"/>
                <a:cs typeface="+mn-ea"/>
              </a:defRPr>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dirty="0">
                <a:sym typeface="Times New Roman" panose="02020603050405020304" pitchFamily="18" charset="0"/>
              </a:rPr>
              <a:t>Most of the variants of the k-means which differ in</a:t>
            </a:r>
          </a:p>
          <a:p>
            <a:pPr lvl="1"/>
            <a:r>
              <a:rPr dirty="0">
                <a:sym typeface="Times New Roman" panose="02020603050405020304" pitchFamily="18" charset="0"/>
              </a:rPr>
              <a:t>Selection of the initial k means（初始k均值选择）</a:t>
            </a:r>
          </a:p>
          <a:p>
            <a:pPr lvl="1"/>
            <a:r>
              <a:rPr dirty="0">
                <a:sym typeface="Times New Roman" panose="02020603050405020304" pitchFamily="18" charset="0"/>
              </a:rPr>
              <a:t>Dissimilarity calculations（相异度计算）</a:t>
            </a:r>
          </a:p>
          <a:p>
            <a:pPr lvl="1"/>
            <a:r>
              <a:rPr dirty="0">
                <a:sym typeface="Times New Roman" panose="02020603050405020304" pitchFamily="18" charset="0"/>
              </a:rPr>
              <a:t>Strategies to calculate cluster means（计算均值方法）</a:t>
            </a:r>
          </a:p>
          <a:p>
            <a:r>
              <a:rPr dirty="0">
                <a:sym typeface="Times New Roman" panose="02020603050405020304" pitchFamily="18" charset="0"/>
              </a:rPr>
              <a:t>Handling categorical data: k-modes</a:t>
            </a:r>
          </a:p>
          <a:p>
            <a:pPr lvl="1"/>
            <a:r>
              <a:rPr dirty="0">
                <a:sym typeface="Times New Roman" panose="02020603050405020304" pitchFamily="18" charset="0"/>
              </a:rPr>
              <a:t>Replacing means of clusters with modes</a:t>
            </a:r>
          </a:p>
          <a:p>
            <a:pPr lvl="1"/>
            <a:r>
              <a:rPr dirty="0">
                <a:sym typeface="Times New Roman" panose="02020603050405020304" pitchFamily="18" charset="0"/>
              </a:rPr>
              <a:t>Using new dissimilarity measures to deal with </a:t>
            </a:r>
            <a:r>
              <a:rPr>
                <a:sym typeface="Times New Roman" panose="02020603050405020304" pitchFamily="18" charset="0"/>
              </a:rPr>
              <a:t>categorical objects</a:t>
            </a:r>
            <a:endParaRPr lang="en-US" altLang="zh-CN">
              <a:sym typeface="Times New Roman" panose="02020603050405020304" pitchFamily="18" charset="0"/>
            </a:endParaRPr>
          </a:p>
        </p:txBody>
      </p:sp>
      <p:grpSp>
        <p:nvGrpSpPr>
          <p:cNvPr id="2" name="组合 1">
            <a:extLst>
              <a:ext uri="{FF2B5EF4-FFF2-40B4-BE49-F238E27FC236}">
                <a16:creationId xmlns:a16="http://schemas.microsoft.com/office/drawing/2014/main" id="{5B25830E-5301-4B22-ACBA-DCD9233C1A84}"/>
              </a:ext>
            </a:extLst>
          </p:cNvPr>
          <p:cNvGrpSpPr/>
          <p:nvPr/>
        </p:nvGrpSpPr>
        <p:grpSpPr>
          <a:xfrm>
            <a:off x="2626965" y="4723508"/>
            <a:ext cx="3890071" cy="1988840"/>
            <a:chOff x="6551917" y="3432997"/>
            <a:chExt cx="2228722" cy="1139458"/>
          </a:xfrm>
        </p:grpSpPr>
        <p:sp>
          <p:nvSpPr>
            <p:cNvPr id="4" name="object 4"/>
            <p:cNvSpPr/>
            <p:nvPr/>
          </p:nvSpPr>
          <p:spPr>
            <a:xfrm>
              <a:off x="6737639" y="3558432"/>
              <a:ext cx="119380" cy="119380"/>
            </a:xfrm>
            <a:custGeom>
              <a:avLst/>
              <a:gdLst/>
              <a:ahLst/>
              <a:cxnLst/>
              <a:rect l="l" t="t" r="r" b="b"/>
              <a:pathLst>
                <a:path w="119379" h="119379">
                  <a:moveTo>
                    <a:pt x="59384" y="0"/>
                  </a:moveTo>
                  <a:lnTo>
                    <a:pt x="36270" y="4681"/>
                  </a:lnTo>
                  <a:lnTo>
                    <a:pt x="17394" y="17449"/>
                  </a:lnTo>
                  <a:lnTo>
                    <a:pt x="4667" y="36385"/>
                  </a:lnTo>
                  <a:lnTo>
                    <a:pt x="0" y="59573"/>
                  </a:lnTo>
                  <a:lnTo>
                    <a:pt x="4667" y="82761"/>
                  </a:lnTo>
                  <a:lnTo>
                    <a:pt x="17394" y="101697"/>
                  </a:lnTo>
                  <a:lnTo>
                    <a:pt x="36270" y="114464"/>
                  </a:lnTo>
                  <a:lnTo>
                    <a:pt x="59384" y="119146"/>
                  </a:lnTo>
                  <a:lnTo>
                    <a:pt x="82496" y="114464"/>
                  </a:lnTo>
                  <a:lnTo>
                    <a:pt x="101368" y="101697"/>
                  </a:lnTo>
                  <a:lnTo>
                    <a:pt x="114092" y="82761"/>
                  </a:lnTo>
                  <a:lnTo>
                    <a:pt x="118757" y="59573"/>
                  </a:lnTo>
                  <a:lnTo>
                    <a:pt x="114092" y="36385"/>
                  </a:lnTo>
                  <a:lnTo>
                    <a:pt x="101368" y="17449"/>
                  </a:lnTo>
                  <a:lnTo>
                    <a:pt x="82496" y="4681"/>
                  </a:lnTo>
                  <a:lnTo>
                    <a:pt x="59384" y="0"/>
                  </a:lnTo>
                  <a:close/>
                </a:path>
              </a:pathLst>
            </a:custGeom>
            <a:solidFill>
              <a:srgbClr val="C00000"/>
            </a:solidFill>
          </p:spPr>
          <p:txBody>
            <a:bodyPr wrap="square" lIns="0" tIns="0" rIns="0" bIns="0" rtlCol="0"/>
            <a:lstStyle/>
            <a:p>
              <a:endParaRPr>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5" name="object 5"/>
            <p:cNvSpPr/>
            <p:nvPr/>
          </p:nvSpPr>
          <p:spPr>
            <a:xfrm>
              <a:off x="6737639" y="3558432"/>
              <a:ext cx="119380" cy="119380"/>
            </a:xfrm>
            <a:custGeom>
              <a:avLst/>
              <a:gdLst/>
              <a:ahLst/>
              <a:cxnLst/>
              <a:rect l="l" t="t" r="r" b="b"/>
              <a:pathLst>
                <a:path w="119379" h="119379">
                  <a:moveTo>
                    <a:pt x="118757" y="59573"/>
                  </a:moveTo>
                  <a:lnTo>
                    <a:pt x="114092" y="82761"/>
                  </a:lnTo>
                  <a:lnTo>
                    <a:pt x="101368" y="101697"/>
                  </a:lnTo>
                  <a:lnTo>
                    <a:pt x="82496" y="114464"/>
                  </a:lnTo>
                  <a:lnTo>
                    <a:pt x="59384" y="119146"/>
                  </a:lnTo>
                  <a:lnTo>
                    <a:pt x="36270" y="114464"/>
                  </a:lnTo>
                  <a:lnTo>
                    <a:pt x="17394" y="101697"/>
                  </a:lnTo>
                  <a:lnTo>
                    <a:pt x="4667" y="82761"/>
                  </a:lnTo>
                  <a:lnTo>
                    <a:pt x="0" y="59573"/>
                  </a:lnTo>
                  <a:lnTo>
                    <a:pt x="4667" y="36385"/>
                  </a:lnTo>
                  <a:lnTo>
                    <a:pt x="17394" y="17449"/>
                  </a:lnTo>
                  <a:lnTo>
                    <a:pt x="36270" y="4681"/>
                  </a:lnTo>
                  <a:lnTo>
                    <a:pt x="59384" y="0"/>
                  </a:lnTo>
                  <a:lnTo>
                    <a:pt x="82496" y="4681"/>
                  </a:lnTo>
                  <a:lnTo>
                    <a:pt x="101368" y="17449"/>
                  </a:lnTo>
                  <a:lnTo>
                    <a:pt x="114092" y="36385"/>
                  </a:lnTo>
                  <a:lnTo>
                    <a:pt x="118757" y="59573"/>
                  </a:lnTo>
                  <a:close/>
                </a:path>
              </a:pathLst>
            </a:custGeom>
            <a:ln w="7597">
              <a:solidFill>
                <a:srgbClr val="000000"/>
              </a:solidFill>
            </a:ln>
          </p:spPr>
          <p:txBody>
            <a:bodyPr wrap="square" lIns="0" tIns="0" rIns="0" bIns="0" rtlCol="0"/>
            <a:lstStyle/>
            <a:p>
              <a:endParaRPr>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6" name="object 6"/>
            <p:cNvSpPr/>
            <p:nvPr/>
          </p:nvSpPr>
          <p:spPr>
            <a:xfrm>
              <a:off x="8513991" y="3560961"/>
              <a:ext cx="119380" cy="119380"/>
            </a:xfrm>
            <a:custGeom>
              <a:avLst/>
              <a:gdLst/>
              <a:ahLst/>
              <a:cxnLst/>
              <a:rect l="l" t="t" r="r" b="b"/>
              <a:pathLst>
                <a:path w="119379" h="119379">
                  <a:moveTo>
                    <a:pt x="59405" y="0"/>
                  </a:moveTo>
                  <a:lnTo>
                    <a:pt x="36283" y="4681"/>
                  </a:lnTo>
                  <a:lnTo>
                    <a:pt x="17400" y="17449"/>
                  </a:lnTo>
                  <a:lnTo>
                    <a:pt x="4668" y="36385"/>
                  </a:lnTo>
                  <a:lnTo>
                    <a:pt x="0" y="59573"/>
                  </a:lnTo>
                  <a:lnTo>
                    <a:pt x="4668" y="82765"/>
                  </a:lnTo>
                  <a:lnTo>
                    <a:pt x="17400" y="101701"/>
                  </a:lnTo>
                  <a:lnTo>
                    <a:pt x="36283" y="114466"/>
                  </a:lnTo>
                  <a:lnTo>
                    <a:pt x="59405" y="119146"/>
                  </a:lnTo>
                  <a:lnTo>
                    <a:pt x="82526" y="114466"/>
                  </a:lnTo>
                  <a:lnTo>
                    <a:pt x="101409" y="101701"/>
                  </a:lnTo>
                  <a:lnTo>
                    <a:pt x="114141" y="82765"/>
                  </a:lnTo>
                  <a:lnTo>
                    <a:pt x="118810" y="59573"/>
                  </a:lnTo>
                  <a:lnTo>
                    <a:pt x="114141" y="36385"/>
                  </a:lnTo>
                  <a:lnTo>
                    <a:pt x="101409" y="17449"/>
                  </a:lnTo>
                  <a:lnTo>
                    <a:pt x="82526" y="4681"/>
                  </a:lnTo>
                  <a:lnTo>
                    <a:pt x="59405" y="0"/>
                  </a:lnTo>
                  <a:close/>
                </a:path>
              </a:pathLst>
            </a:custGeom>
            <a:solidFill>
              <a:srgbClr val="C00000"/>
            </a:solidFill>
          </p:spPr>
          <p:txBody>
            <a:bodyPr wrap="square" lIns="0" tIns="0" rIns="0" bIns="0" rtlCol="0"/>
            <a:lstStyle/>
            <a:p>
              <a:endParaRPr>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7" name="object 7"/>
            <p:cNvSpPr/>
            <p:nvPr/>
          </p:nvSpPr>
          <p:spPr>
            <a:xfrm>
              <a:off x="8513991" y="3560961"/>
              <a:ext cx="119380" cy="119380"/>
            </a:xfrm>
            <a:custGeom>
              <a:avLst/>
              <a:gdLst/>
              <a:ahLst/>
              <a:cxnLst/>
              <a:rect l="l" t="t" r="r" b="b"/>
              <a:pathLst>
                <a:path w="119379" h="119379">
                  <a:moveTo>
                    <a:pt x="118810" y="59573"/>
                  </a:moveTo>
                  <a:lnTo>
                    <a:pt x="114141" y="82765"/>
                  </a:lnTo>
                  <a:lnTo>
                    <a:pt x="101409" y="101701"/>
                  </a:lnTo>
                  <a:lnTo>
                    <a:pt x="82526" y="114466"/>
                  </a:lnTo>
                  <a:lnTo>
                    <a:pt x="59405" y="119146"/>
                  </a:lnTo>
                  <a:lnTo>
                    <a:pt x="36283" y="114466"/>
                  </a:lnTo>
                  <a:lnTo>
                    <a:pt x="17400" y="101701"/>
                  </a:lnTo>
                  <a:lnTo>
                    <a:pt x="4668" y="82765"/>
                  </a:lnTo>
                  <a:lnTo>
                    <a:pt x="0" y="59573"/>
                  </a:lnTo>
                  <a:lnTo>
                    <a:pt x="4668" y="36385"/>
                  </a:lnTo>
                  <a:lnTo>
                    <a:pt x="17400" y="17449"/>
                  </a:lnTo>
                  <a:lnTo>
                    <a:pt x="36283" y="4681"/>
                  </a:lnTo>
                  <a:lnTo>
                    <a:pt x="59405" y="0"/>
                  </a:lnTo>
                  <a:lnTo>
                    <a:pt x="82526" y="4681"/>
                  </a:lnTo>
                  <a:lnTo>
                    <a:pt x="101409" y="17449"/>
                  </a:lnTo>
                  <a:lnTo>
                    <a:pt x="114141" y="36385"/>
                  </a:lnTo>
                  <a:lnTo>
                    <a:pt x="118810" y="59573"/>
                  </a:lnTo>
                  <a:close/>
                </a:path>
              </a:pathLst>
            </a:custGeom>
            <a:ln w="7597">
              <a:solidFill>
                <a:srgbClr val="000000"/>
              </a:solidFill>
            </a:ln>
          </p:spPr>
          <p:txBody>
            <a:bodyPr wrap="square" lIns="0" tIns="0" rIns="0" bIns="0" rtlCol="0"/>
            <a:lstStyle/>
            <a:p>
              <a:endParaRPr>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8" name="object 8"/>
            <p:cNvSpPr/>
            <p:nvPr/>
          </p:nvSpPr>
          <p:spPr>
            <a:xfrm>
              <a:off x="8513991" y="4321476"/>
              <a:ext cx="119380" cy="119380"/>
            </a:xfrm>
            <a:custGeom>
              <a:avLst/>
              <a:gdLst/>
              <a:ahLst/>
              <a:cxnLst/>
              <a:rect l="l" t="t" r="r" b="b"/>
              <a:pathLst>
                <a:path w="119379" h="119379">
                  <a:moveTo>
                    <a:pt x="59405" y="0"/>
                  </a:moveTo>
                  <a:lnTo>
                    <a:pt x="36283" y="4681"/>
                  </a:lnTo>
                  <a:lnTo>
                    <a:pt x="17400" y="17449"/>
                  </a:lnTo>
                  <a:lnTo>
                    <a:pt x="4668" y="36385"/>
                  </a:lnTo>
                  <a:lnTo>
                    <a:pt x="0" y="59573"/>
                  </a:lnTo>
                  <a:lnTo>
                    <a:pt x="4668" y="82765"/>
                  </a:lnTo>
                  <a:lnTo>
                    <a:pt x="17400" y="101701"/>
                  </a:lnTo>
                  <a:lnTo>
                    <a:pt x="36283" y="114466"/>
                  </a:lnTo>
                  <a:lnTo>
                    <a:pt x="59405" y="119146"/>
                  </a:lnTo>
                  <a:lnTo>
                    <a:pt x="82526" y="114466"/>
                  </a:lnTo>
                  <a:lnTo>
                    <a:pt x="101409" y="101701"/>
                  </a:lnTo>
                  <a:lnTo>
                    <a:pt x="114141" y="82765"/>
                  </a:lnTo>
                  <a:lnTo>
                    <a:pt x="118810" y="59573"/>
                  </a:lnTo>
                  <a:lnTo>
                    <a:pt x="114141" y="36385"/>
                  </a:lnTo>
                  <a:lnTo>
                    <a:pt x="101409" y="17449"/>
                  </a:lnTo>
                  <a:lnTo>
                    <a:pt x="82526" y="4681"/>
                  </a:lnTo>
                  <a:lnTo>
                    <a:pt x="59405" y="0"/>
                  </a:lnTo>
                  <a:close/>
                </a:path>
              </a:pathLst>
            </a:custGeom>
            <a:solidFill>
              <a:srgbClr val="C00000"/>
            </a:solidFill>
          </p:spPr>
          <p:txBody>
            <a:bodyPr wrap="square" lIns="0" tIns="0" rIns="0" bIns="0" rtlCol="0"/>
            <a:lstStyle/>
            <a:p>
              <a:endParaRPr>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9" name="object 9"/>
            <p:cNvSpPr/>
            <p:nvPr/>
          </p:nvSpPr>
          <p:spPr>
            <a:xfrm>
              <a:off x="8513991" y="4321476"/>
              <a:ext cx="119380" cy="119380"/>
            </a:xfrm>
            <a:custGeom>
              <a:avLst/>
              <a:gdLst/>
              <a:ahLst/>
              <a:cxnLst/>
              <a:rect l="l" t="t" r="r" b="b"/>
              <a:pathLst>
                <a:path w="119379" h="119379">
                  <a:moveTo>
                    <a:pt x="118810" y="59573"/>
                  </a:moveTo>
                  <a:lnTo>
                    <a:pt x="114141" y="82765"/>
                  </a:lnTo>
                  <a:lnTo>
                    <a:pt x="101409" y="101701"/>
                  </a:lnTo>
                  <a:lnTo>
                    <a:pt x="82526" y="114466"/>
                  </a:lnTo>
                  <a:lnTo>
                    <a:pt x="59405" y="119146"/>
                  </a:lnTo>
                  <a:lnTo>
                    <a:pt x="36283" y="114466"/>
                  </a:lnTo>
                  <a:lnTo>
                    <a:pt x="17400" y="101701"/>
                  </a:lnTo>
                  <a:lnTo>
                    <a:pt x="4668" y="82765"/>
                  </a:lnTo>
                  <a:lnTo>
                    <a:pt x="0" y="59573"/>
                  </a:lnTo>
                  <a:lnTo>
                    <a:pt x="4668" y="36385"/>
                  </a:lnTo>
                  <a:lnTo>
                    <a:pt x="17400" y="17449"/>
                  </a:lnTo>
                  <a:lnTo>
                    <a:pt x="36283" y="4681"/>
                  </a:lnTo>
                  <a:lnTo>
                    <a:pt x="59405" y="0"/>
                  </a:lnTo>
                  <a:lnTo>
                    <a:pt x="82526" y="4681"/>
                  </a:lnTo>
                  <a:lnTo>
                    <a:pt x="101409" y="17449"/>
                  </a:lnTo>
                  <a:lnTo>
                    <a:pt x="114141" y="36385"/>
                  </a:lnTo>
                  <a:lnTo>
                    <a:pt x="118810" y="59573"/>
                  </a:lnTo>
                  <a:close/>
                </a:path>
              </a:pathLst>
            </a:custGeom>
            <a:ln w="7597">
              <a:solidFill>
                <a:srgbClr val="000000"/>
              </a:solidFill>
            </a:ln>
          </p:spPr>
          <p:txBody>
            <a:bodyPr wrap="square" lIns="0" tIns="0" rIns="0" bIns="0" rtlCol="0"/>
            <a:lstStyle/>
            <a:p>
              <a:endParaRPr>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0" name="object 10"/>
            <p:cNvSpPr/>
            <p:nvPr/>
          </p:nvSpPr>
          <p:spPr>
            <a:xfrm>
              <a:off x="6740163" y="4313870"/>
              <a:ext cx="119380" cy="119380"/>
            </a:xfrm>
            <a:custGeom>
              <a:avLst/>
              <a:gdLst/>
              <a:ahLst/>
              <a:cxnLst/>
              <a:rect l="l" t="t" r="r" b="b"/>
              <a:pathLst>
                <a:path w="119379" h="119379">
                  <a:moveTo>
                    <a:pt x="59384" y="0"/>
                  </a:moveTo>
                  <a:lnTo>
                    <a:pt x="36270" y="4681"/>
                  </a:lnTo>
                  <a:lnTo>
                    <a:pt x="17394" y="17449"/>
                  </a:lnTo>
                  <a:lnTo>
                    <a:pt x="4667" y="36385"/>
                  </a:lnTo>
                  <a:lnTo>
                    <a:pt x="0" y="59573"/>
                  </a:lnTo>
                  <a:lnTo>
                    <a:pt x="4667" y="82767"/>
                  </a:lnTo>
                  <a:lnTo>
                    <a:pt x="17394" y="101706"/>
                  </a:lnTo>
                  <a:lnTo>
                    <a:pt x="36270" y="114475"/>
                  </a:lnTo>
                  <a:lnTo>
                    <a:pt x="59384" y="119157"/>
                  </a:lnTo>
                  <a:lnTo>
                    <a:pt x="82497" y="114475"/>
                  </a:lnTo>
                  <a:lnTo>
                    <a:pt x="101373" y="101706"/>
                  </a:lnTo>
                  <a:lnTo>
                    <a:pt x="114101" y="82767"/>
                  </a:lnTo>
                  <a:lnTo>
                    <a:pt x="118768" y="59573"/>
                  </a:lnTo>
                  <a:lnTo>
                    <a:pt x="114101" y="36385"/>
                  </a:lnTo>
                  <a:lnTo>
                    <a:pt x="101373" y="17449"/>
                  </a:lnTo>
                  <a:lnTo>
                    <a:pt x="82497" y="4681"/>
                  </a:lnTo>
                  <a:lnTo>
                    <a:pt x="59384" y="0"/>
                  </a:lnTo>
                  <a:close/>
                </a:path>
              </a:pathLst>
            </a:custGeom>
            <a:solidFill>
              <a:srgbClr val="C00000"/>
            </a:solidFill>
          </p:spPr>
          <p:txBody>
            <a:bodyPr wrap="square" lIns="0" tIns="0" rIns="0" bIns="0" rtlCol="0"/>
            <a:lstStyle/>
            <a:p>
              <a:endParaRPr>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1" name="object 11"/>
            <p:cNvSpPr/>
            <p:nvPr/>
          </p:nvSpPr>
          <p:spPr>
            <a:xfrm>
              <a:off x="6740163" y="4313870"/>
              <a:ext cx="119380" cy="119380"/>
            </a:xfrm>
            <a:custGeom>
              <a:avLst/>
              <a:gdLst/>
              <a:ahLst/>
              <a:cxnLst/>
              <a:rect l="l" t="t" r="r" b="b"/>
              <a:pathLst>
                <a:path w="119379" h="119379">
                  <a:moveTo>
                    <a:pt x="118768" y="59573"/>
                  </a:moveTo>
                  <a:lnTo>
                    <a:pt x="114101" y="82767"/>
                  </a:lnTo>
                  <a:lnTo>
                    <a:pt x="101373" y="101706"/>
                  </a:lnTo>
                  <a:lnTo>
                    <a:pt x="82497" y="114475"/>
                  </a:lnTo>
                  <a:lnTo>
                    <a:pt x="59384" y="119157"/>
                  </a:lnTo>
                  <a:lnTo>
                    <a:pt x="36270" y="114475"/>
                  </a:lnTo>
                  <a:lnTo>
                    <a:pt x="17394" y="101706"/>
                  </a:lnTo>
                  <a:lnTo>
                    <a:pt x="4667" y="82767"/>
                  </a:lnTo>
                  <a:lnTo>
                    <a:pt x="0" y="59573"/>
                  </a:lnTo>
                  <a:lnTo>
                    <a:pt x="4667" y="36385"/>
                  </a:lnTo>
                  <a:lnTo>
                    <a:pt x="17394" y="17449"/>
                  </a:lnTo>
                  <a:lnTo>
                    <a:pt x="36270" y="4681"/>
                  </a:lnTo>
                  <a:lnTo>
                    <a:pt x="59384" y="0"/>
                  </a:lnTo>
                  <a:lnTo>
                    <a:pt x="82497" y="4681"/>
                  </a:lnTo>
                  <a:lnTo>
                    <a:pt x="101373" y="17449"/>
                  </a:lnTo>
                  <a:lnTo>
                    <a:pt x="114101" y="36385"/>
                  </a:lnTo>
                  <a:lnTo>
                    <a:pt x="118768" y="59573"/>
                  </a:lnTo>
                  <a:close/>
                </a:path>
              </a:pathLst>
            </a:custGeom>
            <a:ln w="7597">
              <a:solidFill>
                <a:srgbClr val="000000"/>
              </a:solidFill>
            </a:ln>
          </p:spPr>
          <p:txBody>
            <a:bodyPr wrap="square" lIns="0" tIns="0" rIns="0" bIns="0" rtlCol="0"/>
            <a:lstStyle/>
            <a:p>
              <a:endParaRPr>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2" name="object 12"/>
            <p:cNvSpPr/>
            <p:nvPr/>
          </p:nvSpPr>
          <p:spPr>
            <a:xfrm>
              <a:off x="6612560" y="3432997"/>
              <a:ext cx="2146935" cy="374015"/>
            </a:xfrm>
            <a:custGeom>
              <a:avLst/>
              <a:gdLst/>
              <a:ahLst/>
              <a:cxnLst/>
              <a:rect l="l" t="t" r="r" b="b"/>
              <a:pathLst>
                <a:path w="2146934" h="374014">
                  <a:moveTo>
                    <a:pt x="2146515" y="186905"/>
                  </a:moveTo>
                  <a:lnTo>
                    <a:pt x="2122808" y="226170"/>
                  </a:lnTo>
                  <a:lnTo>
                    <a:pt x="2082175" y="250816"/>
                  </a:lnTo>
                  <a:lnTo>
                    <a:pt x="2023373" y="273942"/>
                  </a:lnTo>
                  <a:lnTo>
                    <a:pt x="1947856" y="295294"/>
                  </a:lnTo>
                  <a:lnTo>
                    <a:pt x="1904284" y="305227"/>
                  </a:lnTo>
                  <a:lnTo>
                    <a:pt x="1857077" y="314621"/>
                  </a:lnTo>
                  <a:lnTo>
                    <a:pt x="1806417" y="323445"/>
                  </a:lnTo>
                  <a:lnTo>
                    <a:pt x="1752487" y="331668"/>
                  </a:lnTo>
                  <a:lnTo>
                    <a:pt x="1695467" y="339258"/>
                  </a:lnTo>
                  <a:lnTo>
                    <a:pt x="1635540" y="346183"/>
                  </a:lnTo>
                  <a:lnTo>
                    <a:pt x="1572886" y="352412"/>
                  </a:lnTo>
                  <a:lnTo>
                    <a:pt x="1507687" y="357913"/>
                  </a:lnTo>
                  <a:lnTo>
                    <a:pt x="1440126" y="362655"/>
                  </a:lnTo>
                  <a:lnTo>
                    <a:pt x="1370383" y="366605"/>
                  </a:lnTo>
                  <a:lnTo>
                    <a:pt x="1298640" y="369733"/>
                  </a:lnTo>
                  <a:lnTo>
                    <a:pt x="1225078" y="372006"/>
                  </a:lnTo>
                  <a:lnTo>
                    <a:pt x="1149880" y="373393"/>
                  </a:lnTo>
                  <a:lnTo>
                    <a:pt x="1073227" y="373862"/>
                  </a:lnTo>
                  <a:lnTo>
                    <a:pt x="996584" y="373393"/>
                  </a:lnTo>
                  <a:lnTo>
                    <a:pt x="921395" y="372006"/>
                  </a:lnTo>
                  <a:lnTo>
                    <a:pt x="847842" y="369733"/>
                  </a:lnTo>
                  <a:lnTo>
                    <a:pt x="776106" y="366605"/>
                  </a:lnTo>
                  <a:lnTo>
                    <a:pt x="706369" y="362655"/>
                  </a:lnTo>
                  <a:lnTo>
                    <a:pt x="638813" y="357913"/>
                  </a:lnTo>
                  <a:lnTo>
                    <a:pt x="573619" y="352412"/>
                  </a:lnTo>
                  <a:lnTo>
                    <a:pt x="510968" y="346183"/>
                  </a:lnTo>
                  <a:lnTo>
                    <a:pt x="451044" y="339258"/>
                  </a:lnTo>
                  <a:lnTo>
                    <a:pt x="394026" y="331668"/>
                  </a:lnTo>
                  <a:lnTo>
                    <a:pt x="340098" y="323445"/>
                  </a:lnTo>
                  <a:lnTo>
                    <a:pt x="289440" y="314621"/>
                  </a:lnTo>
                  <a:lnTo>
                    <a:pt x="242234" y="305227"/>
                  </a:lnTo>
                  <a:lnTo>
                    <a:pt x="198661" y="295294"/>
                  </a:lnTo>
                  <a:lnTo>
                    <a:pt x="158904" y="284855"/>
                  </a:lnTo>
                  <a:lnTo>
                    <a:pt x="91563" y="262585"/>
                  </a:lnTo>
                  <a:lnTo>
                    <a:pt x="41663" y="238667"/>
                  </a:lnTo>
                  <a:lnTo>
                    <a:pt x="10658" y="213356"/>
                  </a:lnTo>
                  <a:lnTo>
                    <a:pt x="0" y="186905"/>
                  </a:lnTo>
                  <a:lnTo>
                    <a:pt x="2694" y="173552"/>
                  </a:lnTo>
                  <a:lnTo>
                    <a:pt x="41663" y="135146"/>
                  </a:lnTo>
                  <a:lnTo>
                    <a:pt x="91563" y="111234"/>
                  </a:lnTo>
                  <a:lnTo>
                    <a:pt x="158904" y="88969"/>
                  </a:lnTo>
                  <a:lnTo>
                    <a:pt x="198661" y="78533"/>
                  </a:lnTo>
                  <a:lnTo>
                    <a:pt x="242234" y="68604"/>
                  </a:lnTo>
                  <a:lnTo>
                    <a:pt x="289440" y="59213"/>
                  </a:lnTo>
                  <a:lnTo>
                    <a:pt x="340098" y="50392"/>
                  </a:lnTo>
                  <a:lnTo>
                    <a:pt x="394026" y="42173"/>
                  </a:lnTo>
                  <a:lnTo>
                    <a:pt x="451044" y="34586"/>
                  </a:lnTo>
                  <a:lnTo>
                    <a:pt x="510968" y="27664"/>
                  </a:lnTo>
                  <a:lnTo>
                    <a:pt x="573619" y="21438"/>
                  </a:lnTo>
                  <a:lnTo>
                    <a:pt x="638813" y="15940"/>
                  </a:lnTo>
                  <a:lnTo>
                    <a:pt x="706369" y="11201"/>
                  </a:lnTo>
                  <a:lnTo>
                    <a:pt x="776106" y="7252"/>
                  </a:lnTo>
                  <a:lnTo>
                    <a:pt x="847842" y="4127"/>
                  </a:lnTo>
                  <a:lnTo>
                    <a:pt x="921395" y="1855"/>
                  </a:lnTo>
                  <a:lnTo>
                    <a:pt x="996584" y="469"/>
                  </a:lnTo>
                  <a:lnTo>
                    <a:pt x="1073227" y="0"/>
                  </a:lnTo>
                  <a:lnTo>
                    <a:pt x="1149880" y="469"/>
                  </a:lnTo>
                  <a:lnTo>
                    <a:pt x="1225078" y="1855"/>
                  </a:lnTo>
                  <a:lnTo>
                    <a:pt x="1298640" y="4127"/>
                  </a:lnTo>
                  <a:lnTo>
                    <a:pt x="1370383" y="7252"/>
                  </a:lnTo>
                  <a:lnTo>
                    <a:pt x="1440126" y="11201"/>
                  </a:lnTo>
                  <a:lnTo>
                    <a:pt x="1507687" y="15940"/>
                  </a:lnTo>
                  <a:lnTo>
                    <a:pt x="1572886" y="21438"/>
                  </a:lnTo>
                  <a:lnTo>
                    <a:pt x="1635540" y="27664"/>
                  </a:lnTo>
                  <a:lnTo>
                    <a:pt x="1695467" y="34586"/>
                  </a:lnTo>
                  <a:lnTo>
                    <a:pt x="1752487" y="42173"/>
                  </a:lnTo>
                  <a:lnTo>
                    <a:pt x="1806417" y="50392"/>
                  </a:lnTo>
                  <a:lnTo>
                    <a:pt x="1857077" y="59213"/>
                  </a:lnTo>
                  <a:lnTo>
                    <a:pt x="1904284" y="68604"/>
                  </a:lnTo>
                  <a:lnTo>
                    <a:pt x="1947856" y="78533"/>
                  </a:lnTo>
                  <a:lnTo>
                    <a:pt x="1987613" y="88969"/>
                  </a:lnTo>
                  <a:lnTo>
                    <a:pt x="2054954" y="111234"/>
                  </a:lnTo>
                  <a:lnTo>
                    <a:pt x="2104853" y="135146"/>
                  </a:lnTo>
                  <a:lnTo>
                    <a:pt x="2135858" y="160454"/>
                  </a:lnTo>
                  <a:lnTo>
                    <a:pt x="2146515" y="186905"/>
                  </a:lnTo>
                  <a:close/>
                </a:path>
              </a:pathLst>
            </a:custGeom>
            <a:ln w="7604">
              <a:solidFill>
                <a:srgbClr val="000000"/>
              </a:solidFill>
            </a:ln>
          </p:spPr>
          <p:txBody>
            <a:bodyPr wrap="square" lIns="0" tIns="0" rIns="0" bIns="0" rtlCol="0"/>
            <a:lstStyle/>
            <a:p>
              <a:endParaRPr>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3" name="object 13"/>
            <p:cNvSpPr/>
            <p:nvPr/>
          </p:nvSpPr>
          <p:spPr>
            <a:xfrm>
              <a:off x="6551917" y="4193459"/>
              <a:ext cx="2146935" cy="374015"/>
            </a:xfrm>
            <a:custGeom>
              <a:avLst/>
              <a:gdLst/>
              <a:ahLst/>
              <a:cxnLst/>
              <a:rect l="l" t="t" r="r" b="b"/>
              <a:pathLst>
                <a:path w="2146934" h="374014">
                  <a:moveTo>
                    <a:pt x="2146598" y="186957"/>
                  </a:moveTo>
                  <a:lnTo>
                    <a:pt x="2122886" y="226222"/>
                  </a:lnTo>
                  <a:lnTo>
                    <a:pt x="2082245" y="250868"/>
                  </a:lnTo>
                  <a:lnTo>
                    <a:pt x="2023435" y="273994"/>
                  </a:lnTo>
                  <a:lnTo>
                    <a:pt x="1947909" y="295348"/>
                  </a:lnTo>
                  <a:lnTo>
                    <a:pt x="1904332" y="305280"/>
                  </a:lnTo>
                  <a:lnTo>
                    <a:pt x="1857122" y="314675"/>
                  </a:lnTo>
                  <a:lnTo>
                    <a:pt x="1806459" y="323500"/>
                  </a:lnTo>
                  <a:lnTo>
                    <a:pt x="1752526" y="331723"/>
                  </a:lnTo>
                  <a:lnTo>
                    <a:pt x="1695504" y="339313"/>
                  </a:lnTo>
                  <a:lnTo>
                    <a:pt x="1635575" y="346239"/>
                  </a:lnTo>
                  <a:lnTo>
                    <a:pt x="1572922" y="352468"/>
                  </a:lnTo>
                  <a:lnTo>
                    <a:pt x="1507725" y="357970"/>
                  </a:lnTo>
                  <a:lnTo>
                    <a:pt x="1440166" y="362712"/>
                  </a:lnTo>
                  <a:lnTo>
                    <a:pt x="1370428" y="366662"/>
                  </a:lnTo>
                  <a:lnTo>
                    <a:pt x="1298691" y="369790"/>
                  </a:lnTo>
                  <a:lnTo>
                    <a:pt x="1225138" y="372063"/>
                  </a:lnTo>
                  <a:lnTo>
                    <a:pt x="1149950" y="373451"/>
                  </a:lnTo>
                  <a:lnTo>
                    <a:pt x="1073309" y="373920"/>
                  </a:lnTo>
                  <a:lnTo>
                    <a:pt x="996656" y="373451"/>
                  </a:lnTo>
                  <a:lnTo>
                    <a:pt x="921457" y="372063"/>
                  </a:lnTo>
                  <a:lnTo>
                    <a:pt x="847895" y="369790"/>
                  </a:lnTo>
                  <a:lnTo>
                    <a:pt x="776152" y="366662"/>
                  </a:lnTo>
                  <a:lnTo>
                    <a:pt x="706408" y="362712"/>
                  </a:lnTo>
                  <a:lnTo>
                    <a:pt x="638845" y="357970"/>
                  </a:lnTo>
                  <a:lnTo>
                    <a:pt x="573646" y="352468"/>
                  </a:lnTo>
                  <a:lnTo>
                    <a:pt x="510990" y="346239"/>
                  </a:lnTo>
                  <a:lnTo>
                    <a:pt x="451062" y="339313"/>
                  </a:lnTo>
                  <a:lnTo>
                    <a:pt x="394041" y="331723"/>
                  </a:lnTo>
                  <a:lnTo>
                    <a:pt x="340109" y="323500"/>
                  </a:lnTo>
                  <a:lnTo>
                    <a:pt x="289448" y="314675"/>
                  </a:lnTo>
                  <a:lnTo>
                    <a:pt x="242240" y="305280"/>
                  </a:lnTo>
                  <a:lnTo>
                    <a:pt x="198666" y="295348"/>
                  </a:lnTo>
                  <a:lnTo>
                    <a:pt x="158907" y="284908"/>
                  </a:lnTo>
                  <a:lnTo>
                    <a:pt x="91564" y="262637"/>
                  </a:lnTo>
                  <a:lnTo>
                    <a:pt x="41663" y="238719"/>
                  </a:lnTo>
                  <a:lnTo>
                    <a:pt x="10658" y="213409"/>
                  </a:lnTo>
                  <a:lnTo>
                    <a:pt x="0" y="186957"/>
                  </a:lnTo>
                  <a:lnTo>
                    <a:pt x="2694" y="173606"/>
                  </a:lnTo>
                  <a:lnTo>
                    <a:pt x="41663" y="135199"/>
                  </a:lnTo>
                  <a:lnTo>
                    <a:pt x="91564" y="111282"/>
                  </a:lnTo>
                  <a:lnTo>
                    <a:pt x="158907" y="89011"/>
                  </a:lnTo>
                  <a:lnTo>
                    <a:pt x="198666" y="78572"/>
                  </a:lnTo>
                  <a:lnTo>
                    <a:pt x="242240" y="68640"/>
                  </a:lnTo>
                  <a:lnTo>
                    <a:pt x="289448" y="59245"/>
                  </a:lnTo>
                  <a:lnTo>
                    <a:pt x="340109" y="50421"/>
                  </a:lnTo>
                  <a:lnTo>
                    <a:pt x="394041" y="42197"/>
                  </a:lnTo>
                  <a:lnTo>
                    <a:pt x="451062" y="34607"/>
                  </a:lnTo>
                  <a:lnTo>
                    <a:pt x="510990" y="27681"/>
                  </a:lnTo>
                  <a:lnTo>
                    <a:pt x="573646" y="21452"/>
                  </a:lnTo>
                  <a:lnTo>
                    <a:pt x="638845" y="15950"/>
                  </a:lnTo>
                  <a:lnTo>
                    <a:pt x="706408" y="11208"/>
                  </a:lnTo>
                  <a:lnTo>
                    <a:pt x="776152" y="7257"/>
                  </a:lnTo>
                  <a:lnTo>
                    <a:pt x="847895" y="4130"/>
                  </a:lnTo>
                  <a:lnTo>
                    <a:pt x="921457" y="1856"/>
                  </a:lnTo>
                  <a:lnTo>
                    <a:pt x="996656" y="469"/>
                  </a:lnTo>
                  <a:lnTo>
                    <a:pt x="1073309" y="0"/>
                  </a:lnTo>
                  <a:lnTo>
                    <a:pt x="1149950" y="469"/>
                  </a:lnTo>
                  <a:lnTo>
                    <a:pt x="1225138" y="1856"/>
                  </a:lnTo>
                  <a:lnTo>
                    <a:pt x="1298691" y="4130"/>
                  </a:lnTo>
                  <a:lnTo>
                    <a:pt x="1370428" y="7257"/>
                  </a:lnTo>
                  <a:lnTo>
                    <a:pt x="1440166" y="11208"/>
                  </a:lnTo>
                  <a:lnTo>
                    <a:pt x="1507725" y="15950"/>
                  </a:lnTo>
                  <a:lnTo>
                    <a:pt x="1572922" y="21452"/>
                  </a:lnTo>
                  <a:lnTo>
                    <a:pt x="1635575" y="27681"/>
                  </a:lnTo>
                  <a:lnTo>
                    <a:pt x="1695504" y="34607"/>
                  </a:lnTo>
                  <a:lnTo>
                    <a:pt x="1752526" y="42197"/>
                  </a:lnTo>
                  <a:lnTo>
                    <a:pt x="1806459" y="50421"/>
                  </a:lnTo>
                  <a:lnTo>
                    <a:pt x="1857122" y="59245"/>
                  </a:lnTo>
                  <a:lnTo>
                    <a:pt x="1904332" y="68640"/>
                  </a:lnTo>
                  <a:lnTo>
                    <a:pt x="1947909" y="78572"/>
                  </a:lnTo>
                  <a:lnTo>
                    <a:pt x="1987671" y="89011"/>
                  </a:lnTo>
                  <a:lnTo>
                    <a:pt x="2055021" y="111282"/>
                  </a:lnTo>
                  <a:lnTo>
                    <a:pt x="2104928" y="135199"/>
                  </a:lnTo>
                  <a:lnTo>
                    <a:pt x="2135938" y="160508"/>
                  </a:lnTo>
                  <a:lnTo>
                    <a:pt x="2146598" y="186957"/>
                  </a:lnTo>
                  <a:close/>
                </a:path>
              </a:pathLst>
            </a:custGeom>
            <a:ln w="7604">
              <a:solidFill>
                <a:srgbClr val="000000"/>
              </a:solidFill>
            </a:ln>
          </p:spPr>
          <p:txBody>
            <a:bodyPr wrap="square" lIns="0" tIns="0" rIns="0" bIns="0" rtlCol="0"/>
            <a:lstStyle/>
            <a:p>
              <a:endParaRPr>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4" name="object 14"/>
            <p:cNvSpPr/>
            <p:nvPr/>
          </p:nvSpPr>
          <p:spPr>
            <a:xfrm>
              <a:off x="7656769" y="3545085"/>
              <a:ext cx="93980" cy="93980"/>
            </a:xfrm>
            <a:custGeom>
              <a:avLst/>
              <a:gdLst/>
              <a:ahLst/>
              <a:cxnLst/>
              <a:rect l="l" t="t" r="r" b="b"/>
              <a:pathLst>
                <a:path w="93979" h="93979">
                  <a:moveTo>
                    <a:pt x="18715" y="0"/>
                  </a:moveTo>
                  <a:lnTo>
                    <a:pt x="10303" y="0"/>
                  </a:lnTo>
                  <a:lnTo>
                    <a:pt x="0" y="10397"/>
                  </a:lnTo>
                  <a:lnTo>
                    <a:pt x="0" y="18825"/>
                  </a:lnTo>
                  <a:lnTo>
                    <a:pt x="74755" y="93863"/>
                  </a:lnTo>
                  <a:lnTo>
                    <a:pt x="83167" y="93863"/>
                  </a:lnTo>
                  <a:lnTo>
                    <a:pt x="88319" y="88669"/>
                  </a:lnTo>
                  <a:lnTo>
                    <a:pt x="93576" y="83465"/>
                  </a:lnTo>
                  <a:lnTo>
                    <a:pt x="93576" y="75038"/>
                  </a:lnTo>
                  <a:lnTo>
                    <a:pt x="88319" y="69844"/>
                  </a:lnTo>
                  <a:lnTo>
                    <a:pt x="18715" y="0"/>
                  </a:lnTo>
                  <a:close/>
                </a:path>
              </a:pathLst>
            </a:custGeom>
            <a:solidFill>
              <a:srgbClr val="000000"/>
            </a:solidFill>
          </p:spPr>
          <p:txBody>
            <a:bodyPr wrap="square" lIns="0" tIns="0" rIns="0" bIns="0" rtlCol="0"/>
            <a:lstStyle/>
            <a:p>
              <a:endParaRPr>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5" name="object 15"/>
            <p:cNvSpPr/>
            <p:nvPr/>
          </p:nvSpPr>
          <p:spPr>
            <a:xfrm>
              <a:off x="7656769" y="3545085"/>
              <a:ext cx="93980" cy="93980"/>
            </a:xfrm>
            <a:custGeom>
              <a:avLst/>
              <a:gdLst/>
              <a:ahLst/>
              <a:cxnLst/>
              <a:rect l="l" t="t" r="r" b="b"/>
              <a:pathLst>
                <a:path w="93979" h="93979">
                  <a:moveTo>
                    <a:pt x="83167" y="0"/>
                  </a:moveTo>
                  <a:lnTo>
                    <a:pt x="74755" y="0"/>
                  </a:lnTo>
                  <a:lnTo>
                    <a:pt x="0" y="75038"/>
                  </a:lnTo>
                  <a:lnTo>
                    <a:pt x="0" y="83465"/>
                  </a:lnTo>
                  <a:lnTo>
                    <a:pt x="10303" y="93863"/>
                  </a:lnTo>
                  <a:lnTo>
                    <a:pt x="18715" y="93863"/>
                  </a:lnTo>
                  <a:lnTo>
                    <a:pt x="88319" y="24018"/>
                  </a:lnTo>
                  <a:lnTo>
                    <a:pt x="93576" y="18825"/>
                  </a:lnTo>
                  <a:lnTo>
                    <a:pt x="93576" y="10397"/>
                  </a:lnTo>
                  <a:lnTo>
                    <a:pt x="88319" y="5204"/>
                  </a:lnTo>
                  <a:lnTo>
                    <a:pt x="83167" y="0"/>
                  </a:lnTo>
                  <a:close/>
                </a:path>
              </a:pathLst>
            </a:custGeom>
            <a:solidFill>
              <a:srgbClr val="000000"/>
            </a:solidFill>
          </p:spPr>
          <p:txBody>
            <a:bodyPr wrap="square" lIns="0" tIns="0" rIns="0" bIns="0" rtlCol="0"/>
            <a:lstStyle/>
            <a:p>
              <a:endParaRPr>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6" name="object 16"/>
            <p:cNvSpPr/>
            <p:nvPr/>
          </p:nvSpPr>
          <p:spPr>
            <a:xfrm>
              <a:off x="7641628" y="4336024"/>
              <a:ext cx="93980" cy="93980"/>
            </a:xfrm>
            <a:custGeom>
              <a:avLst/>
              <a:gdLst/>
              <a:ahLst/>
              <a:cxnLst/>
              <a:rect l="l" t="t" r="r" b="b"/>
              <a:pathLst>
                <a:path w="93979" h="93979">
                  <a:moveTo>
                    <a:pt x="18715" y="0"/>
                  </a:moveTo>
                  <a:lnTo>
                    <a:pt x="10303" y="0"/>
                  </a:lnTo>
                  <a:lnTo>
                    <a:pt x="0" y="10397"/>
                  </a:lnTo>
                  <a:lnTo>
                    <a:pt x="0" y="18825"/>
                  </a:lnTo>
                  <a:lnTo>
                    <a:pt x="74755" y="93863"/>
                  </a:lnTo>
                  <a:lnTo>
                    <a:pt x="83167" y="93863"/>
                  </a:lnTo>
                  <a:lnTo>
                    <a:pt x="93471" y="83465"/>
                  </a:lnTo>
                  <a:lnTo>
                    <a:pt x="93471" y="75038"/>
                  </a:lnTo>
                  <a:lnTo>
                    <a:pt x="18715" y="0"/>
                  </a:lnTo>
                  <a:close/>
                </a:path>
              </a:pathLst>
            </a:custGeom>
            <a:solidFill>
              <a:srgbClr val="000000"/>
            </a:solidFill>
          </p:spPr>
          <p:txBody>
            <a:bodyPr wrap="square" lIns="0" tIns="0" rIns="0" bIns="0" rtlCol="0"/>
            <a:lstStyle/>
            <a:p>
              <a:endParaRPr>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7" name="object 17"/>
            <p:cNvSpPr/>
            <p:nvPr/>
          </p:nvSpPr>
          <p:spPr>
            <a:xfrm>
              <a:off x="7641628" y="4336024"/>
              <a:ext cx="93980" cy="93980"/>
            </a:xfrm>
            <a:custGeom>
              <a:avLst/>
              <a:gdLst/>
              <a:ahLst/>
              <a:cxnLst/>
              <a:rect l="l" t="t" r="r" b="b"/>
              <a:pathLst>
                <a:path w="93979" h="93979">
                  <a:moveTo>
                    <a:pt x="83167" y="0"/>
                  </a:moveTo>
                  <a:lnTo>
                    <a:pt x="74755" y="0"/>
                  </a:lnTo>
                  <a:lnTo>
                    <a:pt x="0" y="75038"/>
                  </a:lnTo>
                  <a:lnTo>
                    <a:pt x="0" y="83465"/>
                  </a:lnTo>
                  <a:lnTo>
                    <a:pt x="10303" y="93863"/>
                  </a:lnTo>
                  <a:lnTo>
                    <a:pt x="18715" y="93863"/>
                  </a:lnTo>
                  <a:lnTo>
                    <a:pt x="93471" y="18825"/>
                  </a:lnTo>
                  <a:lnTo>
                    <a:pt x="93471" y="10397"/>
                  </a:lnTo>
                  <a:lnTo>
                    <a:pt x="83167" y="0"/>
                  </a:lnTo>
                  <a:close/>
                </a:path>
              </a:pathLst>
            </a:custGeom>
            <a:solidFill>
              <a:srgbClr val="000000"/>
            </a:solidFill>
          </p:spPr>
          <p:txBody>
            <a:bodyPr wrap="square" lIns="0" tIns="0" rIns="0" bIns="0" rtlCol="0"/>
            <a:lstStyle/>
            <a:p>
              <a:endParaRPr>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8" name="object 18"/>
            <p:cNvSpPr/>
            <p:nvPr/>
          </p:nvSpPr>
          <p:spPr>
            <a:xfrm>
              <a:off x="6786909" y="3435525"/>
              <a:ext cx="15240" cy="1270"/>
            </a:xfrm>
            <a:custGeom>
              <a:avLst/>
              <a:gdLst/>
              <a:ahLst/>
              <a:cxnLst/>
              <a:rect l="l" t="t" r="r" b="b"/>
              <a:pathLst>
                <a:path w="15240" h="1270">
                  <a:moveTo>
                    <a:pt x="15161" y="0"/>
                  </a:moveTo>
                  <a:lnTo>
                    <a:pt x="0" y="1264"/>
                  </a:lnTo>
                </a:path>
              </a:pathLst>
            </a:custGeom>
            <a:ln w="7605">
              <a:solidFill>
                <a:srgbClr val="000000"/>
              </a:solidFill>
            </a:ln>
          </p:spPr>
          <p:txBody>
            <a:bodyPr wrap="square" lIns="0" tIns="0" rIns="0" bIns="0" rtlCol="0"/>
            <a:lstStyle/>
            <a:p>
              <a:endParaRPr>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9" name="object 19"/>
            <p:cNvSpPr/>
            <p:nvPr/>
          </p:nvSpPr>
          <p:spPr>
            <a:xfrm>
              <a:off x="6741424" y="3440582"/>
              <a:ext cx="15240" cy="3810"/>
            </a:xfrm>
            <a:custGeom>
              <a:avLst/>
              <a:gdLst/>
              <a:ahLst/>
              <a:cxnLst/>
              <a:rect l="l" t="t" r="r" b="b"/>
              <a:pathLst>
                <a:path w="15240" h="3810">
                  <a:moveTo>
                    <a:pt x="15161" y="0"/>
                  </a:moveTo>
                  <a:lnTo>
                    <a:pt x="0" y="3792"/>
                  </a:lnTo>
                </a:path>
              </a:pathLst>
            </a:custGeom>
            <a:ln w="7604">
              <a:solidFill>
                <a:srgbClr val="000000"/>
              </a:solidFill>
            </a:ln>
          </p:spPr>
          <p:txBody>
            <a:bodyPr wrap="square" lIns="0" tIns="0" rIns="0" bIns="0" rtlCol="0"/>
            <a:lstStyle/>
            <a:p>
              <a:endParaRPr>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20" name="object 20"/>
            <p:cNvSpPr/>
            <p:nvPr/>
          </p:nvSpPr>
          <p:spPr>
            <a:xfrm>
              <a:off x="6698474" y="3455752"/>
              <a:ext cx="13970" cy="6350"/>
            </a:xfrm>
            <a:custGeom>
              <a:avLst/>
              <a:gdLst/>
              <a:ahLst/>
              <a:cxnLst/>
              <a:rect l="l" t="t" r="r" b="b"/>
              <a:pathLst>
                <a:path w="13970" h="6350">
                  <a:moveTo>
                    <a:pt x="13899" y="0"/>
                  </a:moveTo>
                  <a:lnTo>
                    <a:pt x="3785" y="5056"/>
                  </a:lnTo>
                  <a:lnTo>
                    <a:pt x="0" y="6320"/>
                  </a:lnTo>
                </a:path>
              </a:pathLst>
            </a:custGeom>
            <a:ln w="7602">
              <a:solidFill>
                <a:srgbClr val="000000"/>
              </a:solidFill>
            </a:ln>
          </p:spPr>
          <p:txBody>
            <a:bodyPr wrap="square" lIns="0" tIns="0" rIns="0" bIns="0" rtlCol="0"/>
            <a:lstStyle/>
            <a:p>
              <a:endParaRPr>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21" name="object 21"/>
            <p:cNvSpPr/>
            <p:nvPr/>
          </p:nvSpPr>
          <p:spPr>
            <a:xfrm>
              <a:off x="6661832" y="3479876"/>
              <a:ext cx="11430" cy="10160"/>
            </a:xfrm>
            <a:custGeom>
              <a:avLst/>
              <a:gdLst/>
              <a:ahLst/>
              <a:cxnLst/>
              <a:rect l="l" t="t" r="r" b="b"/>
              <a:pathLst>
                <a:path w="11429" h="10160">
                  <a:moveTo>
                    <a:pt x="11376" y="0"/>
                  </a:moveTo>
                  <a:lnTo>
                    <a:pt x="10104" y="2528"/>
                  </a:lnTo>
                  <a:lnTo>
                    <a:pt x="3795" y="7584"/>
                  </a:lnTo>
                  <a:lnTo>
                    <a:pt x="0" y="10113"/>
                  </a:lnTo>
                </a:path>
              </a:pathLst>
            </a:custGeom>
            <a:ln w="7598">
              <a:solidFill>
                <a:srgbClr val="000000"/>
              </a:solidFill>
            </a:ln>
          </p:spPr>
          <p:txBody>
            <a:bodyPr wrap="square" lIns="0" tIns="0" rIns="0" bIns="0" rtlCol="0"/>
            <a:lstStyle/>
            <a:p>
              <a:endParaRPr>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22" name="object 22"/>
            <p:cNvSpPr/>
            <p:nvPr/>
          </p:nvSpPr>
          <p:spPr>
            <a:xfrm>
              <a:off x="6631513" y="3514113"/>
              <a:ext cx="10160" cy="11430"/>
            </a:xfrm>
            <a:custGeom>
              <a:avLst/>
              <a:gdLst/>
              <a:ahLst/>
              <a:cxnLst/>
              <a:rect l="l" t="t" r="r" b="b"/>
              <a:pathLst>
                <a:path w="10159" h="11429">
                  <a:moveTo>
                    <a:pt x="10107" y="0"/>
                  </a:moveTo>
                  <a:lnTo>
                    <a:pt x="6316" y="5025"/>
                  </a:lnTo>
                  <a:lnTo>
                    <a:pt x="2526" y="10092"/>
                  </a:lnTo>
                  <a:lnTo>
                    <a:pt x="0" y="11356"/>
                  </a:lnTo>
                </a:path>
              </a:pathLst>
            </a:custGeom>
            <a:ln w="7596">
              <a:solidFill>
                <a:srgbClr val="000000"/>
              </a:solidFill>
            </a:ln>
          </p:spPr>
          <p:txBody>
            <a:bodyPr wrap="square" lIns="0" tIns="0" rIns="0" bIns="0" rtlCol="0"/>
            <a:lstStyle/>
            <a:p>
              <a:endParaRPr>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23" name="object 23"/>
            <p:cNvSpPr/>
            <p:nvPr/>
          </p:nvSpPr>
          <p:spPr>
            <a:xfrm>
              <a:off x="6611297" y="3552091"/>
              <a:ext cx="6350" cy="13970"/>
            </a:xfrm>
            <a:custGeom>
              <a:avLst/>
              <a:gdLst/>
              <a:ahLst/>
              <a:cxnLst/>
              <a:rect l="l" t="t" r="r" b="b"/>
              <a:pathLst>
                <a:path w="6350" h="13970">
                  <a:moveTo>
                    <a:pt x="6317" y="0"/>
                  </a:moveTo>
                  <a:lnTo>
                    <a:pt x="5054" y="3802"/>
                  </a:lnTo>
                  <a:lnTo>
                    <a:pt x="2527" y="8870"/>
                  </a:lnTo>
                  <a:lnTo>
                    <a:pt x="0" y="13947"/>
                  </a:lnTo>
                </a:path>
              </a:pathLst>
            </a:custGeom>
            <a:ln w="7592">
              <a:solidFill>
                <a:srgbClr val="000000"/>
              </a:solidFill>
            </a:ln>
          </p:spPr>
          <p:txBody>
            <a:bodyPr wrap="square" lIns="0" tIns="0" rIns="0" bIns="0" rtlCol="0"/>
            <a:lstStyle/>
            <a:p>
              <a:endParaRPr>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24" name="object 24"/>
            <p:cNvSpPr/>
            <p:nvPr/>
          </p:nvSpPr>
          <p:spPr>
            <a:xfrm>
              <a:off x="6599927" y="3593924"/>
              <a:ext cx="2540" cy="15240"/>
            </a:xfrm>
            <a:custGeom>
              <a:avLst/>
              <a:gdLst/>
              <a:ahLst/>
              <a:cxnLst/>
              <a:rect l="l" t="t" r="r" b="b"/>
              <a:pathLst>
                <a:path w="2540" h="15239">
                  <a:moveTo>
                    <a:pt x="2526" y="0"/>
                  </a:moveTo>
                  <a:lnTo>
                    <a:pt x="2526" y="3802"/>
                  </a:lnTo>
                  <a:lnTo>
                    <a:pt x="1262" y="8870"/>
                  </a:lnTo>
                  <a:lnTo>
                    <a:pt x="0" y="15211"/>
                  </a:lnTo>
                </a:path>
              </a:pathLst>
            </a:custGeom>
            <a:ln w="7590">
              <a:solidFill>
                <a:srgbClr val="000000"/>
              </a:solidFill>
            </a:ln>
          </p:spPr>
          <p:txBody>
            <a:bodyPr wrap="square" lIns="0" tIns="0" rIns="0" bIns="0" rtlCol="0"/>
            <a:lstStyle/>
            <a:p>
              <a:endParaRPr>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25" name="object 25"/>
            <p:cNvSpPr/>
            <p:nvPr/>
          </p:nvSpPr>
          <p:spPr>
            <a:xfrm>
              <a:off x="6597400" y="3638285"/>
              <a:ext cx="0" cy="15240"/>
            </a:xfrm>
            <a:custGeom>
              <a:avLst/>
              <a:gdLst/>
              <a:ahLst/>
              <a:cxnLst/>
              <a:rect l="l" t="t" r="r" b="b"/>
              <a:pathLst>
                <a:path h="15239">
                  <a:moveTo>
                    <a:pt x="-3795" y="7605"/>
                  </a:moveTo>
                  <a:lnTo>
                    <a:pt x="3795" y="7605"/>
                  </a:lnTo>
                </a:path>
              </a:pathLst>
            </a:custGeom>
            <a:ln w="15211">
              <a:solidFill>
                <a:srgbClr val="000000"/>
              </a:solidFill>
            </a:ln>
          </p:spPr>
          <p:txBody>
            <a:bodyPr wrap="square" lIns="0" tIns="0" rIns="0" bIns="0" rtlCol="0"/>
            <a:lstStyle/>
            <a:p>
              <a:endParaRPr>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26" name="object 26"/>
            <p:cNvSpPr/>
            <p:nvPr/>
          </p:nvSpPr>
          <p:spPr>
            <a:xfrm>
              <a:off x="6597400" y="3683910"/>
              <a:ext cx="0" cy="15240"/>
            </a:xfrm>
            <a:custGeom>
              <a:avLst/>
              <a:gdLst/>
              <a:ahLst/>
              <a:cxnLst/>
              <a:rect l="l" t="t" r="r" b="b"/>
              <a:pathLst>
                <a:path h="15239">
                  <a:moveTo>
                    <a:pt x="0" y="0"/>
                  </a:moveTo>
                  <a:lnTo>
                    <a:pt x="0" y="15211"/>
                  </a:lnTo>
                </a:path>
              </a:pathLst>
            </a:custGeom>
            <a:ln w="7590">
              <a:solidFill>
                <a:srgbClr val="000000"/>
              </a:solidFill>
            </a:ln>
          </p:spPr>
          <p:txBody>
            <a:bodyPr wrap="square" lIns="0" tIns="0" rIns="0" bIns="0" rtlCol="0"/>
            <a:lstStyle/>
            <a:p>
              <a:endParaRPr>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27" name="object 27"/>
            <p:cNvSpPr/>
            <p:nvPr/>
          </p:nvSpPr>
          <p:spPr>
            <a:xfrm>
              <a:off x="6597400" y="3729546"/>
              <a:ext cx="0" cy="15240"/>
            </a:xfrm>
            <a:custGeom>
              <a:avLst/>
              <a:gdLst/>
              <a:ahLst/>
              <a:cxnLst/>
              <a:rect l="l" t="t" r="r" b="b"/>
              <a:pathLst>
                <a:path h="15239">
                  <a:moveTo>
                    <a:pt x="0" y="0"/>
                  </a:moveTo>
                  <a:lnTo>
                    <a:pt x="0" y="15211"/>
                  </a:lnTo>
                </a:path>
              </a:pathLst>
            </a:custGeom>
            <a:ln w="7590">
              <a:solidFill>
                <a:srgbClr val="000000"/>
              </a:solidFill>
            </a:ln>
          </p:spPr>
          <p:txBody>
            <a:bodyPr wrap="square" lIns="0" tIns="0" rIns="0" bIns="0" rtlCol="0"/>
            <a:lstStyle/>
            <a:p>
              <a:endParaRPr>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28" name="object 28"/>
            <p:cNvSpPr/>
            <p:nvPr/>
          </p:nvSpPr>
          <p:spPr>
            <a:xfrm>
              <a:off x="6597400" y="3775172"/>
              <a:ext cx="0" cy="15240"/>
            </a:xfrm>
            <a:custGeom>
              <a:avLst/>
              <a:gdLst/>
              <a:ahLst/>
              <a:cxnLst/>
              <a:rect l="l" t="t" r="r" b="b"/>
              <a:pathLst>
                <a:path h="15239">
                  <a:moveTo>
                    <a:pt x="0" y="0"/>
                  </a:moveTo>
                  <a:lnTo>
                    <a:pt x="0" y="15211"/>
                  </a:lnTo>
                </a:path>
              </a:pathLst>
            </a:custGeom>
            <a:ln w="7590">
              <a:solidFill>
                <a:srgbClr val="000000"/>
              </a:solidFill>
            </a:ln>
          </p:spPr>
          <p:txBody>
            <a:bodyPr wrap="square" lIns="0" tIns="0" rIns="0" bIns="0" rtlCol="0"/>
            <a:lstStyle/>
            <a:p>
              <a:endParaRPr>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29" name="object 29"/>
            <p:cNvSpPr/>
            <p:nvPr/>
          </p:nvSpPr>
          <p:spPr>
            <a:xfrm>
              <a:off x="6597400" y="3820808"/>
              <a:ext cx="0" cy="15240"/>
            </a:xfrm>
            <a:custGeom>
              <a:avLst/>
              <a:gdLst/>
              <a:ahLst/>
              <a:cxnLst/>
              <a:rect l="l" t="t" r="r" b="b"/>
              <a:pathLst>
                <a:path h="15239">
                  <a:moveTo>
                    <a:pt x="0" y="0"/>
                  </a:moveTo>
                  <a:lnTo>
                    <a:pt x="0" y="15211"/>
                  </a:lnTo>
                </a:path>
              </a:pathLst>
            </a:custGeom>
            <a:ln w="7590">
              <a:solidFill>
                <a:srgbClr val="000000"/>
              </a:solidFill>
            </a:ln>
          </p:spPr>
          <p:txBody>
            <a:bodyPr wrap="square" lIns="0" tIns="0" rIns="0" bIns="0" rtlCol="0"/>
            <a:lstStyle/>
            <a:p>
              <a:endParaRPr>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30" name="object 30"/>
            <p:cNvSpPr/>
            <p:nvPr/>
          </p:nvSpPr>
          <p:spPr>
            <a:xfrm>
              <a:off x="6597400" y="3866444"/>
              <a:ext cx="0" cy="15240"/>
            </a:xfrm>
            <a:custGeom>
              <a:avLst/>
              <a:gdLst/>
              <a:ahLst/>
              <a:cxnLst/>
              <a:rect l="l" t="t" r="r" b="b"/>
              <a:pathLst>
                <a:path h="15239">
                  <a:moveTo>
                    <a:pt x="0" y="0"/>
                  </a:moveTo>
                  <a:lnTo>
                    <a:pt x="0" y="15201"/>
                  </a:lnTo>
                </a:path>
              </a:pathLst>
            </a:custGeom>
            <a:ln w="7590">
              <a:solidFill>
                <a:srgbClr val="000000"/>
              </a:solidFill>
            </a:ln>
          </p:spPr>
          <p:txBody>
            <a:bodyPr wrap="square" lIns="0" tIns="0" rIns="0" bIns="0" rtlCol="0"/>
            <a:lstStyle/>
            <a:p>
              <a:endParaRPr>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31" name="object 31"/>
            <p:cNvSpPr/>
            <p:nvPr/>
          </p:nvSpPr>
          <p:spPr>
            <a:xfrm>
              <a:off x="6597400" y="3912069"/>
              <a:ext cx="0" cy="15240"/>
            </a:xfrm>
            <a:custGeom>
              <a:avLst/>
              <a:gdLst/>
              <a:ahLst/>
              <a:cxnLst/>
              <a:rect l="l" t="t" r="r" b="b"/>
              <a:pathLst>
                <a:path h="15239">
                  <a:moveTo>
                    <a:pt x="0" y="0"/>
                  </a:moveTo>
                  <a:lnTo>
                    <a:pt x="0" y="15211"/>
                  </a:lnTo>
                </a:path>
              </a:pathLst>
            </a:custGeom>
            <a:ln w="7590">
              <a:solidFill>
                <a:srgbClr val="000000"/>
              </a:solidFill>
            </a:ln>
          </p:spPr>
          <p:txBody>
            <a:bodyPr wrap="square" lIns="0" tIns="0" rIns="0" bIns="0" rtlCol="0"/>
            <a:lstStyle/>
            <a:p>
              <a:endParaRPr>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32" name="object 32"/>
            <p:cNvSpPr/>
            <p:nvPr/>
          </p:nvSpPr>
          <p:spPr>
            <a:xfrm>
              <a:off x="6597400" y="3957705"/>
              <a:ext cx="0" cy="15240"/>
            </a:xfrm>
            <a:custGeom>
              <a:avLst/>
              <a:gdLst/>
              <a:ahLst/>
              <a:cxnLst/>
              <a:rect l="l" t="t" r="r" b="b"/>
              <a:pathLst>
                <a:path h="15239">
                  <a:moveTo>
                    <a:pt x="0" y="0"/>
                  </a:moveTo>
                  <a:lnTo>
                    <a:pt x="0" y="15201"/>
                  </a:lnTo>
                </a:path>
              </a:pathLst>
            </a:custGeom>
            <a:ln w="7590">
              <a:solidFill>
                <a:srgbClr val="000000"/>
              </a:solidFill>
            </a:ln>
          </p:spPr>
          <p:txBody>
            <a:bodyPr wrap="square" lIns="0" tIns="0" rIns="0" bIns="0" rtlCol="0"/>
            <a:lstStyle/>
            <a:p>
              <a:endParaRPr>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33" name="object 33"/>
            <p:cNvSpPr/>
            <p:nvPr/>
          </p:nvSpPr>
          <p:spPr>
            <a:xfrm>
              <a:off x="6597400" y="4003330"/>
              <a:ext cx="0" cy="15240"/>
            </a:xfrm>
            <a:custGeom>
              <a:avLst/>
              <a:gdLst/>
              <a:ahLst/>
              <a:cxnLst/>
              <a:rect l="l" t="t" r="r" b="b"/>
              <a:pathLst>
                <a:path h="15239">
                  <a:moveTo>
                    <a:pt x="0" y="0"/>
                  </a:moveTo>
                  <a:lnTo>
                    <a:pt x="0" y="15211"/>
                  </a:lnTo>
                </a:path>
              </a:pathLst>
            </a:custGeom>
            <a:ln w="7590">
              <a:solidFill>
                <a:srgbClr val="000000"/>
              </a:solidFill>
            </a:ln>
          </p:spPr>
          <p:txBody>
            <a:bodyPr wrap="square" lIns="0" tIns="0" rIns="0" bIns="0" rtlCol="0"/>
            <a:lstStyle/>
            <a:p>
              <a:endParaRPr>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34" name="object 34"/>
            <p:cNvSpPr/>
            <p:nvPr/>
          </p:nvSpPr>
          <p:spPr>
            <a:xfrm>
              <a:off x="6597400" y="4048966"/>
              <a:ext cx="0" cy="15240"/>
            </a:xfrm>
            <a:custGeom>
              <a:avLst/>
              <a:gdLst/>
              <a:ahLst/>
              <a:cxnLst/>
              <a:rect l="l" t="t" r="r" b="b"/>
              <a:pathLst>
                <a:path h="15239">
                  <a:moveTo>
                    <a:pt x="0" y="0"/>
                  </a:moveTo>
                  <a:lnTo>
                    <a:pt x="0" y="15201"/>
                  </a:lnTo>
                </a:path>
              </a:pathLst>
            </a:custGeom>
            <a:ln w="7590">
              <a:solidFill>
                <a:srgbClr val="000000"/>
              </a:solidFill>
            </a:ln>
          </p:spPr>
          <p:txBody>
            <a:bodyPr wrap="square" lIns="0" tIns="0" rIns="0" bIns="0" rtlCol="0"/>
            <a:lstStyle/>
            <a:p>
              <a:endParaRPr>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35" name="object 35"/>
            <p:cNvSpPr/>
            <p:nvPr/>
          </p:nvSpPr>
          <p:spPr>
            <a:xfrm>
              <a:off x="6597400" y="4094592"/>
              <a:ext cx="0" cy="15240"/>
            </a:xfrm>
            <a:custGeom>
              <a:avLst/>
              <a:gdLst/>
              <a:ahLst/>
              <a:cxnLst/>
              <a:rect l="l" t="t" r="r" b="b"/>
              <a:pathLst>
                <a:path h="15239">
                  <a:moveTo>
                    <a:pt x="0" y="0"/>
                  </a:moveTo>
                  <a:lnTo>
                    <a:pt x="0" y="15211"/>
                  </a:lnTo>
                </a:path>
              </a:pathLst>
            </a:custGeom>
            <a:ln w="7590">
              <a:solidFill>
                <a:srgbClr val="000000"/>
              </a:solidFill>
            </a:ln>
          </p:spPr>
          <p:txBody>
            <a:bodyPr wrap="square" lIns="0" tIns="0" rIns="0" bIns="0" rtlCol="0"/>
            <a:lstStyle/>
            <a:p>
              <a:endParaRPr>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36" name="object 36"/>
            <p:cNvSpPr/>
            <p:nvPr/>
          </p:nvSpPr>
          <p:spPr>
            <a:xfrm>
              <a:off x="6597400" y="4140228"/>
              <a:ext cx="0" cy="15240"/>
            </a:xfrm>
            <a:custGeom>
              <a:avLst/>
              <a:gdLst/>
              <a:ahLst/>
              <a:cxnLst/>
              <a:rect l="l" t="t" r="r" b="b"/>
              <a:pathLst>
                <a:path h="15239">
                  <a:moveTo>
                    <a:pt x="0" y="0"/>
                  </a:moveTo>
                  <a:lnTo>
                    <a:pt x="0" y="15201"/>
                  </a:lnTo>
                </a:path>
              </a:pathLst>
            </a:custGeom>
            <a:ln w="7590">
              <a:solidFill>
                <a:srgbClr val="000000"/>
              </a:solidFill>
            </a:ln>
          </p:spPr>
          <p:txBody>
            <a:bodyPr wrap="square" lIns="0" tIns="0" rIns="0" bIns="0" rtlCol="0"/>
            <a:lstStyle/>
            <a:p>
              <a:endParaRPr>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37" name="object 37"/>
            <p:cNvSpPr/>
            <p:nvPr/>
          </p:nvSpPr>
          <p:spPr>
            <a:xfrm>
              <a:off x="6597400" y="4185853"/>
              <a:ext cx="0" cy="15240"/>
            </a:xfrm>
            <a:custGeom>
              <a:avLst/>
              <a:gdLst/>
              <a:ahLst/>
              <a:cxnLst/>
              <a:rect l="l" t="t" r="r" b="b"/>
              <a:pathLst>
                <a:path h="15239">
                  <a:moveTo>
                    <a:pt x="0" y="0"/>
                  </a:moveTo>
                  <a:lnTo>
                    <a:pt x="0" y="15211"/>
                  </a:lnTo>
                </a:path>
              </a:pathLst>
            </a:custGeom>
            <a:ln w="7590">
              <a:solidFill>
                <a:srgbClr val="000000"/>
              </a:solidFill>
            </a:ln>
          </p:spPr>
          <p:txBody>
            <a:bodyPr wrap="square" lIns="0" tIns="0" rIns="0" bIns="0" rtlCol="0"/>
            <a:lstStyle/>
            <a:p>
              <a:endParaRPr>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38" name="object 38"/>
            <p:cNvSpPr/>
            <p:nvPr/>
          </p:nvSpPr>
          <p:spPr>
            <a:xfrm>
              <a:off x="6597400" y="4231489"/>
              <a:ext cx="0" cy="15240"/>
            </a:xfrm>
            <a:custGeom>
              <a:avLst/>
              <a:gdLst/>
              <a:ahLst/>
              <a:cxnLst/>
              <a:rect l="l" t="t" r="r" b="b"/>
              <a:pathLst>
                <a:path h="15239">
                  <a:moveTo>
                    <a:pt x="0" y="0"/>
                  </a:moveTo>
                  <a:lnTo>
                    <a:pt x="0" y="15201"/>
                  </a:lnTo>
                </a:path>
              </a:pathLst>
            </a:custGeom>
            <a:ln w="7590">
              <a:solidFill>
                <a:srgbClr val="000000"/>
              </a:solidFill>
            </a:ln>
          </p:spPr>
          <p:txBody>
            <a:bodyPr wrap="square" lIns="0" tIns="0" rIns="0" bIns="0" rtlCol="0"/>
            <a:lstStyle/>
            <a:p>
              <a:endParaRPr>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39" name="object 39"/>
            <p:cNvSpPr/>
            <p:nvPr/>
          </p:nvSpPr>
          <p:spPr>
            <a:xfrm>
              <a:off x="6597400" y="4277114"/>
              <a:ext cx="0" cy="15240"/>
            </a:xfrm>
            <a:custGeom>
              <a:avLst/>
              <a:gdLst/>
              <a:ahLst/>
              <a:cxnLst/>
              <a:rect l="l" t="t" r="r" b="b"/>
              <a:pathLst>
                <a:path h="15239">
                  <a:moveTo>
                    <a:pt x="0" y="0"/>
                  </a:moveTo>
                  <a:lnTo>
                    <a:pt x="0" y="15211"/>
                  </a:lnTo>
                </a:path>
              </a:pathLst>
            </a:custGeom>
            <a:ln w="7590">
              <a:solidFill>
                <a:srgbClr val="000000"/>
              </a:solidFill>
            </a:ln>
          </p:spPr>
          <p:txBody>
            <a:bodyPr wrap="square" lIns="0" tIns="0" rIns="0" bIns="0" rtlCol="0"/>
            <a:lstStyle/>
            <a:p>
              <a:endParaRPr>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40" name="object 40"/>
            <p:cNvSpPr/>
            <p:nvPr/>
          </p:nvSpPr>
          <p:spPr>
            <a:xfrm>
              <a:off x="6597400" y="4322750"/>
              <a:ext cx="0" cy="15240"/>
            </a:xfrm>
            <a:custGeom>
              <a:avLst/>
              <a:gdLst/>
              <a:ahLst/>
              <a:cxnLst/>
              <a:rect l="l" t="t" r="r" b="b"/>
              <a:pathLst>
                <a:path h="15239">
                  <a:moveTo>
                    <a:pt x="0" y="0"/>
                  </a:moveTo>
                  <a:lnTo>
                    <a:pt x="0" y="15211"/>
                  </a:lnTo>
                </a:path>
              </a:pathLst>
            </a:custGeom>
            <a:ln w="7590">
              <a:solidFill>
                <a:srgbClr val="000000"/>
              </a:solidFill>
            </a:ln>
          </p:spPr>
          <p:txBody>
            <a:bodyPr wrap="square" lIns="0" tIns="0" rIns="0" bIns="0" rtlCol="0"/>
            <a:lstStyle/>
            <a:p>
              <a:endParaRPr>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41" name="object 41"/>
            <p:cNvSpPr/>
            <p:nvPr/>
          </p:nvSpPr>
          <p:spPr>
            <a:xfrm>
              <a:off x="6597400" y="4367112"/>
              <a:ext cx="1270" cy="15240"/>
            </a:xfrm>
            <a:custGeom>
              <a:avLst/>
              <a:gdLst/>
              <a:ahLst/>
              <a:cxnLst/>
              <a:rect l="l" t="t" r="r" b="b"/>
              <a:pathLst>
                <a:path w="1270" h="15239">
                  <a:moveTo>
                    <a:pt x="0" y="0"/>
                  </a:moveTo>
                  <a:lnTo>
                    <a:pt x="1262" y="5067"/>
                  </a:lnTo>
                  <a:lnTo>
                    <a:pt x="1262" y="10134"/>
                  </a:lnTo>
                  <a:lnTo>
                    <a:pt x="1262" y="15211"/>
                  </a:lnTo>
                </a:path>
              </a:pathLst>
            </a:custGeom>
            <a:ln w="7590">
              <a:solidFill>
                <a:srgbClr val="000000"/>
              </a:solidFill>
            </a:ln>
          </p:spPr>
          <p:txBody>
            <a:bodyPr wrap="square" lIns="0" tIns="0" rIns="0" bIns="0" rtlCol="0"/>
            <a:lstStyle/>
            <a:p>
              <a:endParaRPr>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42" name="object 42"/>
            <p:cNvSpPr/>
            <p:nvPr/>
          </p:nvSpPr>
          <p:spPr>
            <a:xfrm>
              <a:off x="6602453" y="4411473"/>
              <a:ext cx="3810" cy="13970"/>
            </a:xfrm>
            <a:custGeom>
              <a:avLst/>
              <a:gdLst/>
              <a:ahLst/>
              <a:cxnLst/>
              <a:rect l="l" t="t" r="r" b="b"/>
              <a:pathLst>
                <a:path w="3809" h="13970">
                  <a:moveTo>
                    <a:pt x="0" y="0"/>
                  </a:moveTo>
                  <a:lnTo>
                    <a:pt x="0" y="0"/>
                  </a:lnTo>
                  <a:lnTo>
                    <a:pt x="1263" y="2538"/>
                  </a:lnTo>
                  <a:lnTo>
                    <a:pt x="2526" y="7605"/>
                  </a:lnTo>
                  <a:lnTo>
                    <a:pt x="3790" y="12673"/>
                  </a:lnTo>
                  <a:lnTo>
                    <a:pt x="3790" y="13947"/>
                  </a:lnTo>
                </a:path>
              </a:pathLst>
            </a:custGeom>
            <a:ln w="7591">
              <a:solidFill>
                <a:srgbClr val="000000"/>
              </a:solidFill>
            </a:ln>
          </p:spPr>
          <p:txBody>
            <a:bodyPr wrap="square" lIns="0" tIns="0" rIns="0" bIns="0" rtlCol="0"/>
            <a:lstStyle/>
            <a:p>
              <a:endParaRPr>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43" name="object 43"/>
            <p:cNvSpPr/>
            <p:nvPr/>
          </p:nvSpPr>
          <p:spPr>
            <a:xfrm>
              <a:off x="6617615" y="4453306"/>
              <a:ext cx="6350" cy="12700"/>
            </a:xfrm>
            <a:custGeom>
              <a:avLst/>
              <a:gdLst/>
              <a:ahLst/>
              <a:cxnLst/>
              <a:rect l="l" t="t" r="r" b="b"/>
              <a:pathLst>
                <a:path w="6350" h="12700">
                  <a:moveTo>
                    <a:pt x="0" y="0"/>
                  </a:moveTo>
                  <a:lnTo>
                    <a:pt x="0" y="0"/>
                  </a:lnTo>
                  <a:lnTo>
                    <a:pt x="1262" y="2528"/>
                  </a:lnTo>
                  <a:lnTo>
                    <a:pt x="3790" y="7605"/>
                  </a:lnTo>
                  <a:lnTo>
                    <a:pt x="6316" y="12673"/>
                  </a:lnTo>
                </a:path>
              </a:pathLst>
            </a:custGeom>
            <a:ln w="7593">
              <a:solidFill>
                <a:srgbClr val="000000"/>
              </a:solidFill>
            </a:ln>
          </p:spPr>
          <p:txBody>
            <a:bodyPr wrap="square" lIns="0" tIns="0" rIns="0" bIns="0" rtlCol="0"/>
            <a:lstStyle/>
            <a:p>
              <a:endParaRPr>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44" name="object 44"/>
            <p:cNvSpPr/>
            <p:nvPr/>
          </p:nvSpPr>
          <p:spPr>
            <a:xfrm>
              <a:off x="6640356" y="4490060"/>
              <a:ext cx="7620" cy="11430"/>
            </a:xfrm>
            <a:custGeom>
              <a:avLst/>
              <a:gdLst/>
              <a:ahLst/>
              <a:cxnLst/>
              <a:rect l="l" t="t" r="r" b="b"/>
              <a:pathLst>
                <a:path w="7620" h="11429">
                  <a:moveTo>
                    <a:pt x="0" y="0"/>
                  </a:moveTo>
                  <a:lnTo>
                    <a:pt x="1263" y="2535"/>
                  </a:lnTo>
                  <a:lnTo>
                    <a:pt x="5054" y="7605"/>
                  </a:lnTo>
                  <a:lnTo>
                    <a:pt x="7580" y="11407"/>
                  </a:lnTo>
                </a:path>
              </a:pathLst>
            </a:custGeom>
            <a:ln w="7594">
              <a:solidFill>
                <a:srgbClr val="000000"/>
              </a:solidFill>
            </a:ln>
          </p:spPr>
          <p:txBody>
            <a:bodyPr wrap="square" lIns="0" tIns="0" rIns="0" bIns="0" rtlCol="0"/>
            <a:lstStyle/>
            <a:p>
              <a:endParaRPr>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45" name="object 45"/>
            <p:cNvSpPr/>
            <p:nvPr/>
          </p:nvSpPr>
          <p:spPr>
            <a:xfrm>
              <a:off x="6669413" y="4521748"/>
              <a:ext cx="11430" cy="8890"/>
            </a:xfrm>
            <a:custGeom>
              <a:avLst/>
              <a:gdLst/>
              <a:ahLst/>
              <a:cxnLst/>
              <a:rect l="l" t="t" r="r" b="b"/>
              <a:pathLst>
                <a:path w="11429" h="8889">
                  <a:moveTo>
                    <a:pt x="0" y="0"/>
                  </a:moveTo>
                  <a:lnTo>
                    <a:pt x="2523" y="2535"/>
                  </a:lnTo>
                  <a:lnTo>
                    <a:pt x="8842" y="7605"/>
                  </a:lnTo>
                  <a:lnTo>
                    <a:pt x="11376" y="8873"/>
                  </a:lnTo>
                </a:path>
              </a:pathLst>
            </a:custGeom>
            <a:ln w="7599">
              <a:solidFill>
                <a:srgbClr val="000000"/>
              </a:solidFill>
            </a:ln>
          </p:spPr>
          <p:txBody>
            <a:bodyPr wrap="square" lIns="0" tIns="0" rIns="0" bIns="0" rtlCol="0"/>
            <a:lstStyle/>
            <a:p>
              <a:endParaRPr>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46" name="object 46"/>
            <p:cNvSpPr/>
            <p:nvPr/>
          </p:nvSpPr>
          <p:spPr>
            <a:xfrm>
              <a:off x="6704793" y="4547099"/>
              <a:ext cx="12700" cy="6350"/>
            </a:xfrm>
            <a:custGeom>
              <a:avLst/>
              <a:gdLst/>
              <a:ahLst/>
              <a:cxnLst/>
              <a:rect l="l" t="t" r="r" b="b"/>
              <a:pathLst>
                <a:path w="12700" h="6350">
                  <a:moveTo>
                    <a:pt x="0" y="0"/>
                  </a:moveTo>
                  <a:lnTo>
                    <a:pt x="7580" y="3802"/>
                  </a:lnTo>
                  <a:lnTo>
                    <a:pt x="12627" y="6337"/>
                  </a:lnTo>
                </a:path>
              </a:pathLst>
            </a:custGeom>
            <a:ln w="7602">
              <a:solidFill>
                <a:srgbClr val="000000"/>
              </a:solidFill>
            </a:ln>
          </p:spPr>
          <p:txBody>
            <a:bodyPr wrap="square" lIns="0" tIns="0" rIns="0" bIns="0" rtlCol="0"/>
            <a:lstStyle/>
            <a:p>
              <a:endParaRPr>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47" name="object 47"/>
            <p:cNvSpPr/>
            <p:nvPr/>
          </p:nvSpPr>
          <p:spPr>
            <a:xfrm>
              <a:off x="6745220" y="4562309"/>
              <a:ext cx="13970" cy="3810"/>
            </a:xfrm>
            <a:custGeom>
              <a:avLst/>
              <a:gdLst/>
              <a:ahLst/>
              <a:cxnLst/>
              <a:rect l="l" t="t" r="r" b="b"/>
              <a:pathLst>
                <a:path w="13970" h="3810">
                  <a:moveTo>
                    <a:pt x="0" y="0"/>
                  </a:moveTo>
                  <a:lnTo>
                    <a:pt x="11365" y="3802"/>
                  </a:lnTo>
                  <a:lnTo>
                    <a:pt x="13899" y="3802"/>
                  </a:lnTo>
                </a:path>
              </a:pathLst>
            </a:custGeom>
            <a:ln w="7604">
              <a:solidFill>
                <a:srgbClr val="000000"/>
              </a:solidFill>
            </a:ln>
          </p:spPr>
          <p:txBody>
            <a:bodyPr wrap="square" lIns="0" tIns="0" rIns="0" bIns="0" rtlCol="0"/>
            <a:lstStyle/>
            <a:p>
              <a:endParaRPr>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48" name="object 48"/>
            <p:cNvSpPr/>
            <p:nvPr/>
          </p:nvSpPr>
          <p:spPr>
            <a:xfrm>
              <a:off x="6789442" y="4569915"/>
              <a:ext cx="13970" cy="2540"/>
            </a:xfrm>
            <a:custGeom>
              <a:avLst/>
              <a:gdLst/>
              <a:ahLst/>
              <a:cxnLst/>
              <a:rect l="l" t="t" r="r" b="b"/>
              <a:pathLst>
                <a:path w="13970" h="2539">
                  <a:moveTo>
                    <a:pt x="0" y="0"/>
                  </a:moveTo>
                  <a:lnTo>
                    <a:pt x="12627" y="2535"/>
                  </a:lnTo>
                  <a:lnTo>
                    <a:pt x="13889" y="1267"/>
                  </a:lnTo>
                </a:path>
              </a:pathLst>
            </a:custGeom>
            <a:ln w="7604">
              <a:solidFill>
                <a:srgbClr val="000000"/>
              </a:solidFill>
            </a:ln>
          </p:spPr>
          <p:txBody>
            <a:bodyPr wrap="square" lIns="0" tIns="0" rIns="0" bIns="0" rtlCol="0"/>
            <a:lstStyle/>
            <a:p>
              <a:endParaRPr>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49" name="object 49"/>
            <p:cNvSpPr/>
            <p:nvPr/>
          </p:nvSpPr>
          <p:spPr>
            <a:xfrm>
              <a:off x="6833655" y="4566112"/>
              <a:ext cx="13970" cy="2540"/>
            </a:xfrm>
            <a:custGeom>
              <a:avLst/>
              <a:gdLst/>
              <a:ahLst/>
              <a:cxnLst/>
              <a:rect l="l" t="t" r="r" b="b"/>
              <a:pathLst>
                <a:path w="13970" h="2539">
                  <a:moveTo>
                    <a:pt x="0" y="2535"/>
                  </a:moveTo>
                  <a:lnTo>
                    <a:pt x="13899" y="1267"/>
                  </a:lnTo>
                  <a:lnTo>
                    <a:pt x="13899" y="0"/>
                  </a:lnTo>
                </a:path>
              </a:pathLst>
            </a:custGeom>
            <a:ln w="7604">
              <a:solidFill>
                <a:srgbClr val="000000"/>
              </a:solidFill>
            </a:ln>
          </p:spPr>
          <p:txBody>
            <a:bodyPr wrap="square" lIns="0" tIns="0" rIns="0" bIns="0" rtlCol="0"/>
            <a:lstStyle/>
            <a:p>
              <a:endParaRPr>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50" name="object 50"/>
            <p:cNvSpPr/>
            <p:nvPr/>
          </p:nvSpPr>
          <p:spPr>
            <a:xfrm>
              <a:off x="6876616" y="4552169"/>
              <a:ext cx="13970" cy="6350"/>
            </a:xfrm>
            <a:custGeom>
              <a:avLst/>
              <a:gdLst/>
              <a:ahLst/>
              <a:cxnLst/>
              <a:rect l="l" t="t" r="r" b="b"/>
              <a:pathLst>
                <a:path w="13970" h="6350">
                  <a:moveTo>
                    <a:pt x="0" y="6337"/>
                  </a:moveTo>
                  <a:lnTo>
                    <a:pt x="3785" y="5070"/>
                  </a:lnTo>
                  <a:lnTo>
                    <a:pt x="13899" y="0"/>
                  </a:lnTo>
                </a:path>
              </a:pathLst>
            </a:custGeom>
            <a:ln w="7602">
              <a:solidFill>
                <a:srgbClr val="000000"/>
              </a:solidFill>
            </a:ln>
          </p:spPr>
          <p:txBody>
            <a:bodyPr wrap="square" lIns="0" tIns="0" rIns="0" bIns="0" rtlCol="0"/>
            <a:lstStyle/>
            <a:p>
              <a:endParaRPr>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51" name="object 51"/>
            <p:cNvSpPr/>
            <p:nvPr/>
          </p:nvSpPr>
          <p:spPr>
            <a:xfrm>
              <a:off x="6915781" y="4528086"/>
              <a:ext cx="11430" cy="8890"/>
            </a:xfrm>
            <a:custGeom>
              <a:avLst/>
              <a:gdLst/>
              <a:ahLst/>
              <a:cxnLst/>
              <a:rect l="l" t="t" r="r" b="b"/>
              <a:pathLst>
                <a:path w="11429" h="8889">
                  <a:moveTo>
                    <a:pt x="0" y="8873"/>
                  </a:moveTo>
                  <a:lnTo>
                    <a:pt x="2523" y="7605"/>
                  </a:lnTo>
                  <a:lnTo>
                    <a:pt x="10104" y="2535"/>
                  </a:lnTo>
                  <a:lnTo>
                    <a:pt x="11365" y="0"/>
                  </a:lnTo>
                </a:path>
              </a:pathLst>
            </a:custGeom>
            <a:ln w="7599">
              <a:solidFill>
                <a:srgbClr val="000000"/>
              </a:solidFill>
            </a:ln>
          </p:spPr>
          <p:txBody>
            <a:bodyPr wrap="square" lIns="0" tIns="0" rIns="0" bIns="0" rtlCol="0"/>
            <a:lstStyle/>
            <a:p>
              <a:endParaRPr>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52" name="object 52"/>
            <p:cNvSpPr/>
            <p:nvPr/>
          </p:nvSpPr>
          <p:spPr>
            <a:xfrm>
              <a:off x="6949889" y="4496398"/>
              <a:ext cx="10160" cy="11430"/>
            </a:xfrm>
            <a:custGeom>
              <a:avLst/>
              <a:gdLst/>
              <a:ahLst/>
              <a:cxnLst/>
              <a:rect l="l" t="t" r="r" b="b"/>
              <a:pathLst>
                <a:path w="10159" h="11429">
                  <a:moveTo>
                    <a:pt x="0" y="11407"/>
                  </a:moveTo>
                  <a:lnTo>
                    <a:pt x="3795" y="7605"/>
                  </a:lnTo>
                  <a:lnTo>
                    <a:pt x="8852" y="2535"/>
                  </a:lnTo>
                  <a:lnTo>
                    <a:pt x="10114" y="0"/>
                  </a:lnTo>
                </a:path>
              </a:pathLst>
            </a:custGeom>
            <a:ln w="7596">
              <a:solidFill>
                <a:srgbClr val="000000"/>
              </a:solidFill>
            </a:ln>
          </p:spPr>
          <p:txBody>
            <a:bodyPr wrap="square" lIns="0" tIns="0" rIns="0" bIns="0" rtlCol="0"/>
            <a:lstStyle/>
            <a:p>
              <a:endParaRPr>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53" name="object 53"/>
            <p:cNvSpPr/>
            <p:nvPr/>
          </p:nvSpPr>
          <p:spPr>
            <a:xfrm>
              <a:off x="6977689" y="4457109"/>
              <a:ext cx="7620" cy="13970"/>
            </a:xfrm>
            <a:custGeom>
              <a:avLst/>
              <a:gdLst/>
              <a:ahLst/>
              <a:cxnLst/>
              <a:rect l="l" t="t" r="r" b="b"/>
              <a:pathLst>
                <a:path w="7620" h="13970">
                  <a:moveTo>
                    <a:pt x="0" y="13938"/>
                  </a:moveTo>
                  <a:lnTo>
                    <a:pt x="2523" y="10136"/>
                  </a:lnTo>
                  <a:lnTo>
                    <a:pt x="5057" y="5067"/>
                  </a:lnTo>
                  <a:lnTo>
                    <a:pt x="7580" y="0"/>
                  </a:lnTo>
                </a:path>
              </a:pathLst>
            </a:custGeom>
            <a:ln w="7593">
              <a:solidFill>
                <a:srgbClr val="000000"/>
              </a:solidFill>
            </a:ln>
          </p:spPr>
          <p:txBody>
            <a:bodyPr wrap="square" lIns="0" tIns="0" rIns="0" bIns="0" rtlCol="0"/>
            <a:lstStyle/>
            <a:p>
              <a:endParaRPr>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54" name="object 54"/>
            <p:cNvSpPr/>
            <p:nvPr/>
          </p:nvSpPr>
          <p:spPr>
            <a:xfrm>
              <a:off x="6996635" y="4414012"/>
              <a:ext cx="3810" cy="15240"/>
            </a:xfrm>
            <a:custGeom>
              <a:avLst/>
              <a:gdLst/>
              <a:ahLst/>
              <a:cxnLst/>
              <a:rect l="l" t="t" r="r" b="b"/>
              <a:pathLst>
                <a:path w="3809" h="15239">
                  <a:moveTo>
                    <a:pt x="0" y="15211"/>
                  </a:moveTo>
                  <a:lnTo>
                    <a:pt x="0" y="15211"/>
                  </a:lnTo>
                  <a:lnTo>
                    <a:pt x="1272" y="11408"/>
                  </a:lnTo>
                  <a:lnTo>
                    <a:pt x="2533" y="6331"/>
                  </a:lnTo>
                  <a:lnTo>
                    <a:pt x="3795" y="1264"/>
                  </a:lnTo>
                  <a:lnTo>
                    <a:pt x="3795" y="0"/>
                  </a:lnTo>
                </a:path>
              </a:pathLst>
            </a:custGeom>
            <a:ln w="7591">
              <a:solidFill>
                <a:srgbClr val="000000"/>
              </a:solidFill>
            </a:ln>
          </p:spPr>
          <p:txBody>
            <a:bodyPr wrap="square" lIns="0" tIns="0" rIns="0" bIns="0" rtlCol="0"/>
            <a:lstStyle/>
            <a:p>
              <a:endParaRPr>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55" name="object 55"/>
            <p:cNvSpPr/>
            <p:nvPr/>
          </p:nvSpPr>
          <p:spPr>
            <a:xfrm>
              <a:off x="7005488" y="4368376"/>
              <a:ext cx="0" cy="15240"/>
            </a:xfrm>
            <a:custGeom>
              <a:avLst/>
              <a:gdLst/>
              <a:ahLst/>
              <a:cxnLst/>
              <a:rect l="l" t="t" r="r" b="b"/>
              <a:pathLst>
                <a:path h="15239">
                  <a:moveTo>
                    <a:pt x="-3795" y="7605"/>
                  </a:moveTo>
                  <a:lnTo>
                    <a:pt x="3795" y="7605"/>
                  </a:lnTo>
                </a:path>
              </a:pathLst>
            </a:custGeom>
            <a:ln w="15211">
              <a:solidFill>
                <a:srgbClr val="000000"/>
              </a:solidFill>
            </a:ln>
          </p:spPr>
          <p:txBody>
            <a:bodyPr wrap="square" lIns="0" tIns="0" rIns="0" bIns="0" rtlCol="0"/>
            <a:lstStyle/>
            <a:p>
              <a:endParaRPr>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56" name="object 56"/>
            <p:cNvSpPr/>
            <p:nvPr/>
          </p:nvSpPr>
          <p:spPr>
            <a:xfrm>
              <a:off x="7006750" y="4322750"/>
              <a:ext cx="0" cy="15240"/>
            </a:xfrm>
            <a:custGeom>
              <a:avLst/>
              <a:gdLst/>
              <a:ahLst/>
              <a:cxnLst/>
              <a:rect l="l" t="t" r="r" b="b"/>
              <a:pathLst>
                <a:path h="15239">
                  <a:moveTo>
                    <a:pt x="0" y="15211"/>
                  </a:moveTo>
                  <a:lnTo>
                    <a:pt x="0" y="0"/>
                  </a:lnTo>
                </a:path>
              </a:pathLst>
            </a:custGeom>
            <a:ln w="7590">
              <a:solidFill>
                <a:srgbClr val="000000"/>
              </a:solidFill>
            </a:ln>
          </p:spPr>
          <p:txBody>
            <a:bodyPr wrap="square" lIns="0" tIns="0" rIns="0" bIns="0" rtlCol="0"/>
            <a:lstStyle/>
            <a:p>
              <a:endParaRPr>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57" name="object 57"/>
            <p:cNvSpPr/>
            <p:nvPr/>
          </p:nvSpPr>
          <p:spPr>
            <a:xfrm>
              <a:off x="7006750" y="4277114"/>
              <a:ext cx="0" cy="15240"/>
            </a:xfrm>
            <a:custGeom>
              <a:avLst/>
              <a:gdLst/>
              <a:ahLst/>
              <a:cxnLst/>
              <a:rect l="l" t="t" r="r" b="b"/>
              <a:pathLst>
                <a:path h="15239">
                  <a:moveTo>
                    <a:pt x="0" y="15211"/>
                  </a:moveTo>
                  <a:lnTo>
                    <a:pt x="0" y="0"/>
                  </a:lnTo>
                </a:path>
              </a:pathLst>
            </a:custGeom>
            <a:ln w="7590">
              <a:solidFill>
                <a:srgbClr val="000000"/>
              </a:solidFill>
            </a:ln>
          </p:spPr>
          <p:txBody>
            <a:bodyPr wrap="square" lIns="0" tIns="0" rIns="0" bIns="0" rtlCol="0"/>
            <a:lstStyle/>
            <a:p>
              <a:endParaRPr>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58" name="object 58"/>
            <p:cNvSpPr/>
            <p:nvPr/>
          </p:nvSpPr>
          <p:spPr>
            <a:xfrm>
              <a:off x="7006750" y="4231489"/>
              <a:ext cx="0" cy="15240"/>
            </a:xfrm>
            <a:custGeom>
              <a:avLst/>
              <a:gdLst/>
              <a:ahLst/>
              <a:cxnLst/>
              <a:rect l="l" t="t" r="r" b="b"/>
              <a:pathLst>
                <a:path h="15239">
                  <a:moveTo>
                    <a:pt x="0" y="15201"/>
                  </a:moveTo>
                  <a:lnTo>
                    <a:pt x="0" y="0"/>
                  </a:lnTo>
                </a:path>
              </a:pathLst>
            </a:custGeom>
            <a:ln w="7590">
              <a:solidFill>
                <a:srgbClr val="000000"/>
              </a:solidFill>
            </a:ln>
          </p:spPr>
          <p:txBody>
            <a:bodyPr wrap="square" lIns="0" tIns="0" rIns="0" bIns="0" rtlCol="0"/>
            <a:lstStyle/>
            <a:p>
              <a:endParaRPr>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59" name="object 59"/>
            <p:cNvSpPr/>
            <p:nvPr/>
          </p:nvSpPr>
          <p:spPr>
            <a:xfrm>
              <a:off x="7006750" y="4185853"/>
              <a:ext cx="0" cy="15240"/>
            </a:xfrm>
            <a:custGeom>
              <a:avLst/>
              <a:gdLst/>
              <a:ahLst/>
              <a:cxnLst/>
              <a:rect l="l" t="t" r="r" b="b"/>
              <a:pathLst>
                <a:path h="15239">
                  <a:moveTo>
                    <a:pt x="0" y="15211"/>
                  </a:moveTo>
                  <a:lnTo>
                    <a:pt x="0" y="0"/>
                  </a:lnTo>
                </a:path>
              </a:pathLst>
            </a:custGeom>
            <a:ln w="7590">
              <a:solidFill>
                <a:srgbClr val="000000"/>
              </a:solidFill>
            </a:ln>
          </p:spPr>
          <p:txBody>
            <a:bodyPr wrap="square" lIns="0" tIns="0" rIns="0" bIns="0" rtlCol="0"/>
            <a:lstStyle/>
            <a:p>
              <a:endParaRPr>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60" name="object 60"/>
            <p:cNvSpPr/>
            <p:nvPr/>
          </p:nvSpPr>
          <p:spPr>
            <a:xfrm>
              <a:off x="7006750" y="4140228"/>
              <a:ext cx="0" cy="15240"/>
            </a:xfrm>
            <a:custGeom>
              <a:avLst/>
              <a:gdLst/>
              <a:ahLst/>
              <a:cxnLst/>
              <a:rect l="l" t="t" r="r" b="b"/>
              <a:pathLst>
                <a:path h="15239">
                  <a:moveTo>
                    <a:pt x="0" y="15201"/>
                  </a:moveTo>
                  <a:lnTo>
                    <a:pt x="0" y="0"/>
                  </a:lnTo>
                </a:path>
              </a:pathLst>
            </a:custGeom>
            <a:ln w="7590">
              <a:solidFill>
                <a:srgbClr val="000000"/>
              </a:solidFill>
            </a:ln>
          </p:spPr>
          <p:txBody>
            <a:bodyPr wrap="square" lIns="0" tIns="0" rIns="0" bIns="0" rtlCol="0"/>
            <a:lstStyle/>
            <a:p>
              <a:endParaRPr>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61" name="object 61"/>
            <p:cNvSpPr/>
            <p:nvPr/>
          </p:nvSpPr>
          <p:spPr>
            <a:xfrm>
              <a:off x="7006750" y="4094592"/>
              <a:ext cx="0" cy="15240"/>
            </a:xfrm>
            <a:custGeom>
              <a:avLst/>
              <a:gdLst/>
              <a:ahLst/>
              <a:cxnLst/>
              <a:rect l="l" t="t" r="r" b="b"/>
              <a:pathLst>
                <a:path h="15239">
                  <a:moveTo>
                    <a:pt x="0" y="15211"/>
                  </a:moveTo>
                  <a:lnTo>
                    <a:pt x="0" y="0"/>
                  </a:lnTo>
                </a:path>
              </a:pathLst>
            </a:custGeom>
            <a:ln w="7590">
              <a:solidFill>
                <a:srgbClr val="000000"/>
              </a:solidFill>
            </a:ln>
          </p:spPr>
          <p:txBody>
            <a:bodyPr wrap="square" lIns="0" tIns="0" rIns="0" bIns="0" rtlCol="0"/>
            <a:lstStyle/>
            <a:p>
              <a:endParaRPr>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62" name="object 62"/>
            <p:cNvSpPr/>
            <p:nvPr/>
          </p:nvSpPr>
          <p:spPr>
            <a:xfrm>
              <a:off x="7006750" y="4048966"/>
              <a:ext cx="0" cy="15240"/>
            </a:xfrm>
            <a:custGeom>
              <a:avLst/>
              <a:gdLst/>
              <a:ahLst/>
              <a:cxnLst/>
              <a:rect l="l" t="t" r="r" b="b"/>
              <a:pathLst>
                <a:path h="15239">
                  <a:moveTo>
                    <a:pt x="0" y="15201"/>
                  </a:moveTo>
                  <a:lnTo>
                    <a:pt x="0" y="0"/>
                  </a:lnTo>
                </a:path>
              </a:pathLst>
            </a:custGeom>
            <a:ln w="7590">
              <a:solidFill>
                <a:srgbClr val="000000"/>
              </a:solidFill>
            </a:ln>
          </p:spPr>
          <p:txBody>
            <a:bodyPr wrap="square" lIns="0" tIns="0" rIns="0" bIns="0" rtlCol="0"/>
            <a:lstStyle/>
            <a:p>
              <a:endParaRPr>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63" name="object 63"/>
            <p:cNvSpPr/>
            <p:nvPr/>
          </p:nvSpPr>
          <p:spPr>
            <a:xfrm>
              <a:off x="7006750" y="4003330"/>
              <a:ext cx="0" cy="15240"/>
            </a:xfrm>
            <a:custGeom>
              <a:avLst/>
              <a:gdLst/>
              <a:ahLst/>
              <a:cxnLst/>
              <a:rect l="l" t="t" r="r" b="b"/>
              <a:pathLst>
                <a:path h="15239">
                  <a:moveTo>
                    <a:pt x="0" y="15211"/>
                  </a:moveTo>
                  <a:lnTo>
                    <a:pt x="0" y="0"/>
                  </a:lnTo>
                </a:path>
              </a:pathLst>
            </a:custGeom>
            <a:ln w="7590">
              <a:solidFill>
                <a:srgbClr val="000000"/>
              </a:solidFill>
            </a:ln>
          </p:spPr>
          <p:txBody>
            <a:bodyPr wrap="square" lIns="0" tIns="0" rIns="0" bIns="0" rtlCol="0"/>
            <a:lstStyle/>
            <a:p>
              <a:endParaRPr>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64" name="object 64"/>
            <p:cNvSpPr/>
            <p:nvPr/>
          </p:nvSpPr>
          <p:spPr>
            <a:xfrm>
              <a:off x="7006750" y="3957705"/>
              <a:ext cx="0" cy="15240"/>
            </a:xfrm>
            <a:custGeom>
              <a:avLst/>
              <a:gdLst/>
              <a:ahLst/>
              <a:cxnLst/>
              <a:rect l="l" t="t" r="r" b="b"/>
              <a:pathLst>
                <a:path h="15239">
                  <a:moveTo>
                    <a:pt x="0" y="15201"/>
                  </a:moveTo>
                  <a:lnTo>
                    <a:pt x="0" y="0"/>
                  </a:lnTo>
                </a:path>
              </a:pathLst>
            </a:custGeom>
            <a:ln w="7590">
              <a:solidFill>
                <a:srgbClr val="000000"/>
              </a:solidFill>
            </a:ln>
          </p:spPr>
          <p:txBody>
            <a:bodyPr wrap="square" lIns="0" tIns="0" rIns="0" bIns="0" rtlCol="0"/>
            <a:lstStyle/>
            <a:p>
              <a:endParaRPr>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65" name="object 65"/>
            <p:cNvSpPr/>
            <p:nvPr/>
          </p:nvSpPr>
          <p:spPr>
            <a:xfrm>
              <a:off x="7006750" y="3912069"/>
              <a:ext cx="0" cy="15240"/>
            </a:xfrm>
            <a:custGeom>
              <a:avLst/>
              <a:gdLst/>
              <a:ahLst/>
              <a:cxnLst/>
              <a:rect l="l" t="t" r="r" b="b"/>
              <a:pathLst>
                <a:path h="15239">
                  <a:moveTo>
                    <a:pt x="0" y="15211"/>
                  </a:moveTo>
                  <a:lnTo>
                    <a:pt x="0" y="0"/>
                  </a:lnTo>
                </a:path>
              </a:pathLst>
            </a:custGeom>
            <a:ln w="7590">
              <a:solidFill>
                <a:srgbClr val="000000"/>
              </a:solidFill>
            </a:ln>
          </p:spPr>
          <p:txBody>
            <a:bodyPr wrap="square" lIns="0" tIns="0" rIns="0" bIns="0" rtlCol="0"/>
            <a:lstStyle/>
            <a:p>
              <a:endParaRPr>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66" name="object 66"/>
            <p:cNvSpPr/>
            <p:nvPr/>
          </p:nvSpPr>
          <p:spPr>
            <a:xfrm>
              <a:off x="7006750" y="3866444"/>
              <a:ext cx="0" cy="15240"/>
            </a:xfrm>
            <a:custGeom>
              <a:avLst/>
              <a:gdLst/>
              <a:ahLst/>
              <a:cxnLst/>
              <a:rect l="l" t="t" r="r" b="b"/>
              <a:pathLst>
                <a:path h="15239">
                  <a:moveTo>
                    <a:pt x="0" y="15201"/>
                  </a:moveTo>
                  <a:lnTo>
                    <a:pt x="0" y="0"/>
                  </a:lnTo>
                </a:path>
              </a:pathLst>
            </a:custGeom>
            <a:ln w="7590">
              <a:solidFill>
                <a:srgbClr val="000000"/>
              </a:solidFill>
            </a:ln>
          </p:spPr>
          <p:txBody>
            <a:bodyPr wrap="square" lIns="0" tIns="0" rIns="0" bIns="0" rtlCol="0"/>
            <a:lstStyle/>
            <a:p>
              <a:endParaRPr>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67" name="object 67"/>
            <p:cNvSpPr/>
            <p:nvPr/>
          </p:nvSpPr>
          <p:spPr>
            <a:xfrm>
              <a:off x="7006750" y="3820808"/>
              <a:ext cx="0" cy="15240"/>
            </a:xfrm>
            <a:custGeom>
              <a:avLst/>
              <a:gdLst/>
              <a:ahLst/>
              <a:cxnLst/>
              <a:rect l="l" t="t" r="r" b="b"/>
              <a:pathLst>
                <a:path h="15239">
                  <a:moveTo>
                    <a:pt x="0" y="15211"/>
                  </a:moveTo>
                  <a:lnTo>
                    <a:pt x="0" y="0"/>
                  </a:lnTo>
                </a:path>
              </a:pathLst>
            </a:custGeom>
            <a:ln w="7590">
              <a:solidFill>
                <a:srgbClr val="000000"/>
              </a:solidFill>
            </a:ln>
          </p:spPr>
          <p:txBody>
            <a:bodyPr wrap="square" lIns="0" tIns="0" rIns="0" bIns="0" rtlCol="0"/>
            <a:lstStyle/>
            <a:p>
              <a:endParaRPr>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68" name="object 68"/>
            <p:cNvSpPr/>
            <p:nvPr/>
          </p:nvSpPr>
          <p:spPr>
            <a:xfrm>
              <a:off x="7006750" y="3775172"/>
              <a:ext cx="0" cy="15240"/>
            </a:xfrm>
            <a:custGeom>
              <a:avLst/>
              <a:gdLst/>
              <a:ahLst/>
              <a:cxnLst/>
              <a:rect l="l" t="t" r="r" b="b"/>
              <a:pathLst>
                <a:path h="15239">
                  <a:moveTo>
                    <a:pt x="0" y="15211"/>
                  </a:moveTo>
                  <a:lnTo>
                    <a:pt x="0" y="0"/>
                  </a:lnTo>
                </a:path>
              </a:pathLst>
            </a:custGeom>
            <a:ln w="7590">
              <a:solidFill>
                <a:srgbClr val="000000"/>
              </a:solidFill>
            </a:ln>
          </p:spPr>
          <p:txBody>
            <a:bodyPr wrap="square" lIns="0" tIns="0" rIns="0" bIns="0" rtlCol="0"/>
            <a:lstStyle/>
            <a:p>
              <a:endParaRPr>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69" name="object 69"/>
            <p:cNvSpPr/>
            <p:nvPr/>
          </p:nvSpPr>
          <p:spPr>
            <a:xfrm>
              <a:off x="7006750" y="3729546"/>
              <a:ext cx="0" cy="15240"/>
            </a:xfrm>
            <a:custGeom>
              <a:avLst/>
              <a:gdLst/>
              <a:ahLst/>
              <a:cxnLst/>
              <a:rect l="l" t="t" r="r" b="b"/>
              <a:pathLst>
                <a:path h="15239">
                  <a:moveTo>
                    <a:pt x="0" y="15211"/>
                  </a:moveTo>
                  <a:lnTo>
                    <a:pt x="0" y="0"/>
                  </a:lnTo>
                </a:path>
              </a:pathLst>
            </a:custGeom>
            <a:ln w="7590">
              <a:solidFill>
                <a:srgbClr val="000000"/>
              </a:solidFill>
            </a:ln>
          </p:spPr>
          <p:txBody>
            <a:bodyPr wrap="square" lIns="0" tIns="0" rIns="0" bIns="0" rtlCol="0"/>
            <a:lstStyle/>
            <a:p>
              <a:endParaRPr>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70" name="object 70"/>
            <p:cNvSpPr/>
            <p:nvPr/>
          </p:nvSpPr>
          <p:spPr>
            <a:xfrm>
              <a:off x="7006750" y="3683910"/>
              <a:ext cx="0" cy="15240"/>
            </a:xfrm>
            <a:custGeom>
              <a:avLst/>
              <a:gdLst/>
              <a:ahLst/>
              <a:cxnLst/>
              <a:rect l="l" t="t" r="r" b="b"/>
              <a:pathLst>
                <a:path h="15239">
                  <a:moveTo>
                    <a:pt x="0" y="15211"/>
                  </a:moveTo>
                  <a:lnTo>
                    <a:pt x="0" y="0"/>
                  </a:lnTo>
                </a:path>
              </a:pathLst>
            </a:custGeom>
            <a:ln w="7590">
              <a:solidFill>
                <a:srgbClr val="000000"/>
              </a:solidFill>
            </a:ln>
          </p:spPr>
          <p:txBody>
            <a:bodyPr wrap="square" lIns="0" tIns="0" rIns="0" bIns="0" rtlCol="0"/>
            <a:lstStyle/>
            <a:p>
              <a:endParaRPr>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71" name="object 71"/>
            <p:cNvSpPr/>
            <p:nvPr/>
          </p:nvSpPr>
          <p:spPr>
            <a:xfrm>
              <a:off x="7005488" y="3638285"/>
              <a:ext cx="1270" cy="15240"/>
            </a:xfrm>
            <a:custGeom>
              <a:avLst/>
              <a:gdLst/>
              <a:ahLst/>
              <a:cxnLst/>
              <a:rect l="l" t="t" r="r" b="b"/>
              <a:pathLst>
                <a:path w="1270" h="15239">
                  <a:moveTo>
                    <a:pt x="1261" y="15211"/>
                  </a:moveTo>
                  <a:lnTo>
                    <a:pt x="1261" y="2538"/>
                  </a:lnTo>
                  <a:lnTo>
                    <a:pt x="0" y="0"/>
                  </a:lnTo>
                </a:path>
              </a:pathLst>
            </a:custGeom>
            <a:ln w="7590">
              <a:solidFill>
                <a:srgbClr val="000000"/>
              </a:solidFill>
            </a:ln>
          </p:spPr>
          <p:txBody>
            <a:bodyPr wrap="square" lIns="0" tIns="0" rIns="0" bIns="0" rtlCol="0"/>
            <a:lstStyle/>
            <a:p>
              <a:endParaRPr>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72" name="object 72"/>
            <p:cNvSpPr/>
            <p:nvPr/>
          </p:nvSpPr>
          <p:spPr>
            <a:xfrm>
              <a:off x="6999169" y="3592649"/>
              <a:ext cx="3810" cy="15240"/>
            </a:xfrm>
            <a:custGeom>
              <a:avLst/>
              <a:gdLst/>
              <a:ahLst/>
              <a:cxnLst/>
              <a:rect l="l" t="t" r="r" b="b"/>
              <a:pathLst>
                <a:path w="3809" h="15239">
                  <a:moveTo>
                    <a:pt x="3785" y="15211"/>
                  </a:moveTo>
                  <a:lnTo>
                    <a:pt x="3785" y="11408"/>
                  </a:lnTo>
                  <a:lnTo>
                    <a:pt x="2523" y="6341"/>
                  </a:lnTo>
                  <a:lnTo>
                    <a:pt x="1261" y="1274"/>
                  </a:lnTo>
                  <a:lnTo>
                    <a:pt x="0" y="0"/>
                  </a:lnTo>
                </a:path>
              </a:pathLst>
            </a:custGeom>
            <a:ln w="7591">
              <a:solidFill>
                <a:srgbClr val="000000"/>
              </a:solidFill>
            </a:ln>
          </p:spPr>
          <p:txBody>
            <a:bodyPr wrap="square" lIns="0" tIns="0" rIns="0" bIns="0" rtlCol="0"/>
            <a:lstStyle/>
            <a:p>
              <a:endParaRPr>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73" name="object 73"/>
            <p:cNvSpPr/>
            <p:nvPr/>
          </p:nvSpPr>
          <p:spPr>
            <a:xfrm>
              <a:off x="6984008" y="3549562"/>
              <a:ext cx="6350" cy="13970"/>
            </a:xfrm>
            <a:custGeom>
              <a:avLst/>
              <a:gdLst/>
              <a:ahLst/>
              <a:cxnLst/>
              <a:rect l="l" t="t" r="r" b="b"/>
              <a:pathLst>
                <a:path w="6350" h="13970">
                  <a:moveTo>
                    <a:pt x="6319" y="13937"/>
                  </a:moveTo>
                  <a:lnTo>
                    <a:pt x="6319" y="12673"/>
                  </a:lnTo>
                  <a:lnTo>
                    <a:pt x="3785" y="7595"/>
                  </a:lnTo>
                  <a:lnTo>
                    <a:pt x="1261" y="2528"/>
                  </a:lnTo>
                  <a:lnTo>
                    <a:pt x="0" y="0"/>
                  </a:lnTo>
                </a:path>
              </a:pathLst>
            </a:custGeom>
            <a:ln w="7592">
              <a:solidFill>
                <a:srgbClr val="000000"/>
              </a:solidFill>
            </a:ln>
          </p:spPr>
          <p:txBody>
            <a:bodyPr wrap="square" lIns="0" tIns="0" rIns="0" bIns="0" rtlCol="0"/>
            <a:lstStyle/>
            <a:p>
              <a:endParaRPr>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74" name="object 74"/>
            <p:cNvSpPr/>
            <p:nvPr/>
          </p:nvSpPr>
          <p:spPr>
            <a:xfrm>
              <a:off x="6958742" y="3510215"/>
              <a:ext cx="8890" cy="13335"/>
            </a:xfrm>
            <a:custGeom>
              <a:avLst/>
              <a:gdLst/>
              <a:ahLst/>
              <a:cxnLst/>
              <a:rect l="l" t="t" r="r" b="b"/>
              <a:pathLst>
                <a:path w="8890" h="13335">
                  <a:moveTo>
                    <a:pt x="8842" y="12725"/>
                  </a:moveTo>
                  <a:lnTo>
                    <a:pt x="7580" y="10186"/>
                  </a:lnTo>
                  <a:lnTo>
                    <a:pt x="3785" y="5161"/>
                  </a:lnTo>
                  <a:lnTo>
                    <a:pt x="0" y="0"/>
                  </a:lnTo>
                </a:path>
              </a:pathLst>
            </a:custGeom>
            <a:ln w="7595">
              <a:solidFill>
                <a:srgbClr val="000000"/>
              </a:solidFill>
            </a:ln>
          </p:spPr>
          <p:txBody>
            <a:bodyPr wrap="square" lIns="0" tIns="0" rIns="0" bIns="0" rtlCol="0"/>
            <a:lstStyle/>
            <a:p>
              <a:endParaRPr>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75" name="object 75"/>
            <p:cNvSpPr/>
            <p:nvPr/>
          </p:nvSpPr>
          <p:spPr>
            <a:xfrm>
              <a:off x="6924624" y="3477348"/>
              <a:ext cx="12700" cy="10160"/>
            </a:xfrm>
            <a:custGeom>
              <a:avLst/>
              <a:gdLst/>
              <a:ahLst/>
              <a:cxnLst/>
              <a:rect l="l" t="t" r="r" b="b"/>
              <a:pathLst>
                <a:path w="12700" h="10160">
                  <a:moveTo>
                    <a:pt x="12638" y="10113"/>
                  </a:moveTo>
                  <a:lnTo>
                    <a:pt x="7580" y="6320"/>
                  </a:lnTo>
                  <a:lnTo>
                    <a:pt x="1261" y="1264"/>
                  </a:lnTo>
                  <a:lnTo>
                    <a:pt x="0" y="0"/>
                  </a:lnTo>
                </a:path>
              </a:pathLst>
            </a:custGeom>
            <a:ln w="7599">
              <a:solidFill>
                <a:srgbClr val="000000"/>
              </a:solidFill>
            </a:ln>
          </p:spPr>
          <p:txBody>
            <a:bodyPr wrap="square" lIns="0" tIns="0" rIns="0" bIns="0" rtlCol="0"/>
            <a:lstStyle/>
            <a:p>
              <a:endParaRPr>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76" name="object 76"/>
            <p:cNvSpPr/>
            <p:nvPr/>
          </p:nvSpPr>
          <p:spPr>
            <a:xfrm>
              <a:off x="6882935" y="3453223"/>
              <a:ext cx="15240" cy="6350"/>
            </a:xfrm>
            <a:custGeom>
              <a:avLst/>
              <a:gdLst/>
              <a:ahLst/>
              <a:cxnLst/>
              <a:rect l="l" t="t" r="r" b="b"/>
              <a:pathLst>
                <a:path w="15240" h="6350">
                  <a:moveTo>
                    <a:pt x="15161" y="6320"/>
                  </a:moveTo>
                  <a:lnTo>
                    <a:pt x="8842" y="3792"/>
                  </a:lnTo>
                  <a:lnTo>
                    <a:pt x="0" y="0"/>
                  </a:lnTo>
                </a:path>
              </a:pathLst>
            </a:custGeom>
            <a:ln w="7602">
              <a:solidFill>
                <a:srgbClr val="000000"/>
              </a:solidFill>
            </a:ln>
          </p:spPr>
          <p:txBody>
            <a:bodyPr wrap="square" lIns="0" tIns="0" rIns="0" bIns="0" rtlCol="0"/>
            <a:lstStyle/>
            <a:p>
              <a:endParaRPr>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77" name="object 77"/>
            <p:cNvSpPr/>
            <p:nvPr/>
          </p:nvSpPr>
          <p:spPr>
            <a:xfrm>
              <a:off x="6838712" y="3440582"/>
              <a:ext cx="15240" cy="2540"/>
            </a:xfrm>
            <a:custGeom>
              <a:avLst/>
              <a:gdLst/>
              <a:ahLst/>
              <a:cxnLst/>
              <a:rect l="l" t="t" r="r" b="b"/>
              <a:pathLst>
                <a:path w="15240" h="2539">
                  <a:moveTo>
                    <a:pt x="15161" y="2528"/>
                  </a:moveTo>
                  <a:lnTo>
                    <a:pt x="8842" y="1264"/>
                  </a:lnTo>
                  <a:lnTo>
                    <a:pt x="0" y="0"/>
                  </a:lnTo>
                </a:path>
              </a:pathLst>
            </a:custGeom>
            <a:ln w="7604">
              <a:solidFill>
                <a:srgbClr val="000000"/>
              </a:solidFill>
            </a:ln>
          </p:spPr>
          <p:txBody>
            <a:bodyPr wrap="square" lIns="0" tIns="0" rIns="0" bIns="0" rtlCol="0"/>
            <a:lstStyle/>
            <a:p>
              <a:endParaRPr>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78" name="object 78"/>
            <p:cNvSpPr/>
            <p:nvPr/>
          </p:nvSpPr>
          <p:spPr>
            <a:xfrm>
              <a:off x="8560779" y="3435525"/>
              <a:ext cx="15240" cy="1270"/>
            </a:xfrm>
            <a:custGeom>
              <a:avLst/>
              <a:gdLst/>
              <a:ahLst/>
              <a:cxnLst/>
              <a:rect l="l" t="t" r="r" b="b"/>
              <a:pathLst>
                <a:path w="15240" h="1270">
                  <a:moveTo>
                    <a:pt x="15140" y="0"/>
                  </a:moveTo>
                  <a:lnTo>
                    <a:pt x="0" y="1264"/>
                  </a:lnTo>
                </a:path>
              </a:pathLst>
            </a:custGeom>
            <a:ln w="7605">
              <a:solidFill>
                <a:srgbClr val="000000"/>
              </a:solidFill>
            </a:ln>
          </p:spPr>
          <p:txBody>
            <a:bodyPr wrap="square" lIns="0" tIns="0" rIns="0" bIns="0" rtlCol="0"/>
            <a:lstStyle/>
            <a:p>
              <a:endParaRPr>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79" name="object 79"/>
            <p:cNvSpPr/>
            <p:nvPr/>
          </p:nvSpPr>
          <p:spPr>
            <a:xfrm>
              <a:off x="8515253" y="3440582"/>
              <a:ext cx="15240" cy="3810"/>
            </a:xfrm>
            <a:custGeom>
              <a:avLst/>
              <a:gdLst/>
              <a:ahLst/>
              <a:cxnLst/>
              <a:rect l="l" t="t" r="r" b="b"/>
              <a:pathLst>
                <a:path w="15240" h="3810">
                  <a:moveTo>
                    <a:pt x="15140" y="0"/>
                  </a:moveTo>
                  <a:lnTo>
                    <a:pt x="0" y="3792"/>
                  </a:lnTo>
                </a:path>
              </a:pathLst>
            </a:custGeom>
            <a:ln w="7604">
              <a:solidFill>
                <a:srgbClr val="000000"/>
              </a:solidFill>
            </a:ln>
          </p:spPr>
          <p:txBody>
            <a:bodyPr wrap="square" lIns="0" tIns="0" rIns="0" bIns="0" rtlCol="0"/>
            <a:lstStyle/>
            <a:p>
              <a:endParaRPr>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80" name="object 80"/>
            <p:cNvSpPr/>
            <p:nvPr/>
          </p:nvSpPr>
          <p:spPr>
            <a:xfrm>
              <a:off x="8472354" y="3455752"/>
              <a:ext cx="13970" cy="6350"/>
            </a:xfrm>
            <a:custGeom>
              <a:avLst/>
              <a:gdLst/>
              <a:ahLst/>
              <a:cxnLst/>
              <a:rect l="l" t="t" r="r" b="b"/>
              <a:pathLst>
                <a:path w="13970" h="6350">
                  <a:moveTo>
                    <a:pt x="13878" y="0"/>
                  </a:moveTo>
                  <a:lnTo>
                    <a:pt x="3785" y="5056"/>
                  </a:lnTo>
                  <a:lnTo>
                    <a:pt x="0" y="6320"/>
                  </a:lnTo>
                </a:path>
              </a:pathLst>
            </a:custGeom>
            <a:ln w="7602">
              <a:solidFill>
                <a:srgbClr val="000000"/>
              </a:solidFill>
            </a:ln>
          </p:spPr>
          <p:txBody>
            <a:bodyPr wrap="square" lIns="0" tIns="0" rIns="0" bIns="0" rtlCol="0"/>
            <a:lstStyle/>
            <a:p>
              <a:endParaRPr>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81" name="object 81"/>
            <p:cNvSpPr/>
            <p:nvPr/>
          </p:nvSpPr>
          <p:spPr>
            <a:xfrm>
              <a:off x="8435660" y="3479876"/>
              <a:ext cx="11430" cy="10160"/>
            </a:xfrm>
            <a:custGeom>
              <a:avLst/>
              <a:gdLst/>
              <a:ahLst/>
              <a:cxnLst/>
              <a:rect l="l" t="t" r="r" b="b"/>
              <a:pathLst>
                <a:path w="11429" h="10160">
                  <a:moveTo>
                    <a:pt x="11355" y="0"/>
                  </a:moveTo>
                  <a:lnTo>
                    <a:pt x="10093" y="2528"/>
                  </a:lnTo>
                  <a:lnTo>
                    <a:pt x="3785" y="7584"/>
                  </a:lnTo>
                  <a:lnTo>
                    <a:pt x="0" y="10113"/>
                  </a:lnTo>
                </a:path>
              </a:pathLst>
            </a:custGeom>
            <a:ln w="7598">
              <a:solidFill>
                <a:srgbClr val="000000"/>
              </a:solidFill>
            </a:ln>
          </p:spPr>
          <p:txBody>
            <a:bodyPr wrap="square" lIns="0" tIns="0" rIns="0" bIns="0" rtlCol="0"/>
            <a:lstStyle/>
            <a:p>
              <a:endParaRPr>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82" name="object 82"/>
            <p:cNvSpPr/>
            <p:nvPr/>
          </p:nvSpPr>
          <p:spPr>
            <a:xfrm>
              <a:off x="8405379" y="3514113"/>
              <a:ext cx="10160" cy="11430"/>
            </a:xfrm>
            <a:custGeom>
              <a:avLst/>
              <a:gdLst/>
              <a:ahLst/>
              <a:cxnLst/>
              <a:rect l="l" t="t" r="r" b="b"/>
              <a:pathLst>
                <a:path w="10159" h="11429">
                  <a:moveTo>
                    <a:pt x="10093" y="0"/>
                  </a:moveTo>
                  <a:lnTo>
                    <a:pt x="6308" y="5025"/>
                  </a:lnTo>
                  <a:lnTo>
                    <a:pt x="2523" y="10092"/>
                  </a:lnTo>
                  <a:lnTo>
                    <a:pt x="0" y="11356"/>
                  </a:lnTo>
                </a:path>
              </a:pathLst>
            </a:custGeom>
            <a:ln w="7596">
              <a:solidFill>
                <a:srgbClr val="000000"/>
              </a:solidFill>
            </a:ln>
          </p:spPr>
          <p:txBody>
            <a:bodyPr wrap="square" lIns="0" tIns="0" rIns="0" bIns="0" rtlCol="0"/>
            <a:lstStyle/>
            <a:p>
              <a:endParaRPr>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83" name="object 83"/>
            <p:cNvSpPr/>
            <p:nvPr/>
          </p:nvSpPr>
          <p:spPr>
            <a:xfrm>
              <a:off x="8385087" y="3552091"/>
              <a:ext cx="6985" cy="13970"/>
            </a:xfrm>
            <a:custGeom>
              <a:avLst/>
              <a:gdLst/>
              <a:ahLst/>
              <a:cxnLst/>
              <a:rect l="l" t="t" r="r" b="b"/>
              <a:pathLst>
                <a:path w="6984" h="13970">
                  <a:moveTo>
                    <a:pt x="6413" y="0"/>
                  </a:moveTo>
                  <a:lnTo>
                    <a:pt x="5151" y="3802"/>
                  </a:lnTo>
                  <a:lnTo>
                    <a:pt x="2628" y="8870"/>
                  </a:lnTo>
                  <a:lnTo>
                    <a:pt x="0" y="13947"/>
                  </a:lnTo>
                </a:path>
              </a:pathLst>
            </a:custGeom>
            <a:ln w="7592">
              <a:solidFill>
                <a:srgbClr val="000000"/>
              </a:solidFill>
            </a:ln>
          </p:spPr>
          <p:txBody>
            <a:bodyPr wrap="square" lIns="0" tIns="0" rIns="0" bIns="0" rtlCol="0"/>
            <a:lstStyle/>
            <a:p>
              <a:endParaRPr>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84" name="object 84"/>
            <p:cNvSpPr/>
            <p:nvPr/>
          </p:nvSpPr>
          <p:spPr>
            <a:xfrm>
              <a:off x="8373731" y="3593924"/>
              <a:ext cx="2540" cy="15240"/>
            </a:xfrm>
            <a:custGeom>
              <a:avLst/>
              <a:gdLst/>
              <a:ahLst/>
              <a:cxnLst/>
              <a:rect l="l" t="t" r="r" b="b"/>
              <a:pathLst>
                <a:path w="2540" h="15239">
                  <a:moveTo>
                    <a:pt x="2523" y="0"/>
                  </a:moveTo>
                  <a:lnTo>
                    <a:pt x="2523" y="3802"/>
                  </a:lnTo>
                  <a:lnTo>
                    <a:pt x="1261" y="8870"/>
                  </a:lnTo>
                  <a:lnTo>
                    <a:pt x="0" y="15211"/>
                  </a:lnTo>
                </a:path>
              </a:pathLst>
            </a:custGeom>
            <a:ln w="7590">
              <a:solidFill>
                <a:srgbClr val="000000"/>
              </a:solidFill>
            </a:ln>
          </p:spPr>
          <p:txBody>
            <a:bodyPr wrap="square" lIns="0" tIns="0" rIns="0" bIns="0" rtlCol="0"/>
            <a:lstStyle/>
            <a:p>
              <a:endParaRPr>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85" name="object 85"/>
            <p:cNvSpPr/>
            <p:nvPr/>
          </p:nvSpPr>
          <p:spPr>
            <a:xfrm>
              <a:off x="8371208" y="3638285"/>
              <a:ext cx="0" cy="15240"/>
            </a:xfrm>
            <a:custGeom>
              <a:avLst/>
              <a:gdLst/>
              <a:ahLst/>
              <a:cxnLst/>
              <a:rect l="l" t="t" r="r" b="b"/>
              <a:pathLst>
                <a:path h="15239">
                  <a:moveTo>
                    <a:pt x="-3795" y="7605"/>
                  </a:moveTo>
                  <a:lnTo>
                    <a:pt x="3795" y="7605"/>
                  </a:lnTo>
                </a:path>
              </a:pathLst>
            </a:custGeom>
            <a:ln w="15211">
              <a:solidFill>
                <a:srgbClr val="000000"/>
              </a:solidFill>
            </a:ln>
          </p:spPr>
          <p:txBody>
            <a:bodyPr wrap="square" lIns="0" tIns="0" rIns="0" bIns="0" rtlCol="0"/>
            <a:lstStyle/>
            <a:p>
              <a:endParaRPr>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86" name="object 86"/>
            <p:cNvSpPr/>
            <p:nvPr/>
          </p:nvSpPr>
          <p:spPr>
            <a:xfrm>
              <a:off x="8371208" y="3683910"/>
              <a:ext cx="0" cy="15240"/>
            </a:xfrm>
            <a:custGeom>
              <a:avLst/>
              <a:gdLst/>
              <a:ahLst/>
              <a:cxnLst/>
              <a:rect l="l" t="t" r="r" b="b"/>
              <a:pathLst>
                <a:path h="15239">
                  <a:moveTo>
                    <a:pt x="0" y="0"/>
                  </a:moveTo>
                  <a:lnTo>
                    <a:pt x="0" y="15211"/>
                  </a:lnTo>
                </a:path>
              </a:pathLst>
            </a:custGeom>
            <a:ln w="7590">
              <a:solidFill>
                <a:srgbClr val="000000"/>
              </a:solidFill>
            </a:ln>
          </p:spPr>
          <p:txBody>
            <a:bodyPr wrap="square" lIns="0" tIns="0" rIns="0" bIns="0" rtlCol="0"/>
            <a:lstStyle/>
            <a:p>
              <a:endParaRPr>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87" name="object 87"/>
            <p:cNvSpPr/>
            <p:nvPr/>
          </p:nvSpPr>
          <p:spPr>
            <a:xfrm>
              <a:off x="8371208" y="3729546"/>
              <a:ext cx="0" cy="15240"/>
            </a:xfrm>
            <a:custGeom>
              <a:avLst/>
              <a:gdLst/>
              <a:ahLst/>
              <a:cxnLst/>
              <a:rect l="l" t="t" r="r" b="b"/>
              <a:pathLst>
                <a:path h="15239">
                  <a:moveTo>
                    <a:pt x="0" y="0"/>
                  </a:moveTo>
                  <a:lnTo>
                    <a:pt x="0" y="15211"/>
                  </a:lnTo>
                </a:path>
              </a:pathLst>
            </a:custGeom>
            <a:ln w="7590">
              <a:solidFill>
                <a:srgbClr val="000000"/>
              </a:solidFill>
            </a:ln>
          </p:spPr>
          <p:txBody>
            <a:bodyPr wrap="square" lIns="0" tIns="0" rIns="0" bIns="0" rtlCol="0"/>
            <a:lstStyle/>
            <a:p>
              <a:endParaRPr>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88" name="object 88"/>
            <p:cNvSpPr/>
            <p:nvPr/>
          </p:nvSpPr>
          <p:spPr>
            <a:xfrm>
              <a:off x="8371208" y="3775172"/>
              <a:ext cx="0" cy="15240"/>
            </a:xfrm>
            <a:custGeom>
              <a:avLst/>
              <a:gdLst/>
              <a:ahLst/>
              <a:cxnLst/>
              <a:rect l="l" t="t" r="r" b="b"/>
              <a:pathLst>
                <a:path h="15239">
                  <a:moveTo>
                    <a:pt x="0" y="0"/>
                  </a:moveTo>
                  <a:lnTo>
                    <a:pt x="0" y="15211"/>
                  </a:lnTo>
                </a:path>
              </a:pathLst>
            </a:custGeom>
            <a:ln w="7590">
              <a:solidFill>
                <a:srgbClr val="000000"/>
              </a:solidFill>
            </a:ln>
          </p:spPr>
          <p:txBody>
            <a:bodyPr wrap="square" lIns="0" tIns="0" rIns="0" bIns="0" rtlCol="0"/>
            <a:lstStyle/>
            <a:p>
              <a:endParaRPr>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89" name="object 89"/>
            <p:cNvSpPr/>
            <p:nvPr/>
          </p:nvSpPr>
          <p:spPr>
            <a:xfrm>
              <a:off x="8371208" y="3820808"/>
              <a:ext cx="0" cy="15240"/>
            </a:xfrm>
            <a:custGeom>
              <a:avLst/>
              <a:gdLst/>
              <a:ahLst/>
              <a:cxnLst/>
              <a:rect l="l" t="t" r="r" b="b"/>
              <a:pathLst>
                <a:path h="15239">
                  <a:moveTo>
                    <a:pt x="0" y="0"/>
                  </a:moveTo>
                  <a:lnTo>
                    <a:pt x="0" y="15211"/>
                  </a:lnTo>
                </a:path>
              </a:pathLst>
            </a:custGeom>
            <a:ln w="7590">
              <a:solidFill>
                <a:srgbClr val="000000"/>
              </a:solidFill>
            </a:ln>
          </p:spPr>
          <p:txBody>
            <a:bodyPr wrap="square" lIns="0" tIns="0" rIns="0" bIns="0" rtlCol="0"/>
            <a:lstStyle/>
            <a:p>
              <a:endParaRPr>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90" name="object 90"/>
            <p:cNvSpPr/>
            <p:nvPr/>
          </p:nvSpPr>
          <p:spPr>
            <a:xfrm>
              <a:off x="8371208" y="3866444"/>
              <a:ext cx="0" cy="15240"/>
            </a:xfrm>
            <a:custGeom>
              <a:avLst/>
              <a:gdLst/>
              <a:ahLst/>
              <a:cxnLst/>
              <a:rect l="l" t="t" r="r" b="b"/>
              <a:pathLst>
                <a:path h="15239">
                  <a:moveTo>
                    <a:pt x="0" y="0"/>
                  </a:moveTo>
                  <a:lnTo>
                    <a:pt x="0" y="15201"/>
                  </a:lnTo>
                </a:path>
              </a:pathLst>
            </a:custGeom>
            <a:ln w="7590">
              <a:solidFill>
                <a:srgbClr val="000000"/>
              </a:solidFill>
            </a:ln>
          </p:spPr>
          <p:txBody>
            <a:bodyPr wrap="square" lIns="0" tIns="0" rIns="0" bIns="0" rtlCol="0"/>
            <a:lstStyle/>
            <a:p>
              <a:endParaRPr>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91" name="object 91"/>
            <p:cNvSpPr/>
            <p:nvPr/>
          </p:nvSpPr>
          <p:spPr>
            <a:xfrm>
              <a:off x="8371208" y="3912069"/>
              <a:ext cx="0" cy="15240"/>
            </a:xfrm>
            <a:custGeom>
              <a:avLst/>
              <a:gdLst/>
              <a:ahLst/>
              <a:cxnLst/>
              <a:rect l="l" t="t" r="r" b="b"/>
              <a:pathLst>
                <a:path h="15239">
                  <a:moveTo>
                    <a:pt x="0" y="0"/>
                  </a:moveTo>
                  <a:lnTo>
                    <a:pt x="0" y="15211"/>
                  </a:lnTo>
                </a:path>
              </a:pathLst>
            </a:custGeom>
            <a:ln w="7590">
              <a:solidFill>
                <a:srgbClr val="000000"/>
              </a:solidFill>
            </a:ln>
          </p:spPr>
          <p:txBody>
            <a:bodyPr wrap="square" lIns="0" tIns="0" rIns="0" bIns="0" rtlCol="0"/>
            <a:lstStyle/>
            <a:p>
              <a:endParaRPr>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92" name="object 92"/>
            <p:cNvSpPr/>
            <p:nvPr/>
          </p:nvSpPr>
          <p:spPr>
            <a:xfrm>
              <a:off x="8371208" y="3957705"/>
              <a:ext cx="0" cy="15240"/>
            </a:xfrm>
            <a:custGeom>
              <a:avLst/>
              <a:gdLst/>
              <a:ahLst/>
              <a:cxnLst/>
              <a:rect l="l" t="t" r="r" b="b"/>
              <a:pathLst>
                <a:path h="15239">
                  <a:moveTo>
                    <a:pt x="0" y="0"/>
                  </a:moveTo>
                  <a:lnTo>
                    <a:pt x="0" y="15201"/>
                  </a:lnTo>
                </a:path>
              </a:pathLst>
            </a:custGeom>
            <a:ln w="7590">
              <a:solidFill>
                <a:srgbClr val="000000"/>
              </a:solidFill>
            </a:ln>
          </p:spPr>
          <p:txBody>
            <a:bodyPr wrap="square" lIns="0" tIns="0" rIns="0" bIns="0" rtlCol="0"/>
            <a:lstStyle/>
            <a:p>
              <a:endParaRPr>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93" name="object 93"/>
            <p:cNvSpPr/>
            <p:nvPr/>
          </p:nvSpPr>
          <p:spPr>
            <a:xfrm>
              <a:off x="8371208" y="4003330"/>
              <a:ext cx="0" cy="15240"/>
            </a:xfrm>
            <a:custGeom>
              <a:avLst/>
              <a:gdLst/>
              <a:ahLst/>
              <a:cxnLst/>
              <a:rect l="l" t="t" r="r" b="b"/>
              <a:pathLst>
                <a:path h="15239">
                  <a:moveTo>
                    <a:pt x="0" y="0"/>
                  </a:moveTo>
                  <a:lnTo>
                    <a:pt x="0" y="15211"/>
                  </a:lnTo>
                </a:path>
              </a:pathLst>
            </a:custGeom>
            <a:ln w="7590">
              <a:solidFill>
                <a:srgbClr val="000000"/>
              </a:solidFill>
            </a:ln>
          </p:spPr>
          <p:txBody>
            <a:bodyPr wrap="square" lIns="0" tIns="0" rIns="0" bIns="0" rtlCol="0"/>
            <a:lstStyle/>
            <a:p>
              <a:endParaRPr>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94" name="object 94"/>
            <p:cNvSpPr/>
            <p:nvPr/>
          </p:nvSpPr>
          <p:spPr>
            <a:xfrm>
              <a:off x="8371208" y="4048966"/>
              <a:ext cx="0" cy="15240"/>
            </a:xfrm>
            <a:custGeom>
              <a:avLst/>
              <a:gdLst/>
              <a:ahLst/>
              <a:cxnLst/>
              <a:rect l="l" t="t" r="r" b="b"/>
              <a:pathLst>
                <a:path h="15239">
                  <a:moveTo>
                    <a:pt x="0" y="0"/>
                  </a:moveTo>
                  <a:lnTo>
                    <a:pt x="0" y="15201"/>
                  </a:lnTo>
                </a:path>
              </a:pathLst>
            </a:custGeom>
            <a:ln w="7590">
              <a:solidFill>
                <a:srgbClr val="000000"/>
              </a:solidFill>
            </a:ln>
          </p:spPr>
          <p:txBody>
            <a:bodyPr wrap="square" lIns="0" tIns="0" rIns="0" bIns="0" rtlCol="0"/>
            <a:lstStyle/>
            <a:p>
              <a:endParaRPr>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95" name="object 95"/>
            <p:cNvSpPr/>
            <p:nvPr/>
          </p:nvSpPr>
          <p:spPr>
            <a:xfrm>
              <a:off x="8371208" y="4094592"/>
              <a:ext cx="0" cy="15240"/>
            </a:xfrm>
            <a:custGeom>
              <a:avLst/>
              <a:gdLst/>
              <a:ahLst/>
              <a:cxnLst/>
              <a:rect l="l" t="t" r="r" b="b"/>
              <a:pathLst>
                <a:path h="15239">
                  <a:moveTo>
                    <a:pt x="0" y="0"/>
                  </a:moveTo>
                  <a:lnTo>
                    <a:pt x="0" y="15211"/>
                  </a:lnTo>
                </a:path>
              </a:pathLst>
            </a:custGeom>
            <a:ln w="7590">
              <a:solidFill>
                <a:srgbClr val="000000"/>
              </a:solidFill>
            </a:ln>
          </p:spPr>
          <p:txBody>
            <a:bodyPr wrap="square" lIns="0" tIns="0" rIns="0" bIns="0" rtlCol="0"/>
            <a:lstStyle/>
            <a:p>
              <a:endParaRPr>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96" name="object 96"/>
            <p:cNvSpPr/>
            <p:nvPr/>
          </p:nvSpPr>
          <p:spPr>
            <a:xfrm>
              <a:off x="8371208" y="4140228"/>
              <a:ext cx="0" cy="15240"/>
            </a:xfrm>
            <a:custGeom>
              <a:avLst/>
              <a:gdLst/>
              <a:ahLst/>
              <a:cxnLst/>
              <a:rect l="l" t="t" r="r" b="b"/>
              <a:pathLst>
                <a:path h="15239">
                  <a:moveTo>
                    <a:pt x="0" y="0"/>
                  </a:moveTo>
                  <a:lnTo>
                    <a:pt x="0" y="15201"/>
                  </a:lnTo>
                </a:path>
              </a:pathLst>
            </a:custGeom>
            <a:ln w="7590">
              <a:solidFill>
                <a:srgbClr val="000000"/>
              </a:solidFill>
            </a:ln>
          </p:spPr>
          <p:txBody>
            <a:bodyPr wrap="square" lIns="0" tIns="0" rIns="0" bIns="0" rtlCol="0"/>
            <a:lstStyle/>
            <a:p>
              <a:endParaRPr>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97" name="object 97"/>
            <p:cNvSpPr/>
            <p:nvPr/>
          </p:nvSpPr>
          <p:spPr>
            <a:xfrm>
              <a:off x="8371208" y="4185853"/>
              <a:ext cx="0" cy="15240"/>
            </a:xfrm>
            <a:custGeom>
              <a:avLst/>
              <a:gdLst/>
              <a:ahLst/>
              <a:cxnLst/>
              <a:rect l="l" t="t" r="r" b="b"/>
              <a:pathLst>
                <a:path h="15239">
                  <a:moveTo>
                    <a:pt x="0" y="0"/>
                  </a:moveTo>
                  <a:lnTo>
                    <a:pt x="0" y="15211"/>
                  </a:lnTo>
                </a:path>
              </a:pathLst>
            </a:custGeom>
            <a:ln w="7590">
              <a:solidFill>
                <a:srgbClr val="000000"/>
              </a:solidFill>
            </a:ln>
          </p:spPr>
          <p:txBody>
            <a:bodyPr wrap="square" lIns="0" tIns="0" rIns="0" bIns="0" rtlCol="0"/>
            <a:lstStyle/>
            <a:p>
              <a:endParaRPr>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98" name="object 98"/>
            <p:cNvSpPr/>
            <p:nvPr/>
          </p:nvSpPr>
          <p:spPr>
            <a:xfrm>
              <a:off x="8371208" y="4231489"/>
              <a:ext cx="0" cy="15240"/>
            </a:xfrm>
            <a:custGeom>
              <a:avLst/>
              <a:gdLst/>
              <a:ahLst/>
              <a:cxnLst/>
              <a:rect l="l" t="t" r="r" b="b"/>
              <a:pathLst>
                <a:path h="15239">
                  <a:moveTo>
                    <a:pt x="0" y="0"/>
                  </a:moveTo>
                  <a:lnTo>
                    <a:pt x="0" y="15201"/>
                  </a:lnTo>
                </a:path>
              </a:pathLst>
            </a:custGeom>
            <a:ln w="7590">
              <a:solidFill>
                <a:srgbClr val="000000"/>
              </a:solidFill>
            </a:ln>
          </p:spPr>
          <p:txBody>
            <a:bodyPr wrap="square" lIns="0" tIns="0" rIns="0" bIns="0" rtlCol="0"/>
            <a:lstStyle/>
            <a:p>
              <a:endParaRPr>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99" name="object 99"/>
            <p:cNvSpPr/>
            <p:nvPr/>
          </p:nvSpPr>
          <p:spPr>
            <a:xfrm>
              <a:off x="8371208" y="4277114"/>
              <a:ext cx="0" cy="15240"/>
            </a:xfrm>
            <a:custGeom>
              <a:avLst/>
              <a:gdLst/>
              <a:ahLst/>
              <a:cxnLst/>
              <a:rect l="l" t="t" r="r" b="b"/>
              <a:pathLst>
                <a:path h="15239">
                  <a:moveTo>
                    <a:pt x="0" y="0"/>
                  </a:moveTo>
                  <a:lnTo>
                    <a:pt x="0" y="15211"/>
                  </a:lnTo>
                </a:path>
              </a:pathLst>
            </a:custGeom>
            <a:ln w="7590">
              <a:solidFill>
                <a:srgbClr val="000000"/>
              </a:solidFill>
            </a:ln>
          </p:spPr>
          <p:txBody>
            <a:bodyPr wrap="square" lIns="0" tIns="0" rIns="0" bIns="0" rtlCol="0"/>
            <a:lstStyle/>
            <a:p>
              <a:endParaRPr>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00" name="object 100"/>
            <p:cNvSpPr/>
            <p:nvPr/>
          </p:nvSpPr>
          <p:spPr>
            <a:xfrm>
              <a:off x="8371208" y="4322750"/>
              <a:ext cx="0" cy="15240"/>
            </a:xfrm>
            <a:custGeom>
              <a:avLst/>
              <a:gdLst/>
              <a:ahLst/>
              <a:cxnLst/>
              <a:rect l="l" t="t" r="r" b="b"/>
              <a:pathLst>
                <a:path h="15239">
                  <a:moveTo>
                    <a:pt x="0" y="0"/>
                  </a:moveTo>
                  <a:lnTo>
                    <a:pt x="0" y="15211"/>
                  </a:lnTo>
                </a:path>
              </a:pathLst>
            </a:custGeom>
            <a:ln w="7590">
              <a:solidFill>
                <a:srgbClr val="000000"/>
              </a:solidFill>
            </a:ln>
          </p:spPr>
          <p:txBody>
            <a:bodyPr wrap="square" lIns="0" tIns="0" rIns="0" bIns="0" rtlCol="0"/>
            <a:lstStyle/>
            <a:p>
              <a:endParaRPr>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01" name="object 101"/>
            <p:cNvSpPr/>
            <p:nvPr/>
          </p:nvSpPr>
          <p:spPr>
            <a:xfrm>
              <a:off x="8371208" y="4367112"/>
              <a:ext cx="1270" cy="15240"/>
            </a:xfrm>
            <a:custGeom>
              <a:avLst/>
              <a:gdLst/>
              <a:ahLst/>
              <a:cxnLst/>
              <a:rect l="l" t="t" r="r" b="b"/>
              <a:pathLst>
                <a:path w="1270" h="15239">
                  <a:moveTo>
                    <a:pt x="0" y="0"/>
                  </a:moveTo>
                  <a:lnTo>
                    <a:pt x="1261" y="5067"/>
                  </a:lnTo>
                  <a:lnTo>
                    <a:pt x="1261" y="10134"/>
                  </a:lnTo>
                  <a:lnTo>
                    <a:pt x="1261" y="15211"/>
                  </a:lnTo>
                </a:path>
              </a:pathLst>
            </a:custGeom>
            <a:ln w="7590">
              <a:solidFill>
                <a:srgbClr val="000000"/>
              </a:solidFill>
            </a:ln>
          </p:spPr>
          <p:txBody>
            <a:bodyPr wrap="square" lIns="0" tIns="0" rIns="0" bIns="0" rtlCol="0"/>
            <a:lstStyle/>
            <a:p>
              <a:endParaRPr>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02" name="object 102"/>
            <p:cNvSpPr/>
            <p:nvPr/>
          </p:nvSpPr>
          <p:spPr>
            <a:xfrm>
              <a:off x="8376255" y="4411473"/>
              <a:ext cx="3810" cy="13970"/>
            </a:xfrm>
            <a:custGeom>
              <a:avLst/>
              <a:gdLst/>
              <a:ahLst/>
              <a:cxnLst/>
              <a:rect l="l" t="t" r="r" b="b"/>
              <a:pathLst>
                <a:path w="3809" h="13970">
                  <a:moveTo>
                    <a:pt x="0" y="0"/>
                  </a:moveTo>
                  <a:lnTo>
                    <a:pt x="0" y="0"/>
                  </a:lnTo>
                  <a:lnTo>
                    <a:pt x="1261" y="2538"/>
                  </a:lnTo>
                  <a:lnTo>
                    <a:pt x="2523" y="7605"/>
                  </a:lnTo>
                  <a:lnTo>
                    <a:pt x="3785" y="12673"/>
                  </a:lnTo>
                  <a:lnTo>
                    <a:pt x="3785" y="13947"/>
                  </a:lnTo>
                </a:path>
              </a:pathLst>
            </a:custGeom>
            <a:ln w="7591">
              <a:solidFill>
                <a:srgbClr val="000000"/>
              </a:solidFill>
            </a:ln>
          </p:spPr>
          <p:txBody>
            <a:bodyPr wrap="square" lIns="0" tIns="0" rIns="0" bIns="0" rtlCol="0"/>
            <a:lstStyle/>
            <a:p>
              <a:endParaRPr>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03" name="object 103"/>
            <p:cNvSpPr/>
            <p:nvPr/>
          </p:nvSpPr>
          <p:spPr>
            <a:xfrm>
              <a:off x="8391500" y="4453306"/>
              <a:ext cx="6350" cy="12700"/>
            </a:xfrm>
            <a:custGeom>
              <a:avLst/>
              <a:gdLst/>
              <a:ahLst/>
              <a:cxnLst/>
              <a:rect l="l" t="t" r="r" b="b"/>
              <a:pathLst>
                <a:path w="6350" h="12700">
                  <a:moveTo>
                    <a:pt x="0" y="0"/>
                  </a:moveTo>
                  <a:lnTo>
                    <a:pt x="0" y="0"/>
                  </a:lnTo>
                  <a:lnTo>
                    <a:pt x="1261" y="2528"/>
                  </a:lnTo>
                  <a:lnTo>
                    <a:pt x="3785" y="7605"/>
                  </a:lnTo>
                  <a:lnTo>
                    <a:pt x="6308" y="12673"/>
                  </a:lnTo>
                </a:path>
              </a:pathLst>
            </a:custGeom>
            <a:ln w="7593">
              <a:solidFill>
                <a:srgbClr val="000000"/>
              </a:solidFill>
            </a:ln>
          </p:spPr>
          <p:txBody>
            <a:bodyPr wrap="square" lIns="0" tIns="0" rIns="0" bIns="0" rtlCol="0"/>
            <a:lstStyle/>
            <a:p>
              <a:endParaRPr>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04" name="object 104"/>
            <p:cNvSpPr/>
            <p:nvPr/>
          </p:nvSpPr>
          <p:spPr>
            <a:xfrm>
              <a:off x="8414211" y="4490060"/>
              <a:ext cx="7620" cy="11430"/>
            </a:xfrm>
            <a:custGeom>
              <a:avLst/>
              <a:gdLst/>
              <a:ahLst/>
              <a:cxnLst/>
              <a:rect l="l" t="t" r="r" b="b"/>
              <a:pathLst>
                <a:path w="7620" h="11429">
                  <a:moveTo>
                    <a:pt x="0" y="0"/>
                  </a:moveTo>
                  <a:lnTo>
                    <a:pt x="1261" y="2535"/>
                  </a:lnTo>
                  <a:lnTo>
                    <a:pt x="5046" y="7605"/>
                  </a:lnTo>
                  <a:lnTo>
                    <a:pt x="7570" y="11407"/>
                  </a:lnTo>
                </a:path>
              </a:pathLst>
            </a:custGeom>
            <a:ln w="7594">
              <a:solidFill>
                <a:srgbClr val="000000"/>
              </a:solidFill>
            </a:ln>
          </p:spPr>
          <p:txBody>
            <a:bodyPr wrap="square" lIns="0" tIns="0" rIns="0" bIns="0" rtlCol="0"/>
            <a:lstStyle/>
            <a:p>
              <a:endParaRPr>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05" name="object 105"/>
            <p:cNvSpPr/>
            <p:nvPr/>
          </p:nvSpPr>
          <p:spPr>
            <a:xfrm>
              <a:off x="8443230" y="4521748"/>
              <a:ext cx="11430" cy="8890"/>
            </a:xfrm>
            <a:custGeom>
              <a:avLst/>
              <a:gdLst/>
              <a:ahLst/>
              <a:cxnLst/>
              <a:rect l="l" t="t" r="r" b="b"/>
              <a:pathLst>
                <a:path w="11429" h="8889">
                  <a:moveTo>
                    <a:pt x="0" y="0"/>
                  </a:moveTo>
                  <a:lnTo>
                    <a:pt x="2523" y="2535"/>
                  </a:lnTo>
                  <a:lnTo>
                    <a:pt x="8831" y="7605"/>
                  </a:lnTo>
                  <a:lnTo>
                    <a:pt x="11355" y="8873"/>
                  </a:lnTo>
                </a:path>
              </a:pathLst>
            </a:custGeom>
            <a:ln w="7599">
              <a:solidFill>
                <a:srgbClr val="000000"/>
              </a:solidFill>
            </a:ln>
          </p:spPr>
          <p:txBody>
            <a:bodyPr wrap="square" lIns="0" tIns="0" rIns="0" bIns="0" rtlCol="0"/>
            <a:lstStyle/>
            <a:p>
              <a:endParaRPr>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06" name="object 106"/>
            <p:cNvSpPr/>
            <p:nvPr/>
          </p:nvSpPr>
          <p:spPr>
            <a:xfrm>
              <a:off x="8478663" y="4547099"/>
              <a:ext cx="12700" cy="6350"/>
            </a:xfrm>
            <a:custGeom>
              <a:avLst/>
              <a:gdLst/>
              <a:ahLst/>
              <a:cxnLst/>
              <a:rect l="l" t="t" r="r" b="b"/>
              <a:pathLst>
                <a:path w="12700" h="6350">
                  <a:moveTo>
                    <a:pt x="0" y="0"/>
                  </a:moveTo>
                  <a:lnTo>
                    <a:pt x="7570" y="3802"/>
                  </a:lnTo>
                  <a:lnTo>
                    <a:pt x="12617" y="6337"/>
                  </a:lnTo>
                </a:path>
              </a:pathLst>
            </a:custGeom>
            <a:ln w="7602">
              <a:solidFill>
                <a:srgbClr val="000000"/>
              </a:solidFill>
            </a:ln>
          </p:spPr>
          <p:txBody>
            <a:bodyPr wrap="square" lIns="0" tIns="0" rIns="0" bIns="0" rtlCol="0"/>
            <a:lstStyle/>
            <a:p>
              <a:endParaRPr>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07" name="object 107"/>
            <p:cNvSpPr/>
            <p:nvPr/>
          </p:nvSpPr>
          <p:spPr>
            <a:xfrm>
              <a:off x="8519038" y="4562309"/>
              <a:ext cx="13970" cy="3810"/>
            </a:xfrm>
            <a:custGeom>
              <a:avLst/>
              <a:gdLst/>
              <a:ahLst/>
              <a:cxnLst/>
              <a:rect l="l" t="t" r="r" b="b"/>
              <a:pathLst>
                <a:path w="13970" h="3810">
                  <a:moveTo>
                    <a:pt x="0" y="0"/>
                  </a:moveTo>
                  <a:lnTo>
                    <a:pt x="11355" y="3802"/>
                  </a:lnTo>
                  <a:lnTo>
                    <a:pt x="13878" y="3802"/>
                  </a:lnTo>
                </a:path>
              </a:pathLst>
            </a:custGeom>
            <a:ln w="7604">
              <a:solidFill>
                <a:srgbClr val="000000"/>
              </a:solidFill>
            </a:ln>
          </p:spPr>
          <p:txBody>
            <a:bodyPr wrap="square" lIns="0" tIns="0" rIns="0" bIns="0" rtlCol="0"/>
            <a:lstStyle/>
            <a:p>
              <a:endParaRPr>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08" name="object 108"/>
            <p:cNvSpPr/>
            <p:nvPr/>
          </p:nvSpPr>
          <p:spPr>
            <a:xfrm>
              <a:off x="8563302" y="4569915"/>
              <a:ext cx="13970" cy="2540"/>
            </a:xfrm>
            <a:custGeom>
              <a:avLst/>
              <a:gdLst/>
              <a:ahLst/>
              <a:cxnLst/>
              <a:rect l="l" t="t" r="r" b="b"/>
              <a:pathLst>
                <a:path w="13970" h="2539">
                  <a:moveTo>
                    <a:pt x="0" y="0"/>
                  </a:moveTo>
                  <a:lnTo>
                    <a:pt x="12617" y="2535"/>
                  </a:lnTo>
                  <a:lnTo>
                    <a:pt x="13878" y="1267"/>
                  </a:lnTo>
                </a:path>
              </a:pathLst>
            </a:custGeom>
            <a:ln w="7604">
              <a:solidFill>
                <a:srgbClr val="000000"/>
              </a:solidFill>
            </a:ln>
          </p:spPr>
          <p:txBody>
            <a:bodyPr wrap="square" lIns="0" tIns="0" rIns="0" bIns="0" rtlCol="0"/>
            <a:lstStyle/>
            <a:p>
              <a:endParaRPr>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09" name="object 109"/>
            <p:cNvSpPr/>
            <p:nvPr/>
          </p:nvSpPr>
          <p:spPr>
            <a:xfrm>
              <a:off x="8607462" y="4566112"/>
              <a:ext cx="14604" cy="2540"/>
            </a:xfrm>
            <a:custGeom>
              <a:avLst/>
              <a:gdLst/>
              <a:ahLst/>
              <a:cxnLst/>
              <a:rect l="l" t="t" r="r" b="b"/>
              <a:pathLst>
                <a:path w="14604" h="2539">
                  <a:moveTo>
                    <a:pt x="0" y="2535"/>
                  </a:moveTo>
                  <a:lnTo>
                    <a:pt x="13983" y="1267"/>
                  </a:lnTo>
                  <a:lnTo>
                    <a:pt x="13983" y="0"/>
                  </a:lnTo>
                </a:path>
              </a:pathLst>
            </a:custGeom>
            <a:ln w="7604">
              <a:solidFill>
                <a:srgbClr val="000000"/>
              </a:solidFill>
            </a:ln>
          </p:spPr>
          <p:txBody>
            <a:bodyPr wrap="square" lIns="0" tIns="0" rIns="0" bIns="0" rtlCol="0"/>
            <a:lstStyle/>
            <a:p>
              <a:endParaRPr>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10" name="object 110"/>
            <p:cNvSpPr/>
            <p:nvPr/>
          </p:nvSpPr>
          <p:spPr>
            <a:xfrm>
              <a:off x="8650465" y="4552169"/>
              <a:ext cx="13970" cy="6350"/>
            </a:xfrm>
            <a:custGeom>
              <a:avLst/>
              <a:gdLst/>
              <a:ahLst/>
              <a:cxnLst/>
              <a:rect l="l" t="t" r="r" b="b"/>
              <a:pathLst>
                <a:path w="13970" h="6350">
                  <a:moveTo>
                    <a:pt x="0" y="6337"/>
                  </a:moveTo>
                  <a:lnTo>
                    <a:pt x="3785" y="5070"/>
                  </a:lnTo>
                  <a:lnTo>
                    <a:pt x="13878" y="0"/>
                  </a:lnTo>
                </a:path>
              </a:pathLst>
            </a:custGeom>
            <a:ln w="7602">
              <a:solidFill>
                <a:srgbClr val="000000"/>
              </a:solidFill>
            </a:ln>
          </p:spPr>
          <p:txBody>
            <a:bodyPr wrap="square" lIns="0" tIns="0" rIns="0" bIns="0" rtlCol="0"/>
            <a:lstStyle/>
            <a:p>
              <a:endParaRPr>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11" name="object 111"/>
            <p:cNvSpPr/>
            <p:nvPr/>
          </p:nvSpPr>
          <p:spPr>
            <a:xfrm>
              <a:off x="8689578" y="4528086"/>
              <a:ext cx="12065" cy="8890"/>
            </a:xfrm>
            <a:custGeom>
              <a:avLst/>
              <a:gdLst/>
              <a:ahLst/>
              <a:cxnLst/>
              <a:rect l="l" t="t" r="r" b="b"/>
              <a:pathLst>
                <a:path w="12065" h="8889">
                  <a:moveTo>
                    <a:pt x="0" y="8873"/>
                  </a:moveTo>
                  <a:lnTo>
                    <a:pt x="2523" y="7605"/>
                  </a:lnTo>
                  <a:lnTo>
                    <a:pt x="10198" y="2535"/>
                  </a:lnTo>
                  <a:lnTo>
                    <a:pt x="11460" y="0"/>
                  </a:lnTo>
                </a:path>
              </a:pathLst>
            </a:custGeom>
            <a:ln w="7599">
              <a:solidFill>
                <a:srgbClr val="000000"/>
              </a:solidFill>
            </a:ln>
          </p:spPr>
          <p:txBody>
            <a:bodyPr wrap="square" lIns="0" tIns="0" rIns="0" bIns="0" rtlCol="0"/>
            <a:lstStyle/>
            <a:p>
              <a:endParaRPr>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12" name="object 112"/>
            <p:cNvSpPr/>
            <p:nvPr/>
          </p:nvSpPr>
          <p:spPr>
            <a:xfrm>
              <a:off x="8723748" y="4496398"/>
              <a:ext cx="10160" cy="11430"/>
            </a:xfrm>
            <a:custGeom>
              <a:avLst/>
              <a:gdLst/>
              <a:ahLst/>
              <a:cxnLst/>
              <a:rect l="l" t="t" r="r" b="b"/>
              <a:pathLst>
                <a:path w="10159" h="11429">
                  <a:moveTo>
                    <a:pt x="0" y="11407"/>
                  </a:moveTo>
                  <a:lnTo>
                    <a:pt x="3785" y="7605"/>
                  </a:lnTo>
                  <a:lnTo>
                    <a:pt x="8831" y="2535"/>
                  </a:lnTo>
                  <a:lnTo>
                    <a:pt x="10093" y="0"/>
                  </a:lnTo>
                </a:path>
              </a:pathLst>
            </a:custGeom>
            <a:ln w="7596">
              <a:solidFill>
                <a:srgbClr val="000000"/>
              </a:solidFill>
            </a:ln>
          </p:spPr>
          <p:txBody>
            <a:bodyPr wrap="square" lIns="0" tIns="0" rIns="0" bIns="0" rtlCol="0"/>
            <a:lstStyle/>
            <a:p>
              <a:endParaRPr>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13" name="object 113"/>
            <p:cNvSpPr/>
            <p:nvPr/>
          </p:nvSpPr>
          <p:spPr>
            <a:xfrm>
              <a:off x="8751506" y="4457109"/>
              <a:ext cx="7620" cy="13970"/>
            </a:xfrm>
            <a:custGeom>
              <a:avLst/>
              <a:gdLst/>
              <a:ahLst/>
              <a:cxnLst/>
              <a:rect l="l" t="t" r="r" b="b"/>
              <a:pathLst>
                <a:path w="7620" h="13970">
                  <a:moveTo>
                    <a:pt x="0" y="13938"/>
                  </a:moveTo>
                  <a:lnTo>
                    <a:pt x="2523" y="10136"/>
                  </a:lnTo>
                  <a:lnTo>
                    <a:pt x="5046" y="5067"/>
                  </a:lnTo>
                  <a:lnTo>
                    <a:pt x="7570" y="0"/>
                  </a:lnTo>
                </a:path>
              </a:pathLst>
            </a:custGeom>
            <a:ln w="7593">
              <a:solidFill>
                <a:srgbClr val="000000"/>
              </a:solidFill>
            </a:ln>
          </p:spPr>
          <p:txBody>
            <a:bodyPr wrap="square" lIns="0" tIns="0" rIns="0" bIns="0" rtlCol="0"/>
            <a:lstStyle/>
            <a:p>
              <a:endParaRPr>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14" name="object 114"/>
            <p:cNvSpPr/>
            <p:nvPr/>
          </p:nvSpPr>
          <p:spPr>
            <a:xfrm>
              <a:off x="8770432" y="4414012"/>
              <a:ext cx="4445" cy="15240"/>
            </a:xfrm>
            <a:custGeom>
              <a:avLst/>
              <a:gdLst/>
              <a:ahLst/>
              <a:cxnLst/>
              <a:rect l="l" t="t" r="r" b="b"/>
              <a:pathLst>
                <a:path w="4445" h="15239">
                  <a:moveTo>
                    <a:pt x="0" y="15211"/>
                  </a:moveTo>
                  <a:lnTo>
                    <a:pt x="0" y="15211"/>
                  </a:lnTo>
                  <a:lnTo>
                    <a:pt x="1261" y="11408"/>
                  </a:lnTo>
                  <a:lnTo>
                    <a:pt x="2523" y="6331"/>
                  </a:lnTo>
                  <a:lnTo>
                    <a:pt x="3890" y="1264"/>
                  </a:lnTo>
                  <a:lnTo>
                    <a:pt x="3890" y="0"/>
                  </a:lnTo>
                </a:path>
              </a:pathLst>
            </a:custGeom>
            <a:ln w="7591">
              <a:solidFill>
                <a:srgbClr val="000000"/>
              </a:solidFill>
            </a:ln>
          </p:spPr>
          <p:txBody>
            <a:bodyPr wrap="square" lIns="0" tIns="0" rIns="0" bIns="0" rtlCol="0"/>
            <a:lstStyle/>
            <a:p>
              <a:endParaRPr>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15" name="object 115"/>
            <p:cNvSpPr/>
            <p:nvPr/>
          </p:nvSpPr>
          <p:spPr>
            <a:xfrm>
              <a:off x="8779369" y="4368376"/>
              <a:ext cx="0" cy="15240"/>
            </a:xfrm>
            <a:custGeom>
              <a:avLst/>
              <a:gdLst/>
              <a:ahLst/>
              <a:cxnLst/>
              <a:rect l="l" t="t" r="r" b="b"/>
              <a:pathLst>
                <a:path h="15239">
                  <a:moveTo>
                    <a:pt x="-3795" y="7605"/>
                  </a:moveTo>
                  <a:lnTo>
                    <a:pt x="3795" y="7605"/>
                  </a:lnTo>
                </a:path>
              </a:pathLst>
            </a:custGeom>
            <a:ln w="15211">
              <a:solidFill>
                <a:srgbClr val="000000"/>
              </a:solidFill>
            </a:ln>
          </p:spPr>
          <p:txBody>
            <a:bodyPr wrap="square" lIns="0" tIns="0" rIns="0" bIns="0" rtlCol="0"/>
            <a:lstStyle/>
            <a:p>
              <a:endParaRPr>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16" name="object 116"/>
            <p:cNvSpPr/>
            <p:nvPr/>
          </p:nvSpPr>
          <p:spPr>
            <a:xfrm>
              <a:off x="8780630" y="4322750"/>
              <a:ext cx="0" cy="15240"/>
            </a:xfrm>
            <a:custGeom>
              <a:avLst/>
              <a:gdLst/>
              <a:ahLst/>
              <a:cxnLst/>
              <a:rect l="l" t="t" r="r" b="b"/>
              <a:pathLst>
                <a:path h="15239">
                  <a:moveTo>
                    <a:pt x="0" y="15211"/>
                  </a:moveTo>
                  <a:lnTo>
                    <a:pt x="0" y="0"/>
                  </a:lnTo>
                </a:path>
              </a:pathLst>
            </a:custGeom>
            <a:ln w="7590">
              <a:solidFill>
                <a:srgbClr val="000000"/>
              </a:solidFill>
            </a:ln>
          </p:spPr>
          <p:txBody>
            <a:bodyPr wrap="square" lIns="0" tIns="0" rIns="0" bIns="0" rtlCol="0"/>
            <a:lstStyle/>
            <a:p>
              <a:endParaRPr>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17" name="object 117"/>
            <p:cNvSpPr/>
            <p:nvPr/>
          </p:nvSpPr>
          <p:spPr>
            <a:xfrm>
              <a:off x="8780630" y="4277114"/>
              <a:ext cx="0" cy="15240"/>
            </a:xfrm>
            <a:custGeom>
              <a:avLst/>
              <a:gdLst/>
              <a:ahLst/>
              <a:cxnLst/>
              <a:rect l="l" t="t" r="r" b="b"/>
              <a:pathLst>
                <a:path h="15239">
                  <a:moveTo>
                    <a:pt x="0" y="15211"/>
                  </a:moveTo>
                  <a:lnTo>
                    <a:pt x="0" y="0"/>
                  </a:lnTo>
                </a:path>
              </a:pathLst>
            </a:custGeom>
            <a:ln w="7590">
              <a:solidFill>
                <a:srgbClr val="000000"/>
              </a:solidFill>
            </a:ln>
          </p:spPr>
          <p:txBody>
            <a:bodyPr wrap="square" lIns="0" tIns="0" rIns="0" bIns="0" rtlCol="0"/>
            <a:lstStyle/>
            <a:p>
              <a:endParaRPr>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18" name="object 118"/>
            <p:cNvSpPr/>
            <p:nvPr/>
          </p:nvSpPr>
          <p:spPr>
            <a:xfrm>
              <a:off x="8780630" y="4231489"/>
              <a:ext cx="0" cy="15240"/>
            </a:xfrm>
            <a:custGeom>
              <a:avLst/>
              <a:gdLst/>
              <a:ahLst/>
              <a:cxnLst/>
              <a:rect l="l" t="t" r="r" b="b"/>
              <a:pathLst>
                <a:path h="15239">
                  <a:moveTo>
                    <a:pt x="0" y="15201"/>
                  </a:moveTo>
                  <a:lnTo>
                    <a:pt x="0" y="0"/>
                  </a:lnTo>
                </a:path>
              </a:pathLst>
            </a:custGeom>
            <a:ln w="7590">
              <a:solidFill>
                <a:srgbClr val="000000"/>
              </a:solidFill>
            </a:ln>
          </p:spPr>
          <p:txBody>
            <a:bodyPr wrap="square" lIns="0" tIns="0" rIns="0" bIns="0" rtlCol="0"/>
            <a:lstStyle/>
            <a:p>
              <a:endParaRPr>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19" name="object 119"/>
            <p:cNvSpPr/>
            <p:nvPr/>
          </p:nvSpPr>
          <p:spPr>
            <a:xfrm>
              <a:off x="8780630" y="4185853"/>
              <a:ext cx="0" cy="15240"/>
            </a:xfrm>
            <a:custGeom>
              <a:avLst/>
              <a:gdLst/>
              <a:ahLst/>
              <a:cxnLst/>
              <a:rect l="l" t="t" r="r" b="b"/>
              <a:pathLst>
                <a:path h="15239">
                  <a:moveTo>
                    <a:pt x="0" y="15211"/>
                  </a:moveTo>
                  <a:lnTo>
                    <a:pt x="0" y="0"/>
                  </a:lnTo>
                </a:path>
              </a:pathLst>
            </a:custGeom>
            <a:ln w="7590">
              <a:solidFill>
                <a:srgbClr val="000000"/>
              </a:solidFill>
            </a:ln>
          </p:spPr>
          <p:txBody>
            <a:bodyPr wrap="square" lIns="0" tIns="0" rIns="0" bIns="0" rtlCol="0"/>
            <a:lstStyle/>
            <a:p>
              <a:endParaRPr>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20" name="object 120"/>
            <p:cNvSpPr/>
            <p:nvPr/>
          </p:nvSpPr>
          <p:spPr>
            <a:xfrm>
              <a:off x="8780630" y="4140228"/>
              <a:ext cx="0" cy="15240"/>
            </a:xfrm>
            <a:custGeom>
              <a:avLst/>
              <a:gdLst/>
              <a:ahLst/>
              <a:cxnLst/>
              <a:rect l="l" t="t" r="r" b="b"/>
              <a:pathLst>
                <a:path h="15239">
                  <a:moveTo>
                    <a:pt x="0" y="15201"/>
                  </a:moveTo>
                  <a:lnTo>
                    <a:pt x="0" y="0"/>
                  </a:lnTo>
                </a:path>
              </a:pathLst>
            </a:custGeom>
            <a:ln w="7590">
              <a:solidFill>
                <a:srgbClr val="000000"/>
              </a:solidFill>
            </a:ln>
          </p:spPr>
          <p:txBody>
            <a:bodyPr wrap="square" lIns="0" tIns="0" rIns="0" bIns="0" rtlCol="0"/>
            <a:lstStyle/>
            <a:p>
              <a:endParaRPr>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21" name="object 121"/>
            <p:cNvSpPr/>
            <p:nvPr/>
          </p:nvSpPr>
          <p:spPr>
            <a:xfrm>
              <a:off x="8780630" y="4094592"/>
              <a:ext cx="0" cy="15240"/>
            </a:xfrm>
            <a:custGeom>
              <a:avLst/>
              <a:gdLst/>
              <a:ahLst/>
              <a:cxnLst/>
              <a:rect l="l" t="t" r="r" b="b"/>
              <a:pathLst>
                <a:path h="15239">
                  <a:moveTo>
                    <a:pt x="0" y="15211"/>
                  </a:moveTo>
                  <a:lnTo>
                    <a:pt x="0" y="0"/>
                  </a:lnTo>
                </a:path>
              </a:pathLst>
            </a:custGeom>
            <a:ln w="7590">
              <a:solidFill>
                <a:srgbClr val="000000"/>
              </a:solidFill>
            </a:ln>
          </p:spPr>
          <p:txBody>
            <a:bodyPr wrap="square" lIns="0" tIns="0" rIns="0" bIns="0" rtlCol="0"/>
            <a:lstStyle/>
            <a:p>
              <a:endParaRPr>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22" name="object 122"/>
            <p:cNvSpPr/>
            <p:nvPr/>
          </p:nvSpPr>
          <p:spPr>
            <a:xfrm>
              <a:off x="8780630" y="4048966"/>
              <a:ext cx="0" cy="15240"/>
            </a:xfrm>
            <a:custGeom>
              <a:avLst/>
              <a:gdLst/>
              <a:ahLst/>
              <a:cxnLst/>
              <a:rect l="l" t="t" r="r" b="b"/>
              <a:pathLst>
                <a:path h="15239">
                  <a:moveTo>
                    <a:pt x="0" y="15201"/>
                  </a:moveTo>
                  <a:lnTo>
                    <a:pt x="0" y="0"/>
                  </a:lnTo>
                </a:path>
              </a:pathLst>
            </a:custGeom>
            <a:ln w="7590">
              <a:solidFill>
                <a:srgbClr val="000000"/>
              </a:solidFill>
            </a:ln>
          </p:spPr>
          <p:txBody>
            <a:bodyPr wrap="square" lIns="0" tIns="0" rIns="0" bIns="0" rtlCol="0"/>
            <a:lstStyle/>
            <a:p>
              <a:endParaRPr>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23" name="object 123"/>
            <p:cNvSpPr/>
            <p:nvPr/>
          </p:nvSpPr>
          <p:spPr>
            <a:xfrm>
              <a:off x="8780630" y="4003330"/>
              <a:ext cx="0" cy="15240"/>
            </a:xfrm>
            <a:custGeom>
              <a:avLst/>
              <a:gdLst/>
              <a:ahLst/>
              <a:cxnLst/>
              <a:rect l="l" t="t" r="r" b="b"/>
              <a:pathLst>
                <a:path h="15239">
                  <a:moveTo>
                    <a:pt x="0" y="15211"/>
                  </a:moveTo>
                  <a:lnTo>
                    <a:pt x="0" y="0"/>
                  </a:lnTo>
                </a:path>
              </a:pathLst>
            </a:custGeom>
            <a:ln w="7590">
              <a:solidFill>
                <a:srgbClr val="000000"/>
              </a:solidFill>
            </a:ln>
          </p:spPr>
          <p:txBody>
            <a:bodyPr wrap="square" lIns="0" tIns="0" rIns="0" bIns="0" rtlCol="0"/>
            <a:lstStyle/>
            <a:p>
              <a:endParaRPr>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24" name="object 124"/>
            <p:cNvSpPr/>
            <p:nvPr/>
          </p:nvSpPr>
          <p:spPr>
            <a:xfrm>
              <a:off x="8780630" y="3957705"/>
              <a:ext cx="0" cy="15240"/>
            </a:xfrm>
            <a:custGeom>
              <a:avLst/>
              <a:gdLst/>
              <a:ahLst/>
              <a:cxnLst/>
              <a:rect l="l" t="t" r="r" b="b"/>
              <a:pathLst>
                <a:path h="15239">
                  <a:moveTo>
                    <a:pt x="0" y="15201"/>
                  </a:moveTo>
                  <a:lnTo>
                    <a:pt x="0" y="0"/>
                  </a:lnTo>
                </a:path>
              </a:pathLst>
            </a:custGeom>
            <a:ln w="7590">
              <a:solidFill>
                <a:srgbClr val="000000"/>
              </a:solidFill>
            </a:ln>
          </p:spPr>
          <p:txBody>
            <a:bodyPr wrap="square" lIns="0" tIns="0" rIns="0" bIns="0" rtlCol="0"/>
            <a:lstStyle/>
            <a:p>
              <a:endParaRPr>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25" name="object 125"/>
            <p:cNvSpPr/>
            <p:nvPr/>
          </p:nvSpPr>
          <p:spPr>
            <a:xfrm>
              <a:off x="8780630" y="3912069"/>
              <a:ext cx="0" cy="15240"/>
            </a:xfrm>
            <a:custGeom>
              <a:avLst/>
              <a:gdLst/>
              <a:ahLst/>
              <a:cxnLst/>
              <a:rect l="l" t="t" r="r" b="b"/>
              <a:pathLst>
                <a:path h="15239">
                  <a:moveTo>
                    <a:pt x="0" y="15211"/>
                  </a:moveTo>
                  <a:lnTo>
                    <a:pt x="0" y="0"/>
                  </a:lnTo>
                </a:path>
              </a:pathLst>
            </a:custGeom>
            <a:ln w="7590">
              <a:solidFill>
                <a:srgbClr val="000000"/>
              </a:solidFill>
            </a:ln>
          </p:spPr>
          <p:txBody>
            <a:bodyPr wrap="square" lIns="0" tIns="0" rIns="0" bIns="0" rtlCol="0"/>
            <a:lstStyle/>
            <a:p>
              <a:endParaRPr>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26" name="object 126"/>
            <p:cNvSpPr/>
            <p:nvPr/>
          </p:nvSpPr>
          <p:spPr>
            <a:xfrm>
              <a:off x="8780630" y="3866444"/>
              <a:ext cx="0" cy="15240"/>
            </a:xfrm>
            <a:custGeom>
              <a:avLst/>
              <a:gdLst/>
              <a:ahLst/>
              <a:cxnLst/>
              <a:rect l="l" t="t" r="r" b="b"/>
              <a:pathLst>
                <a:path h="15239">
                  <a:moveTo>
                    <a:pt x="0" y="15201"/>
                  </a:moveTo>
                  <a:lnTo>
                    <a:pt x="0" y="0"/>
                  </a:lnTo>
                </a:path>
              </a:pathLst>
            </a:custGeom>
            <a:ln w="7590">
              <a:solidFill>
                <a:srgbClr val="000000"/>
              </a:solidFill>
            </a:ln>
          </p:spPr>
          <p:txBody>
            <a:bodyPr wrap="square" lIns="0" tIns="0" rIns="0" bIns="0" rtlCol="0"/>
            <a:lstStyle/>
            <a:p>
              <a:endParaRPr>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27" name="object 127"/>
            <p:cNvSpPr/>
            <p:nvPr/>
          </p:nvSpPr>
          <p:spPr>
            <a:xfrm>
              <a:off x="8780630" y="3820808"/>
              <a:ext cx="0" cy="15240"/>
            </a:xfrm>
            <a:custGeom>
              <a:avLst/>
              <a:gdLst/>
              <a:ahLst/>
              <a:cxnLst/>
              <a:rect l="l" t="t" r="r" b="b"/>
              <a:pathLst>
                <a:path h="15239">
                  <a:moveTo>
                    <a:pt x="0" y="15211"/>
                  </a:moveTo>
                  <a:lnTo>
                    <a:pt x="0" y="0"/>
                  </a:lnTo>
                </a:path>
              </a:pathLst>
            </a:custGeom>
            <a:ln w="7590">
              <a:solidFill>
                <a:srgbClr val="000000"/>
              </a:solidFill>
            </a:ln>
          </p:spPr>
          <p:txBody>
            <a:bodyPr wrap="square" lIns="0" tIns="0" rIns="0" bIns="0" rtlCol="0"/>
            <a:lstStyle/>
            <a:p>
              <a:endParaRPr>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28" name="object 128"/>
            <p:cNvSpPr/>
            <p:nvPr/>
          </p:nvSpPr>
          <p:spPr>
            <a:xfrm>
              <a:off x="8780630" y="3775172"/>
              <a:ext cx="0" cy="15240"/>
            </a:xfrm>
            <a:custGeom>
              <a:avLst/>
              <a:gdLst/>
              <a:ahLst/>
              <a:cxnLst/>
              <a:rect l="l" t="t" r="r" b="b"/>
              <a:pathLst>
                <a:path h="15239">
                  <a:moveTo>
                    <a:pt x="0" y="15211"/>
                  </a:moveTo>
                  <a:lnTo>
                    <a:pt x="0" y="0"/>
                  </a:lnTo>
                </a:path>
              </a:pathLst>
            </a:custGeom>
            <a:ln w="7590">
              <a:solidFill>
                <a:srgbClr val="000000"/>
              </a:solidFill>
            </a:ln>
          </p:spPr>
          <p:txBody>
            <a:bodyPr wrap="square" lIns="0" tIns="0" rIns="0" bIns="0" rtlCol="0"/>
            <a:lstStyle/>
            <a:p>
              <a:endParaRPr>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29" name="object 129"/>
            <p:cNvSpPr/>
            <p:nvPr/>
          </p:nvSpPr>
          <p:spPr>
            <a:xfrm>
              <a:off x="8780630" y="3729546"/>
              <a:ext cx="0" cy="15240"/>
            </a:xfrm>
            <a:custGeom>
              <a:avLst/>
              <a:gdLst/>
              <a:ahLst/>
              <a:cxnLst/>
              <a:rect l="l" t="t" r="r" b="b"/>
              <a:pathLst>
                <a:path h="15239">
                  <a:moveTo>
                    <a:pt x="0" y="15211"/>
                  </a:moveTo>
                  <a:lnTo>
                    <a:pt x="0" y="0"/>
                  </a:lnTo>
                </a:path>
              </a:pathLst>
            </a:custGeom>
            <a:ln w="7590">
              <a:solidFill>
                <a:srgbClr val="000000"/>
              </a:solidFill>
            </a:ln>
          </p:spPr>
          <p:txBody>
            <a:bodyPr wrap="square" lIns="0" tIns="0" rIns="0" bIns="0" rtlCol="0"/>
            <a:lstStyle/>
            <a:p>
              <a:endParaRPr>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30" name="object 130"/>
            <p:cNvSpPr/>
            <p:nvPr/>
          </p:nvSpPr>
          <p:spPr>
            <a:xfrm>
              <a:off x="8780630" y="3683910"/>
              <a:ext cx="0" cy="15240"/>
            </a:xfrm>
            <a:custGeom>
              <a:avLst/>
              <a:gdLst/>
              <a:ahLst/>
              <a:cxnLst/>
              <a:rect l="l" t="t" r="r" b="b"/>
              <a:pathLst>
                <a:path h="15239">
                  <a:moveTo>
                    <a:pt x="0" y="15211"/>
                  </a:moveTo>
                  <a:lnTo>
                    <a:pt x="0" y="0"/>
                  </a:lnTo>
                </a:path>
              </a:pathLst>
            </a:custGeom>
            <a:ln w="7590">
              <a:solidFill>
                <a:srgbClr val="000000"/>
              </a:solidFill>
            </a:ln>
          </p:spPr>
          <p:txBody>
            <a:bodyPr wrap="square" lIns="0" tIns="0" rIns="0" bIns="0" rtlCol="0"/>
            <a:lstStyle/>
            <a:p>
              <a:endParaRPr>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31" name="object 131"/>
            <p:cNvSpPr/>
            <p:nvPr/>
          </p:nvSpPr>
          <p:spPr>
            <a:xfrm>
              <a:off x="8779369" y="3638285"/>
              <a:ext cx="1270" cy="15240"/>
            </a:xfrm>
            <a:custGeom>
              <a:avLst/>
              <a:gdLst/>
              <a:ahLst/>
              <a:cxnLst/>
              <a:rect l="l" t="t" r="r" b="b"/>
              <a:pathLst>
                <a:path w="1270" h="15239">
                  <a:moveTo>
                    <a:pt x="1261" y="15211"/>
                  </a:moveTo>
                  <a:lnTo>
                    <a:pt x="1261" y="2538"/>
                  </a:lnTo>
                  <a:lnTo>
                    <a:pt x="0" y="0"/>
                  </a:lnTo>
                </a:path>
              </a:pathLst>
            </a:custGeom>
            <a:ln w="7590">
              <a:solidFill>
                <a:srgbClr val="000000"/>
              </a:solidFill>
            </a:ln>
          </p:spPr>
          <p:txBody>
            <a:bodyPr wrap="square" lIns="0" tIns="0" rIns="0" bIns="0" rtlCol="0"/>
            <a:lstStyle/>
            <a:p>
              <a:endParaRPr>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32" name="object 132"/>
            <p:cNvSpPr/>
            <p:nvPr/>
          </p:nvSpPr>
          <p:spPr>
            <a:xfrm>
              <a:off x="8772955" y="3592649"/>
              <a:ext cx="4445" cy="15240"/>
            </a:xfrm>
            <a:custGeom>
              <a:avLst/>
              <a:gdLst/>
              <a:ahLst/>
              <a:cxnLst/>
              <a:rect l="l" t="t" r="r" b="b"/>
              <a:pathLst>
                <a:path w="4445" h="15239">
                  <a:moveTo>
                    <a:pt x="3890" y="15211"/>
                  </a:moveTo>
                  <a:lnTo>
                    <a:pt x="3890" y="11408"/>
                  </a:lnTo>
                  <a:lnTo>
                    <a:pt x="2628" y="6341"/>
                  </a:lnTo>
                  <a:lnTo>
                    <a:pt x="1366" y="1274"/>
                  </a:lnTo>
                  <a:lnTo>
                    <a:pt x="0" y="0"/>
                  </a:lnTo>
                </a:path>
              </a:pathLst>
            </a:custGeom>
            <a:ln w="7591">
              <a:solidFill>
                <a:srgbClr val="000000"/>
              </a:solidFill>
            </a:ln>
          </p:spPr>
          <p:txBody>
            <a:bodyPr wrap="square" lIns="0" tIns="0" rIns="0" bIns="0" rtlCol="0"/>
            <a:lstStyle/>
            <a:p>
              <a:endParaRPr>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33" name="object 133"/>
            <p:cNvSpPr/>
            <p:nvPr/>
          </p:nvSpPr>
          <p:spPr>
            <a:xfrm>
              <a:off x="8757815" y="3549562"/>
              <a:ext cx="6350" cy="13970"/>
            </a:xfrm>
            <a:custGeom>
              <a:avLst/>
              <a:gdLst/>
              <a:ahLst/>
              <a:cxnLst/>
              <a:rect l="l" t="t" r="r" b="b"/>
              <a:pathLst>
                <a:path w="6350" h="13970">
                  <a:moveTo>
                    <a:pt x="6308" y="13937"/>
                  </a:moveTo>
                  <a:lnTo>
                    <a:pt x="6308" y="12673"/>
                  </a:lnTo>
                  <a:lnTo>
                    <a:pt x="3785" y="7595"/>
                  </a:lnTo>
                  <a:lnTo>
                    <a:pt x="1261" y="2528"/>
                  </a:lnTo>
                  <a:lnTo>
                    <a:pt x="0" y="0"/>
                  </a:lnTo>
                </a:path>
              </a:pathLst>
            </a:custGeom>
            <a:ln w="7592">
              <a:solidFill>
                <a:srgbClr val="000000"/>
              </a:solidFill>
            </a:ln>
          </p:spPr>
          <p:txBody>
            <a:bodyPr wrap="square" lIns="0" tIns="0" rIns="0" bIns="0" rtlCol="0"/>
            <a:lstStyle/>
            <a:p>
              <a:endParaRPr>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34" name="object 134"/>
            <p:cNvSpPr/>
            <p:nvPr/>
          </p:nvSpPr>
          <p:spPr>
            <a:xfrm>
              <a:off x="8732580" y="3510215"/>
              <a:ext cx="8890" cy="13335"/>
            </a:xfrm>
            <a:custGeom>
              <a:avLst/>
              <a:gdLst/>
              <a:ahLst/>
              <a:cxnLst/>
              <a:rect l="l" t="t" r="r" b="b"/>
              <a:pathLst>
                <a:path w="8890" h="13335">
                  <a:moveTo>
                    <a:pt x="8831" y="12725"/>
                  </a:moveTo>
                  <a:lnTo>
                    <a:pt x="7570" y="10186"/>
                  </a:lnTo>
                  <a:lnTo>
                    <a:pt x="3785" y="5161"/>
                  </a:lnTo>
                  <a:lnTo>
                    <a:pt x="0" y="0"/>
                  </a:lnTo>
                </a:path>
              </a:pathLst>
            </a:custGeom>
            <a:ln w="7595">
              <a:solidFill>
                <a:srgbClr val="000000"/>
              </a:solidFill>
            </a:ln>
          </p:spPr>
          <p:txBody>
            <a:bodyPr wrap="square" lIns="0" tIns="0" rIns="0" bIns="0" rtlCol="0"/>
            <a:lstStyle/>
            <a:p>
              <a:endParaRPr>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35" name="object 135"/>
            <p:cNvSpPr/>
            <p:nvPr/>
          </p:nvSpPr>
          <p:spPr>
            <a:xfrm>
              <a:off x="8698514" y="3477348"/>
              <a:ext cx="12700" cy="10160"/>
            </a:xfrm>
            <a:custGeom>
              <a:avLst/>
              <a:gdLst/>
              <a:ahLst/>
              <a:cxnLst/>
              <a:rect l="l" t="t" r="r" b="b"/>
              <a:pathLst>
                <a:path w="12700" h="10160">
                  <a:moveTo>
                    <a:pt x="12617" y="10113"/>
                  </a:moveTo>
                  <a:lnTo>
                    <a:pt x="7570" y="6320"/>
                  </a:lnTo>
                  <a:lnTo>
                    <a:pt x="1261" y="1264"/>
                  </a:lnTo>
                  <a:lnTo>
                    <a:pt x="0" y="0"/>
                  </a:lnTo>
                </a:path>
              </a:pathLst>
            </a:custGeom>
            <a:ln w="7599">
              <a:solidFill>
                <a:srgbClr val="000000"/>
              </a:solidFill>
            </a:ln>
          </p:spPr>
          <p:txBody>
            <a:bodyPr wrap="square" lIns="0" tIns="0" rIns="0" bIns="0" rtlCol="0"/>
            <a:lstStyle/>
            <a:p>
              <a:endParaRPr>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36" name="object 136"/>
            <p:cNvSpPr/>
            <p:nvPr/>
          </p:nvSpPr>
          <p:spPr>
            <a:xfrm>
              <a:off x="8656773" y="3453223"/>
              <a:ext cx="15240" cy="6350"/>
            </a:xfrm>
            <a:custGeom>
              <a:avLst/>
              <a:gdLst/>
              <a:ahLst/>
              <a:cxnLst/>
              <a:rect l="l" t="t" r="r" b="b"/>
              <a:pathLst>
                <a:path w="15240" h="6350">
                  <a:moveTo>
                    <a:pt x="15140" y="6320"/>
                  </a:moveTo>
                  <a:lnTo>
                    <a:pt x="8831" y="3792"/>
                  </a:lnTo>
                  <a:lnTo>
                    <a:pt x="0" y="0"/>
                  </a:lnTo>
                </a:path>
              </a:pathLst>
            </a:custGeom>
            <a:ln w="7602">
              <a:solidFill>
                <a:srgbClr val="000000"/>
              </a:solidFill>
            </a:ln>
          </p:spPr>
          <p:txBody>
            <a:bodyPr wrap="square" lIns="0" tIns="0" rIns="0" bIns="0" rtlCol="0"/>
            <a:lstStyle/>
            <a:p>
              <a:endParaRPr>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37" name="object 137"/>
            <p:cNvSpPr/>
            <p:nvPr/>
          </p:nvSpPr>
          <p:spPr>
            <a:xfrm>
              <a:off x="8612509" y="3440582"/>
              <a:ext cx="15240" cy="2540"/>
            </a:xfrm>
            <a:custGeom>
              <a:avLst/>
              <a:gdLst/>
              <a:ahLst/>
              <a:cxnLst/>
              <a:rect l="l" t="t" r="r" b="b"/>
              <a:pathLst>
                <a:path w="15240" h="2539">
                  <a:moveTo>
                    <a:pt x="15245" y="2528"/>
                  </a:moveTo>
                  <a:lnTo>
                    <a:pt x="8937" y="1264"/>
                  </a:lnTo>
                  <a:lnTo>
                    <a:pt x="0" y="0"/>
                  </a:lnTo>
                </a:path>
              </a:pathLst>
            </a:custGeom>
            <a:ln w="7604">
              <a:solidFill>
                <a:srgbClr val="000000"/>
              </a:solidFill>
            </a:ln>
          </p:spPr>
          <p:txBody>
            <a:bodyPr wrap="square" lIns="0" tIns="0" rIns="0" bIns="0" rtlCol="0"/>
            <a:lstStyle/>
            <a:p>
              <a:endParaRPr>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38" name="object 138"/>
            <p:cNvSpPr/>
            <p:nvPr/>
          </p:nvSpPr>
          <p:spPr>
            <a:xfrm>
              <a:off x="8522192" y="3926617"/>
              <a:ext cx="39370" cy="39370"/>
            </a:xfrm>
            <a:custGeom>
              <a:avLst/>
              <a:gdLst/>
              <a:ahLst/>
              <a:cxnLst/>
              <a:rect l="l" t="t" r="r" b="b"/>
              <a:pathLst>
                <a:path w="39370" h="39370">
                  <a:moveTo>
                    <a:pt x="18715" y="0"/>
                  </a:moveTo>
                  <a:lnTo>
                    <a:pt x="10303" y="0"/>
                  </a:lnTo>
                  <a:lnTo>
                    <a:pt x="0" y="10387"/>
                  </a:lnTo>
                  <a:lnTo>
                    <a:pt x="0" y="18814"/>
                  </a:lnTo>
                  <a:lnTo>
                    <a:pt x="15245" y="34153"/>
                  </a:lnTo>
                  <a:lnTo>
                    <a:pt x="20502" y="39357"/>
                  </a:lnTo>
                  <a:lnTo>
                    <a:pt x="28914" y="39357"/>
                  </a:lnTo>
                  <a:lnTo>
                    <a:pt x="39217" y="28959"/>
                  </a:lnTo>
                  <a:lnTo>
                    <a:pt x="39217" y="20531"/>
                  </a:lnTo>
                  <a:lnTo>
                    <a:pt x="23972" y="5193"/>
                  </a:lnTo>
                  <a:lnTo>
                    <a:pt x="18715" y="0"/>
                  </a:lnTo>
                  <a:close/>
                </a:path>
              </a:pathLst>
            </a:custGeom>
            <a:solidFill>
              <a:srgbClr val="000000"/>
            </a:solidFill>
          </p:spPr>
          <p:txBody>
            <a:bodyPr wrap="square" lIns="0" tIns="0" rIns="0" bIns="0" rtlCol="0"/>
            <a:lstStyle/>
            <a:p>
              <a:endParaRPr>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39" name="object 139"/>
            <p:cNvSpPr/>
            <p:nvPr/>
          </p:nvSpPr>
          <p:spPr>
            <a:xfrm>
              <a:off x="8580335" y="3984916"/>
              <a:ext cx="35560" cy="35560"/>
            </a:xfrm>
            <a:custGeom>
              <a:avLst/>
              <a:gdLst/>
              <a:ahLst/>
              <a:cxnLst/>
              <a:rect l="l" t="t" r="r" b="b"/>
              <a:pathLst>
                <a:path w="35559" h="35560">
                  <a:moveTo>
                    <a:pt x="18715" y="0"/>
                  </a:moveTo>
                  <a:lnTo>
                    <a:pt x="10303" y="0"/>
                  </a:lnTo>
                  <a:lnTo>
                    <a:pt x="0" y="10397"/>
                  </a:lnTo>
                  <a:lnTo>
                    <a:pt x="0" y="18825"/>
                  </a:lnTo>
                  <a:lnTo>
                    <a:pt x="16612" y="35554"/>
                  </a:lnTo>
                  <a:lnTo>
                    <a:pt x="25023" y="35554"/>
                  </a:lnTo>
                  <a:lnTo>
                    <a:pt x="30175" y="30360"/>
                  </a:lnTo>
                  <a:lnTo>
                    <a:pt x="35432" y="25167"/>
                  </a:lnTo>
                  <a:lnTo>
                    <a:pt x="35432" y="16739"/>
                  </a:lnTo>
                  <a:lnTo>
                    <a:pt x="30175" y="11535"/>
                  </a:lnTo>
                  <a:lnTo>
                    <a:pt x="18715" y="0"/>
                  </a:lnTo>
                  <a:close/>
                </a:path>
              </a:pathLst>
            </a:custGeom>
            <a:solidFill>
              <a:srgbClr val="000000"/>
            </a:solidFill>
          </p:spPr>
          <p:txBody>
            <a:bodyPr wrap="square" lIns="0" tIns="0" rIns="0" bIns="0" rtlCol="0"/>
            <a:lstStyle/>
            <a:p>
              <a:endParaRPr>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40" name="object 140"/>
            <p:cNvSpPr/>
            <p:nvPr/>
          </p:nvSpPr>
          <p:spPr>
            <a:xfrm>
              <a:off x="8521982" y="3979628"/>
              <a:ext cx="40005" cy="41275"/>
            </a:xfrm>
            <a:custGeom>
              <a:avLst/>
              <a:gdLst/>
              <a:ahLst/>
              <a:cxnLst/>
              <a:rect l="l" t="t" r="r" b="b"/>
              <a:pathLst>
                <a:path w="40004" h="41275">
                  <a:moveTo>
                    <a:pt x="28178" y="0"/>
                  </a:moveTo>
                  <a:lnTo>
                    <a:pt x="19871" y="495"/>
                  </a:lnTo>
                  <a:lnTo>
                    <a:pt x="14930" y="5983"/>
                  </a:lnTo>
                  <a:lnTo>
                    <a:pt x="0" y="22891"/>
                  </a:lnTo>
                  <a:lnTo>
                    <a:pt x="525" y="31298"/>
                  </a:lnTo>
                  <a:lnTo>
                    <a:pt x="11460" y="41063"/>
                  </a:lnTo>
                  <a:lnTo>
                    <a:pt x="19766" y="40568"/>
                  </a:lnTo>
                  <a:lnTo>
                    <a:pt x="24708" y="35080"/>
                  </a:lnTo>
                  <a:lnTo>
                    <a:pt x="39638" y="18182"/>
                  </a:lnTo>
                  <a:lnTo>
                    <a:pt x="39112" y="9765"/>
                  </a:lnTo>
                  <a:lnTo>
                    <a:pt x="28178" y="0"/>
                  </a:lnTo>
                  <a:close/>
                </a:path>
              </a:pathLst>
            </a:custGeom>
            <a:solidFill>
              <a:srgbClr val="000000"/>
            </a:solidFill>
          </p:spPr>
          <p:txBody>
            <a:bodyPr wrap="square" lIns="0" tIns="0" rIns="0" bIns="0" rtlCol="0"/>
            <a:lstStyle/>
            <a:p>
              <a:endParaRPr>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41" name="object 141"/>
            <p:cNvSpPr/>
            <p:nvPr/>
          </p:nvSpPr>
          <p:spPr>
            <a:xfrm>
              <a:off x="8579915" y="3926238"/>
              <a:ext cx="36195" cy="35560"/>
            </a:xfrm>
            <a:custGeom>
              <a:avLst/>
              <a:gdLst/>
              <a:ahLst/>
              <a:cxnLst/>
              <a:rect l="l" t="t" r="r" b="b"/>
              <a:pathLst>
                <a:path w="36195" h="35560">
                  <a:moveTo>
                    <a:pt x="18715" y="0"/>
                  </a:moveTo>
                  <a:lnTo>
                    <a:pt x="12932" y="4593"/>
                  </a:lnTo>
                  <a:lnTo>
                    <a:pt x="946" y="14253"/>
                  </a:lnTo>
                  <a:lnTo>
                    <a:pt x="0" y="22628"/>
                  </a:lnTo>
                  <a:lnTo>
                    <a:pt x="4626" y="28369"/>
                  </a:lnTo>
                  <a:lnTo>
                    <a:pt x="9147" y="34111"/>
                  </a:lnTo>
                  <a:lnTo>
                    <a:pt x="17558" y="35038"/>
                  </a:lnTo>
                  <a:lnTo>
                    <a:pt x="35222" y="20784"/>
                  </a:lnTo>
                  <a:lnTo>
                    <a:pt x="36168" y="12409"/>
                  </a:lnTo>
                  <a:lnTo>
                    <a:pt x="31647" y="6668"/>
                  </a:lnTo>
                  <a:lnTo>
                    <a:pt x="27021" y="927"/>
                  </a:lnTo>
                  <a:lnTo>
                    <a:pt x="18715" y="0"/>
                  </a:lnTo>
                  <a:close/>
                </a:path>
              </a:pathLst>
            </a:custGeom>
            <a:solidFill>
              <a:srgbClr val="000000"/>
            </a:solidFill>
          </p:spPr>
          <p:txBody>
            <a:bodyPr wrap="square" lIns="0" tIns="0" rIns="0" bIns="0" rtlCol="0"/>
            <a:lstStyle/>
            <a:p>
              <a:endParaRPr>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42" name="object 142"/>
            <p:cNvSpPr/>
            <p:nvPr/>
          </p:nvSpPr>
          <p:spPr>
            <a:xfrm>
              <a:off x="6755924" y="3911405"/>
              <a:ext cx="39370" cy="39370"/>
            </a:xfrm>
            <a:custGeom>
              <a:avLst/>
              <a:gdLst/>
              <a:ahLst/>
              <a:cxnLst/>
              <a:rect l="l" t="t" r="r" b="b"/>
              <a:pathLst>
                <a:path w="39370" h="39370">
                  <a:moveTo>
                    <a:pt x="18767" y="0"/>
                  </a:moveTo>
                  <a:lnTo>
                    <a:pt x="10366" y="0"/>
                  </a:lnTo>
                  <a:lnTo>
                    <a:pt x="0" y="10397"/>
                  </a:lnTo>
                  <a:lnTo>
                    <a:pt x="0" y="18814"/>
                  </a:lnTo>
                  <a:lnTo>
                    <a:pt x="20471" y="39357"/>
                  </a:lnTo>
                  <a:lnTo>
                    <a:pt x="28871" y="39357"/>
                  </a:lnTo>
                  <a:lnTo>
                    <a:pt x="39228" y="28959"/>
                  </a:lnTo>
                  <a:lnTo>
                    <a:pt x="39228" y="20531"/>
                  </a:lnTo>
                  <a:lnTo>
                    <a:pt x="18767" y="0"/>
                  </a:lnTo>
                  <a:close/>
                </a:path>
              </a:pathLst>
            </a:custGeom>
            <a:solidFill>
              <a:srgbClr val="000000"/>
            </a:solidFill>
          </p:spPr>
          <p:txBody>
            <a:bodyPr wrap="square" lIns="0" tIns="0" rIns="0" bIns="0" rtlCol="0"/>
            <a:lstStyle/>
            <a:p>
              <a:endParaRPr>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43" name="object 143"/>
            <p:cNvSpPr/>
            <p:nvPr/>
          </p:nvSpPr>
          <p:spPr>
            <a:xfrm>
              <a:off x="6814046" y="3969704"/>
              <a:ext cx="35560" cy="35560"/>
            </a:xfrm>
            <a:custGeom>
              <a:avLst/>
              <a:gdLst/>
              <a:ahLst/>
              <a:cxnLst/>
              <a:rect l="l" t="t" r="r" b="b"/>
              <a:pathLst>
                <a:path w="35559" h="35560">
                  <a:moveTo>
                    <a:pt x="18757" y="0"/>
                  </a:moveTo>
                  <a:lnTo>
                    <a:pt x="10356" y="0"/>
                  </a:lnTo>
                  <a:lnTo>
                    <a:pt x="0" y="10397"/>
                  </a:lnTo>
                  <a:lnTo>
                    <a:pt x="0" y="18825"/>
                  </a:lnTo>
                  <a:lnTo>
                    <a:pt x="16675" y="35554"/>
                  </a:lnTo>
                  <a:lnTo>
                    <a:pt x="25076" y="35554"/>
                  </a:lnTo>
                  <a:lnTo>
                    <a:pt x="35432" y="25167"/>
                  </a:lnTo>
                  <a:lnTo>
                    <a:pt x="35432" y="16739"/>
                  </a:lnTo>
                  <a:lnTo>
                    <a:pt x="18757" y="0"/>
                  </a:lnTo>
                  <a:close/>
                </a:path>
              </a:pathLst>
            </a:custGeom>
            <a:solidFill>
              <a:srgbClr val="000000"/>
            </a:solidFill>
          </p:spPr>
          <p:txBody>
            <a:bodyPr wrap="square" lIns="0" tIns="0" rIns="0" bIns="0" rtlCol="0"/>
            <a:lstStyle/>
            <a:p>
              <a:endParaRPr>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44" name="object 144"/>
            <p:cNvSpPr/>
            <p:nvPr/>
          </p:nvSpPr>
          <p:spPr>
            <a:xfrm>
              <a:off x="6755703" y="3964416"/>
              <a:ext cx="40005" cy="41275"/>
            </a:xfrm>
            <a:custGeom>
              <a:avLst/>
              <a:gdLst/>
              <a:ahLst/>
              <a:cxnLst/>
              <a:rect l="l" t="t" r="r" b="b"/>
              <a:pathLst>
                <a:path w="40004" h="41275">
                  <a:moveTo>
                    <a:pt x="28230" y="0"/>
                  </a:moveTo>
                  <a:lnTo>
                    <a:pt x="19840" y="495"/>
                  </a:lnTo>
                  <a:lnTo>
                    <a:pt x="0" y="22891"/>
                  </a:lnTo>
                  <a:lnTo>
                    <a:pt x="494" y="31298"/>
                  </a:lnTo>
                  <a:lnTo>
                    <a:pt x="11449" y="41074"/>
                  </a:lnTo>
                  <a:lnTo>
                    <a:pt x="19829" y="40579"/>
                  </a:lnTo>
                  <a:lnTo>
                    <a:pt x="39670" y="18182"/>
                  </a:lnTo>
                  <a:lnTo>
                    <a:pt x="39186" y="9765"/>
                  </a:lnTo>
                  <a:lnTo>
                    <a:pt x="28230" y="0"/>
                  </a:lnTo>
                  <a:close/>
                </a:path>
              </a:pathLst>
            </a:custGeom>
            <a:solidFill>
              <a:srgbClr val="000000"/>
            </a:solidFill>
          </p:spPr>
          <p:txBody>
            <a:bodyPr wrap="square" lIns="0" tIns="0" rIns="0" bIns="0" rtlCol="0"/>
            <a:lstStyle/>
            <a:p>
              <a:endParaRPr>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45" name="object 145"/>
            <p:cNvSpPr/>
            <p:nvPr/>
          </p:nvSpPr>
          <p:spPr>
            <a:xfrm>
              <a:off x="6813667" y="3911026"/>
              <a:ext cx="36195" cy="35560"/>
            </a:xfrm>
            <a:custGeom>
              <a:avLst/>
              <a:gdLst/>
              <a:ahLst/>
              <a:cxnLst/>
              <a:rect l="l" t="t" r="r" b="b"/>
              <a:pathLst>
                <a:path w="36195" h="35560">
                  <a:moveTo>
                    <a:pt x="18683" y="0"/>
                  </a:moveTo>
                  <a:lnTo>
                    <a:pt x="925" y="14253"/>
                  </a:lnTo>
                  <a:lnTo>
                    <a:pt x="0" y="22628"/>
                  </a:lnTo>
                  <a:lnTo>
                    <a:pt x="9157" y="34111"/>
                  </a:lnTo>
                  <a:lnTo>
                    <a:pt x="17506" y="35038"/>
                  </a:lnTo>
                  <a:lnTo>
                    <a:pt x="35264" y="20784"/>
                  </a:lnTo>
                  <a:lnTo>
                    <a:pt x="36189" y="12409"/>
                  </a:lnTo>
                  <a:lnTo>
                    <a:pt x="27031" y="927"/>
                  </a:lnTo>
                  <a:lnTo>
                    <a:pt x="18683" y="0"/>
                  </a:lnTo>
                  <a:close/>
                </a:path>
              </a:pathLst>
            </a:custGeom>
            <a:solidFill>
              <a:srgbClr val="000000"/>
            </a:solidFill>
          </p:spPr>
          <p:txBody>
            <a:bodyPr wrap="square" lIns="0" tIns="0" rIns="0" bIns="0" rtlCol="0"/>
            <a:lstStyle/>
            <a:p>
              <a:endParaRPr>
                <a:latin typeface="Times New Roman" panose="02020603050405020304" pitchFamily="18" charset="0"/>
                <a:ea typeface="微软雅黑" panose="020B0503020204020204" pitchFamily="34" charset="-122"/>
                <a:sym typeface="Times New Roman" panose="02020603050405020304" pitchFamily="18" charset="0"/>
              </a:endParaRPr>
            </a:p>
          </p:txBody>
        </p:sp>
      </p:grpSp>
      <p:sp>
        <p:nvSpPr>
          <p:cNvPr id="149" name="Rectangle 2"/>
          <p:cNvSpPr>
            <a:spLocks noGrp="1" noChangeArrowheads="1"/>
          </p:cNvSpPr>
          <p:nvPr>
            <p:ph type="title" idx="4294967295"/>
          </p:nvPr>
        </p:nvSpPr>
        <p:spPr>
          <a:xfrm>
            <a:off x="756000" y="108000"/>
            <a:ext cx="6781800" cy="492443"/>
          </a:xfrm>
          <a:prstGeom prst="rect">
            <a:avLst/>
          </a:prstGeom>
        </p:spPr>
        <p:txBody>
          <a:bodyPr wrap="square">
            <a:spAutoFit/>
          </a:bodyPr>
          <a:lstStyle/>
          <a:p>
            <a:pPr fontAlgn="base">
              <a:lnSpc>
                <a:spcPct val="100000"/>
              </a:lnSpc>
              <a:spcAft>
                <a:spcPct val="0"/>
              </a:spcAft>
            </a:pPr>
            <a:r>
              <a:rPr lang="en-US" altLang="zh-CN"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2.1.2 k-modes</a:t>
            </a:r>
            <a:r>
              <a:rPr lang="zh-CN" altLang="en-US"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算法 </a:t>
            </a:r>
            <a:r>
              <a:rPr lang="en-US" altLang="zh-CN"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 </a:t>
            </a:r>
            <a:r>
              <a:rPr lang="zh-CN" altLang="en-US"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解决</a:t>
            </a:r>
            <a:r>
              <a:rPr lang="zh-CN" altLang="en-US" sz="2600" b="1" spc="50" dirty="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数据敏感的问题</a:t>
            </a:r>
          </a:p>
        </p:txBody>
      </p:sp>
    </p:spTree>
    <p:extLst>
      <p:ext uri="{BB962C8B-B14F-4D97-AF65-F5344CB8AC3E}">
        <p14:creationId xmlns:p14="http://schemas.microsoft.com/office/powerpoint/2010/main" val="1973843050"/>
      </p:ext>
    </p:extLst>
  </p:cSld>
  <p:clrMapOvr>
    <a:masterClrMapping/>
  </p:clrMapOvr>
  <p:transition spd="med">
    <p:split orient="vert"/>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4294967295"/>
          </p:nvPr>
        </p:nvSpPr>
        <p:spPr>
          <a:xfrm>
            <a:off x="252000" y="764704"/>
            <a:ext cx="8640000" cy="3111814"/>
          </a:xfrm>
          <a:prstGeom prst="rect">
            <a:avLst/>
          </a:prstGeom>
          <a:noFill/>
        </p:spPr>
        <p:txBody>
          <a:bodyPr wrap="square">
            <a:spAutoFit/>
          </a:bodyPr>
          <a:lstStyle/>
          <a:p>
            <a:pPr marL="360000" indent="-360000" algn="just" fontAlgn="base">
              <a:lnSpc>
                <a:spcPct val="135000"/>
              </a:lnSpc>
              <a:spcBef>
                <a:spcPts val="600"/>
              </a:spcBef>
              <a:spcAft>
                <a:spcPct val="0"/>
              </a:spcAft>
              <a:buClr>
                <a:srgbClr val="FF6600"/>
              </a:buClr>
              <a:buSzPct val="80000"/>
              <a:buFont typeface="Wingdings" panose="05000000000000000000" pitchFamily="2" charset="2"/>
              <a:buChar char="l"/>
            </a:pPr>
            <a:r>
              <a:rPr lang="zh-CN" altLang="en-US" sz="2400">
                <a:latin typeface="Times New Roman" panose="02020603050405020304" pitchFamily="18" charset="0"/>
                <a:ea typeface="微软雅黑" panose="020B0503020204020204" pitchFamily="34" charset="-122"/>
                <a:cs typeface="+mn-ea"/>
                <a:sym typeface="Times New Roman" panose="02020603050405020304" pitchFamily="18" charset="0"/>
              </a:rPr>
              <a:t>基本原理</a:t>
            </a:r>
            <a:endParaRPr lang="en-US" altLang="zh-CN" sz="2400" dirty="0">
              <a:latin typeface="Times New Roman" panose="02020603050405020304" pitchFamily="18" charset="0"/>
              <a:ea typeface="微软雅黑" panose="020B0503020204020204" pitchFamily="34" charset="-122"/>
              <a:cs typeface="+mn-ea"/>
              <a:sym typeface="Times New Roman" panose="02020603050405020304" pitchFamily="18" charset="0"/>
            </a:endParaRPr>
          </a:p>
          <a:p>
            <a:pPr marL="914400" lvl="1" indent="-457200" algn="just" fontAlgn="base">
              <a:lnSpc>
                <a:spcPct val="135000"/>
              </a:lnSpc>
              <a:spcBef>
                <a:spcPts val="600"/>
              </a:spcBef>
              <a:spcAft>
                <a:spcPct val="0"/>
              </a:spcAft>
              <a:buSzPct val="100000"/>
              <a:buFont typeface="+mj-ea"/>
              <a:buAutoNum type="circleNumDbPlain"/>
            </a:pPr>
            <a:r>
              <a:rPr lang="zh-CN" altLang="en-US" sz="2100">
                <a:latin typeface="Times New Roman" panose="02020603050405020304" pitchFamily="18" charset="0"/>
                <a:ea typeface="微软雅黑" panose="020B0503020204020204" pitchFamily="34" charset="-122"/>
                <a:cs typeface="+mn-ea"/>
                <a:sym typeface="Times New Roman" panose="02020603050405020304" pitchFamily="18" charset="0"/>
              </a:rPr>
              <a:t>从</a:t>
            </a:r>
            <a:r>
              <a:rPr lang="zh-CN" altLang="en-US" sz="2100" dirty="0">
                <a:latin typeface="Times New Roman" panose="02020603050405020304" pitchFamily="18" charset="0"/>
                <a:ea typeface="微软雅黑" panose="020B0503020204020204" pitchFamily="34" charset="-122"/>
                <a:cs typeface="+mn-ea"/>
                <a:sym typeface="Times New Roman" panose="02020603050405020304" pitchFamily="18" charset="0"/>
              </a:rPr>
              <a:t>输入的数据点集合中随机选择一个点作为第一个</a:t>
            </a:r>
            <a:r>
              <a:rPr lang="zh-CN" altLang="en-US" sz="2100">
                <a:latin typeface="Times New Roman" panose="02020603050405020304" pitchFamily="18" charset="0"/>
                <a:ea typeface="微软雅黑" panose="020B0503020204020204" pitchFamily="34" charset="-122"/>
                <a:cs typeface="+mn-ea"/>
                <a:sym typeface="Times New Roman" panose="02020603050405020304" pitchFamily="18" charset="0"/>
              </a:rPr>
              <a:t>聚类中心</a:t>
            </a:r>
            <a:endParaRPr lang="zh-CN" altLang="en-US" sz="2100" dirty="0">
              <a:latin typeface="Times New Roman" panose="02020603050405020304" pitchFamily="18" charset="0"/>
              <a:ea typeface="微软雅黑" panose="020B0503020204020204" pitchFamily="34" charset="-122"/>
              <a:cs typeface="+mn-ea"/>
              <a:sym typeface="Times New Roman" panose="02020603050405020304" pitchFamily="18" charset="0"/>
            </a:endParaRPr>
          </a:p>
          <a:p>
            <a:pPr marL="914400" lvl="1" indent="-457200" algn="just" fontAlgn="base">
              <a:lnSpc>
                <a:spcPct val="135000"/>
              </a:lnSpc>
              <a:spcBef>
                <a:spcPts val="600"/>
              </a:spcBef>
              <a:spcAft>
                <a:spcPct val="0"/>
              </a:spcAft>
              <a:buSzPct val="100000"/>
              <a:buFont typeface="+mj-ea"/>
              <a:buAutoNum type="circleNumDbPlain"/>
            </a:pPr>
            <a:r>
              <a:rPr lang="zh-CN" altLang="en-US" sz="2100">
                <a:latin typeface="Times New Roman" panose="02020603050405020304" pitchFamily="18" charset="0"/>
                <a:ea typeface="微软雅黑" panose="020B0503020204020204" pitchFamily="34" charset="-122"/>
                <a:cs typeface="+mn-ea"/>
                <a:sym typeface="Times New Roman" panose="02020603050405020304" pitchFamily="18" charset="0"/>
              </a:rPr>
              <a:t>对于</a:t>
            </a:r>
            <a:r>
              <a:rPr lang="zh-CN" altLang="en-US" sz="2100" dirty="0">
                <a:latin typeface="Times New Roman" panose="02020603050405020304" pitchFamily="18" charset="0"/>
                <a:ea typeface="微软雅黑" panose="020B0503020204020204" pitchFamily="34" charset="-122"/>
                <a:cs typeface="+mn-ea"/>
                <a:sym typeface="Times New Roman" panose="02020603050405020304" pitchFamily="18" charset="0"/>
              </a:rPr>
              <a:t>数据集中的每一</a:t>
            </a:r>
            <a:r>
              <a:rPr lang="zh-CN" altLang="en-US" sz="2100">
                <a:latin typeface="Times New Roman" panose="02020603050405020304" pitchFamily="18" charset="0"/>
                <a:ea typeface="微软雅黑" panose="020B0503020204020204" pitchFamily="34" charset="-122"/>
                <a:cs typeface="+mn-ea"/>
                <a:sym typeface="Times New Roman" panose="02020603050405020304" pitchFamily="18" charset="0"/>
              </a:rPr>
              <a:t>个点</a:t>
            </a:r>
            <a:r>
              <a:rPr lang="en-US" altLang="zh-CN" sz="2100" dirty="0">
                <a:latin typeface="Times New Roman" panose="02020603050405020304" pitchFamily="18" charset="0"/>
                <a:ea typeface="微软雅黑" panose="020B0503020204020204" pitchFamily="34" charset="-122"/>
                <a:cs typeface="+mn-ea"/>
                <a:sym typeface="Times New Roman" panose="02020603050405020304" pitchFamily="18" charset="0"/>
              </a:rPr>
              <a:t>X</a:t>
            </a:r>
            <a:r>
              <a:rPr lang="zh-CN" altLang="en-US" sz="2100" dirty="0">
                <a:latin typeface="Times New Roman" panose="02020603050405020304" pitchFamily="18" charset="0"/>
                <a:ea typeface="微软雅黑" panose="020B0503020204020204" pitchFamily="34" charset="-122"/>
                <a:cs typeface="+mn-ea"/>
                <a:sym typeface="Times New Roman" panose="02020603050405020304" pitchFamily="18" charset="0"/>
              </a:rPr>
              <a:t>，计算其与聚类中心</a:t>
            </a:r>
            <a:r>
              <a:rPr lang="zh-CN" altLang="en-US" sz="2100">
                <a:latin typeface="Times New Roman" panose="02020603050405020304" pitchFamily="18" charset="0"/>
                <a:ea typeface="微软雅黑" panose="020B0503020204020204" pitchFamily="34" charset="-122"/>
                <a:cs typeface="+mn-ea"/>
                <a:sym typeface="Times New Roman" panose="02020603050405020304" pitchFamily="18" charset="0"/>
              </a:rPr>
              <a:t>的距离</a:t>
            </a:r>
            <a:r>
              <a:rPr lang="en-US" altLang="zh-CN" sz="2100">
                <a:latin typeface="Times New Roman" panose="02020603050405020304" pitchFamily="18" charset="0"/>
                <a:ea typeface="微软雅黑" panose="020B0503020204020204" pitchFamily="34" charset="-122"/>
                <a:cs typeface="+mn-ea"/>
                <a:sym typeface="Times New Roman" panose="02020603050405020304" pitchFamily="18" charset="0"/>
              </a:rPr>
              <a:t>D</a:t>
            </a:r>
            <a:r>
              <a:rPr lang="zh-CN" altLang="en-US" sz="2100">
                <a:latin typeface="Times New Roman" panose="02020603050405020304" pitchFamily="18" charset="0"/>
                <a:ea typeface="微软雅黑" panose="020B0503020204020204" pitchFamily="34" charset="-122"/>
                <a:cs typeface="+mn-ea"/>
                <a:sym typeface="Times New Roman" panose="02020603050405020304" pitchFamily="18" charset="0"/>
              </a:rPr>
              <a:t>（</a:t>
            </a:r>
            <a:r>
              <a:rPr lang="en-US" altLang="zh-CN" sz="2100">
                <a:latin typeface="Times New Roman" panose="02020603050405020304" pitchFamily="18" charset="0"/>
                <a:ea typeface="微软雅黑" panose="020B0503020204020204" pitchFamily="34" charset="-122"/>
                <a:cs typeface="+mn-ea"/>
                <a:sym typeface="Times New Roman" panose="02020603050405020304" pitchFamily="18" charset="0"/>
              </a:rPr>
              <a:t>X</a:t>
            </a:r>
            <a:r>
              <a:rPr lang="zh-CN" altLang="en-US" sz="2100">
                <a:latin typeface="Times New Roman" panose="02020603050405020304" pitchFamily="18" charset="0"/>
                <a:ea typeface="微软雅黑" panose="020B0503020204020204" pitchFamily="34" charset="-122"/>
                <a:cs typeface="+mn-ea"/>
                <a:sym typeface="Times New Roman" panose="02020603050405020304" pitchFamily="18" charset="0"/>
              </a:rPr>
              <a:t>）</a:t>
            </a:r>
            <a:endParaRPr lang="zh-CN" altLang="en-US" sz="2100" dirty="0">
              <a:latin typeface="Times New Roman" panose="02020603050405020304" pitchFamily="18" charset="0"/>
              <a:ea typeface="微软雅黑" panose="020B0503020204020204" pitchFamily="34" charset="-122"/>
              <a:cs typeface="+mn-ea"/>
              <a:sym typeface="Times New Roman" panose="02020603050405020304" pitchFamily="18" charset="0"/>
            </a:endParaRPr>
          </a:p>
          <a:p>
            <a:pPr marL="914400" lvl="1" indent="-457200" algn="just" fontAlgn="base">
              <a:lnSpc>
                <a:spcPct val="135000"/>
              </a:lnSpc>
              <a:spcBef>
                <a:spcPts val="600"/>
              </a:spcBef>
              <a:spcAft>
                <a:spcPct val="0"/>
              </a:spcAft>
              <a:buSzPct val="100000"/>
              <a:buFont typeface="+mj-ea"/>
              <a:buAutoNum type="circleNumDbPlain"/>
            </a:pPr>
            <a:r>
              <a:rPr lang="zh-CN" altLang="en-US" sz="2100" b="1">
                <a:solidFill>
                  <a:srgbClr val="FF6700"/>
                </a:solidFill>
                <a:latin typeface="Times New Roman" panose="02020603050405020304" pitchFamily="18" charset="0"/>
                <a:ea typeface="微软雅黑" panose="020B0503020204020204" pitchFamily="34" charset="-122"/>
                <a:cs typeface="+mn-ea"/>
                <a:sym typeface="Times New Roman" panose="02020603050405020304" pitchFamily="18" charset="0"/>
              </a:rPr>
              <a:t>选择一个</a:t>
            </a:r>
            <a:r>
              <a:rPr lang="en-US" altLang="zh-CN" sz="2100" b="1">
                <a:solidFill>
                  <a:srgbClr val="FF6700"/>
                </a:solidFill>
                <a:latin typeface="Times New Roman" panose="02020603050405020304" pitchFamily="18" charset="0"/>
                <a:ea typeface="微软雅黑" panose="020B0503020204020204" pitchFamily="34" charset="-122"/>
                <a:cs typeface="+mn-ea"/>
                <a:sym typeface="Times New Roman" panose="02020603050405020304" pitchFamily="18" charset="0"/>
              </a:rPr>
              <a:t>D</a:t>
            </a:r>
            <a:r>
              <a:rPr lang="zh-CN" altLang="en-US" sz="2100" b="1">
                <a:solidFill>
                  <a:srgbClr val="FF6700"/>
                </a:solidFill>
                <a:latin typeface="Times New Roman" panose="02020603050405020304" pitchFamily="18" charset="0"/>
                <a:ea typeface="微软雅黑" panose="020B0503020204020204" pitchFamily="34" charset="-122"/>
                <a:cs typeface="+mn-ea"/>
                <a:sym typeface="Times New Roman" panose="02020603050405020304" pitchFamily="18" charset="0"/>
              </a:rPr>
              <a:t>（</a:t>
            </a:r>
            <a:r>
              <a:rPr lang="en-US" altLang="zh-CN" sz="2100" b="1" dirty="0">
                <a:solidFill>
                  <a:srgbClr val="FF6700"/>
                </a:solidFill>
                <a:latin typeface="Times New Roman" panose="02020603050405020304" pitchFamily="18" charset="0"/>
                <a:ea typeface="微软雅黑" panose="020B0503020204020204" pitchFamily="34" charset="-122"/>
                <a:cs typeface="+mn-ea"/>
                <a:sym typeface="Times New Roman" panose="02020603050405020304" pitchFamily="18" charset="0"/>
              </a:rPr>
              <a:t>X</a:t>
            </a:r>
            <a:r>
              <a:rPr lang="zh-CN" altLang="en-US" sz="2100" b="1" dirty="0">
                <a:solidFill>
                  <a:srgbClr val="FF6700"/>
                </a:solidFill>
                <a:latin typeface="Times New Roman" panose="02020603050405020304" pitchFamily="18" charset="0"/>
                <a:ea typeface="微软雅黑" panose="020B0503020204020204" pitchFamily="34" charset="-122"/>
                <a:cs typeface="+mn-ea"/>
                <a:sym typeface="Times New Roman" panose="02020603050405020304" pitchFamily="18" charset="0"/>
              </a:rPr>
              <a:t>）最大的点作为新的</a:t>
            </a:r>
            <a:r>
              <a:rPr lang="zh-CN" altLang="en-US" sz="2100" b="1">
                <a:solidFill>
                  <a:srgbClr val="FF6700"/>
                </a:solidFill>
                <a:latin typeface="Times New Roman" panose="02020603050405020304" pitchFamily="18" charset="0"/>
                <a:ea typeface="微软雅黑" panose="020B0503020204020204" pitchFamily="34" charset="-122"/>
                <a:cs typeface="+mn-ea"/>
                <a:sym typeface="Times New Roman" panose="02020603050405020304" pitchFamily="18" charset="0"/>
              </a:rPr>
              <a:t>聚类中心</a:t>
            </a:r>
            <a:endParaRPr lang="zh-CN" altLang="en-US" sz="2100" b="1" dirty="0">
              <a:solidFill>
                <a:srgbClr val="FF6700"/>
              </a:solidFill>
              <a:latin typeface="Times New Roman" panose="02020603050405020304" pitchFamily="18" charset="0"/>
              <a:ea typeface="微软雅黑" panose="020B0503020204020204" pitchFamily="34" charset="-122"/>
              <a:cs typeface="+mn-ea"/>
              <a:sym typeface="Times New Roman" panose="02020603050405020304" pitchFamily="18" charset="0"/>
            </a:endParaRPr>
          </a:p>
          <a:p>
            <a:pPr marL="914400" lvl="1" indent="-457200" algn="just" fontAlgn="base">
              <a:lnSpc>
                <a:spcPct val="135000"/>
              </a:lnSpc>
              <a:spcBef>
                <a:spcPts val="600"/>
              </a:spcBef>
              <a:spcAft>
                <a:spcPct val="0"/>
              </a:spcAft>
              <a:buSzPct val="100000"/>
              <a:buFont typeface="+mj-ea"/>
              <a:buAutoNum type="circleNumDbPlain"/>
            </a:pPr>
            <a:r>
              <a:rPr lang="zh-CN" altLang="en-US" sz="2100">
                <a:latin typeface="Times New Roman" panose="02020603050405020304" pitchFamily="18" charset="0"/>
                <a:ea typeface="微软雅黑" panose="020B0503020204020204" pitchFamily="34" charset="-122"/>
                <a:cs typeface="+mn-ea"/>
                <a:sym typeface="Times New Roman" panose="02020603050405020304" pitchFamily="18" charset="0"/>
              </a:rPr>
              <a:t>重复</a:t>
            </a:r>
            <a:r>
              <a:rPr lang="en-US" altLang="zh-CN" sz="2100">
                <a:latin typeface="Times New Roman" panose="02020603050405020304" pitchFamily="18" charset="0"/>
                <a:ea typeface="微软雅黑" panose="020B0503020204020204" pitchFamily="34" charset="-122"/>
                <a:cs typeface="+mn-ea"/>
                <a:sym typeface="Times New Roman" panose="02020603050405020304" pitchFamily="18" charset="0"/>
              </a:rPr>
              <a:t>2</a:t>
            </a:r>
            <a:r>
              <a:rPr lang="zh-CN" altLang="en-US" sz="2100">
                <a:latin typeface="Times New Roman" panose="02020603050405020304" pitchFamily="18" charset="0"/>
                <a:ea typeface="微软雅黑" panose="020B0503020204020204" pitchFamily="34" charset="-122"/>
                <a:cs typeface="+mn-ea"/>
                <a:sym typeface="Times New Roman" panose="02020603050405020304" pitchFamily="18" charset="0"/>
              </a:rPr>
              <a:t>和</a:t>
            </a:r>
            <a:r>
              <a:rPr lang="en-US" altLang="zh-CN" sz="2100" dirty="0">
                <a:latin typeface="Times New Roman" panose="02020603050405020304" pitchFamily="18" charset="0"/>
                <a:ea typeface="微软雅黑" panose="020B0503020204020204" pitchFamily="34" charset="-122"/>
                <a:cs typeface="+mn-ea"/>
                <a:sym typeface="Times New Roman" panose="02020603050405020304" pitchFamily="18" charset="0"/>
              </a:rPr>
              <a:t>3</a:t>
            </a:r>
            <a:r>
              <a:rPr lang="zh-CN" altLang="en-US" sz="2100">
                <a:latin typeface="Times New Roman" panose="02020603050405020304" pitchFamily="18" charset="0"/>
                <a:ea typeface="微软雅黑" panose="020B0503020204020204" pitchFamily="34" charset="-122"/>
                <a:cs typeface="+mn-ea"/>
                <a:sym typeface="Times New Roman" panose="02020603050405020304" pitchFamily="18" charset="0"/>
              </a:rPr>
              <a:t>步直到</a:t>
            </a:r>
            <a:r>
              <a:rPr lang="en-US" altLang="zh-CN" sz="2100" dirty="0">
                <a:latin typeface="Times New Roman" panose="02020603050405020304" pitchFamily="18" charset="0"/>
                <a:ea typeface="微软雅黑" panose="020B0503020204020204" pitchFamily="34" charset="-122"/>
                <a:cs typeface="+mn-ea"/>
                <a:sym typeface="Times New Roman" panose="02020603050405020304" pitchFamily="18" charset="0"/>
              </a:rPr>
              <a:t>K</a:t>
            </a:r>
            <a:r>
              <a:rPr lang="zh-CN" altLang="en-US" sz="2100" dirty="0">
                <a:latin typeface="Times New Roman" panose="02020603050405020304" pitchFamily="18" charset="0"/>
                <a:ea typeface="微软雅黑" panose="020B0503020204020204" pitchFamily="34" charset="-122"/>
                <a:cs typeface="+mn-ea"/>
                <a:sym typeface="Times New Roman" panose="02020603050405020304" pitchFamily="18" charset="0"/>
              </a:rPr>
              <a:t>个聚类中心</a:t>
            </a:r>
            <a:r>
              <a:rPr lang="zh-CN" altLang="en-US" sz="2100">
                <a:latin typeface="Times New Roman" panose="02020603050405020304" pitchFamily="18" charset="0"/>
                <a:ea typeface="微软雅黑" panose="020B0503020204020204" pitchFamily="34" charset="-122"/>
                <a:cs typeface="+mn-ea"/>
                <a:sym typeface="Times New Roman" panose="02020603050405020304" pitchFamily="18" charset="0"/>
              </a:rPr>
              <a:t>被选出</a:t>
            </a:r>
            <a:endParaRPr lang="zh-CN" altLang="en-US" sz="2100" dirty="0">
              <a:latin typeface="Times New Roman" panose="02020603050405020304" pitchFamily="18" charset="0"/>
              <a:ea typeface="微软雅黑" panose="020B0503020204020204" pitchFamily="34" charset="-122"/>
              <a:cs typeface="+mn-ea"/>
              <a:sym typeface="Times New Roman" panose="02020603050405020304" pitchFamily="18" charset="0"/>
            </a:endParaRPr>
          </a:p>
          <a:p>
            <a:pPr marL="914400" lvl="1" indent="-457200" algn="just" fontAlgn="base">
              <a:lnSpc>
                <a:spcPct val="135000"/>
              </a:lnSpc>
              <a:spcBef>
                <a:spcPts val="600"/>
              </a:spcBef>
              <a:spcAft>
                <a:spcPct val="0"/>
              </a:spcAft>
              <a:buSzPct val="100000"/>
              <a:buFont typeface="+mj-ea"/>
              <a:buAutoNum type="circleNumDbPlain"/>
            </a:pPr>
            <a:r>
              <a:rPr lang="zh-CN" altLang="en-US" sz="2100">
                <a:latin typeface="Times New Roman" panose="02020603050405020304" pitchFamily="18" charset="0"/>
                <a:ea typeface="微软雅黑" panose="020B0503020204020204" pitchFamily="34" charset="-122"/>
                <a:cs typeface="+mn-ea"/>
                <a:sym typeface="Times New Roman" panose="02020603050405020304" pitchFamily="18" charset="0"/>
              </a:rPr>
              <a:t>利用</a:t>
            </a:r>
            <a:r>
              <a:rPr lang="en-US" altLang="zh-CN" sz="2100" dirty="0">
                <a:latin typeface="Times New Roman" panose="02020603050405020304" pitchFamily="18" charset="0"/>
                <a:ea typeface="微软雅黑" panose="020B0503020204020204" pitchFamily="34" charset="-122"/>
                <a:cs typeface="+mn-ea"/>
                <a:sym typeface="Times New Roman" panose="02020603050405020304" pitchFamily="18" charset="0"/>
              </a:rPr>
              <a:t>K</a:t>
            </a:r>
            <a:r>
              <a:rPr lang="zh-CN" altLang="en-US" sz="2100" dirty="0">
                <a:latin typeface="Times New Roman" panose="02020603050405020304" pitchFamily="18" charset="0"/>
                <a:ea typeface="微软雅黑" panose="020B0503020204020204" pitchFamily="34" charset="-122"/>
                <a:cs typeface="+mn-ea"/>
                <a:sym typeface="Times New Roman" panose="02020603050405020304" pitchFamily="18" charset="0"/>
              </a:rPr>
              <a:t>个初始聚类</a:t>
            </a:r>
            <a:r>
              <a:rPr lang="zh-CN" altLang="en-US" sz="2100">
                <a:latin typeface="Times New Roman" panose="02020603050405020304" pitchFamily="18" charset="0"/>
                <a:ea typeface="微软雅黑" panose="020B0503020204020204" pitchFamily="34" charset="-122"/>
                <a:cs typeface="+mn-ea"/>
                <a:sym typeface="Times New Roman" panose="02020603050405020304" pitchFamily="18" charset="0"/>
              </a:rPr>
              <a:t>中心运行</a:t>
            </a:r>
            <a:r>
              <a:rPr lang="en-US" altLang="zh-CN" sz="2100" dirty="0">
                <a:latin typeface="Times New Roman" panose="02020603050405020304" pitchFamily="18" charset="0"/>
                <a:ea typeface="微软雅黑" panose="020B0503020204020204" pitchFamily="34" charset="-122"/>
                <a:cs typeface="+mn-ea"/>
                <a:sym typeface="Times New Roman" panose="02020603050405020304" pitchFamily="18" charset="0"/>
              </a:rPr>
              <a:t>K-Means</a:t>
            </a:r>
            <a:endParaRPr lang="zh-CN" altLang="en-US" sz="2100" dirty="0">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4" name="标题 3"/>
          <p:cNvSpPr>
            <a:spLocks noGrp="1"/>
          </p:cNvSpPr>
          <p:nvPr>
            <p:ph type="title" idx="4294967295"/>
          </p:nvPr>
        </p:nvSpPr>
        <p:spPr>
          <a:xfrm>
            <a:off x="755576" y="108000"/>
            <a:ext cx="7300913" cy="492443"/>
          </a:xfrm>
          <a:prstGeom prst="rect">
            <a:avLst/>
          </a:prstGeom>
        </p:spPr>
        <p:txBody>
          <a:bodyPr wrap="square">
            <a:spAutoFit/>
          </a:bodyPr>
          <a:lstStyle/>
          <a:p>
            <a:pPr fontAlgn="base">
              <a:lnSpc>
                <a:spcPct val="100000"/>
              </a:lnSpc>
              <a:spcAft>
                <a:spcPct val="0"/>
              </a:spcAft>
            </a:pPr>
            <a:r>
              <a:rPr lang="en-US" altLang="zh-CN"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2.1.3 KMeans++</a:t>
            </a:r>
            <a:r>
              <a:rPr lang="zh-CN" altLang="en-US"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算法 </a:t>
            </a:r>
            <a:r>
              <a:rPr lang="en-US" altLang="zh-CN"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 </a:t>
            </a:r>
            <a:r>
              <a:rPr lang="zh-CN" altLang="en-US"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解决</a:t>
            </a:r>
            <a:r>
              <a:rPr lang="zh-CN" altLang="en-US" sz="2600" b="1" spc="50" dirty="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初始点选择问题</a:t>
            </a:r>
          </a:p>
        </p:txBody>
      </p:sp>
      <p:pic>
        <p:nvPicPr>
          <p:cNvPr id="2560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67744" y="4005065"/>
            <a:ext cx="4271986" cy="22822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92845197"/>
      </p:ext>
    </p:extLst>
  </p:cSld>
  <p:clrMapOvr>
    <a:masterClrMapping/>
  </p:clrMapOvr>
  <p:transition spd="med">
    <p:split orient="vert"/>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4294967295"/>
          </p:nvPr>
        </p:nvSpPr>
        <p:spPr>
          <a:xfrm>
            <a:off x="252000" y="764704"/>
            <a:ext cx="8640000" cy="3111814"/>
          </a:xfrm>
          <a:prstGeom prst="rect">
            <a:avLst/>
          </a:prstGeom>
          <a:noFill/>
        </p:spPr>
        <p:txBody>
          <a:bodyPr wrap="square">
            <a:spAutoFit/>
          </a:bodyPr>
          <a:lstStyle/>
          <a:p>
            <a:pPr marL="360000" indent="-360000" algn="just" fontAlgn="base">
              <a:lnSpc>
                <a:spcPct val="135000"/>
              </a:lnSpc>
              <a:spcBef>
                <a:spcPts val="600"/>
              </a:spcBef>
              <a:spcAft>
                <a:spcPct val="0"/>
              </a:spcAft>
              <a:buClr>
                <a:srgbClr val="FF6600"/>
              </a:buClr>
              <a:buSzPct val="80000"/>
              <a:buFont typeface="Wingdings" panose="05000000000000000000" pitchFamily="2" charset="2"/>
              <a:buChar char="l"/>
            </a:pPr>
            <a:r>
              <a:rPr lang="zh-CN" altLang="en-US" sz="2400">
                <a:latin typeface="Times New Roman" panose="02020603050405020304" pitchFamily="18" charset="0"/>
                <a:ea typeface="微软雅黑" panose="020B0503020204020204" pitchFamily="34" charset="-122"/>
                <a:cs typeface="+mn-ea"/>
                <a:sym typeface="Times New Roman" panose="02020603050405020304" pitchFamily="18" charset="0"/>
              </a:rPr>
              <a:t>基本原理</a:t>
            </a:r>
            <a:endParaRPr lang="en-US" altLang="zh-CN" sz="2400" dirty="0">
              <a:latin typeface="Times New Roman" panose="02020603050405020304" pitchFamily="18" charset="0"/>
              <a:ea typeface="微软雅黑" panose="020B0503020204020204" pitchFamily="34" charset="-122"/>
              <a:cs typeface="+mn-ea"/>
              <a:sym typeface="Times New Roman" panose="02020603050405020304" pitchFamily="18" charset="0"/>
            </a:endParaRPr>
          </a:p>
          <a:p>
            <a:pPr marL="914400" lvl="1" indent="-457200" algn="just" fontAlgn="base">
              <a:lnSpc>
                <a:spcPct val="135000"/>
              </a:lnSpc>
              <a:spcBef>
                <a:spcPts val="600"/>
              </a:spcBef>
              <a:spcAft>
                <a:spcPct val="0"/>
              </a:spcAft>
              <a:buSzPct val="100000"/>
              <a:buFont typeface="+mj-ea"/>
              <a:buAutoNum type="circleNumDbPlain"/>
            </a:pPr>
            <a:r>
              <a:rPr lang="zh-CN" altLang="en-US" sz="2100">
                <a:latin typeface="Times New Roman" panose="02020603050405020304" pitchFamily="18" charset="0"/>
                <a:ea typeface="微软雅黑" panose="020B0503020204020204" pitchFamily="34" charset="-122"/>
                <a:cs typeface="+mn-ea"/>
                <a:sym typeface="Times New Roman" panose="02020603050405020304" pitchFamily="18" charset="0"/>
              </a:rPr>
              <a:t>从</a:t>
            </a:r>
            <a:r>
              <a:rPr lang="zh-CN" altLang="en-US" sz="2100" dirty="0">
                <a:latin typeface="Times New Roman" panose="02020603050405020304" pitchFamily="18" charset="0"/>
                <a:ea typeface="微软雅黑" panose="020B0503020204020204" pitchFamily="34" charset="-122"/>
                <a:cs typeface="+mn-ea"/>
                <a:sym typeface="Times New Roman" panose="02020603050405020304" pitchFamily="18" charset="0"/>
              </a:rPr>
              <a:t>输入的数据点集合中随机选择一个点作为第一个</a:t>
            </a:r>
            <a:r>
              <a:rPr lang="zh-CN" altLang="en-US" sz="2100">
                <a:latin typeface="Times New Roman" panose="02020603050405020304" pitchFamily="18" charset="0"/>
                <a:ea typeface="微软雅黑" panose="020B0503020204020204" pitchFamily="34" charset="-122"/>
                <a:cs typeface="+mn-ea"/>
                <a:sym typeface="Times New Roman" panose="02020603050405020304" pitchFamily="18" charset="0"/>
              </a:rPr>
              <a:t>聚类中心</a:t>
            </a:r>
            <a:endParaRPr lang="zh-CN" altLang="en-US" sz="2100" dirty="0">
              <a:latin typeface="Times New Roman" panose="02020603050405020304" pitchFamily="18" charset="0"/>
              <a:ea typeface="微软雅黑" panose="020B0503020204020204" pitchFamily="34" charset="-122"/>
              <a:cs typeface="+mn-ea"/>
              <a:sym typeface="Times New Roman" panose="02020603050405020304" pitchFamily="18" charset="0"/>
            </a:endParaRPr>
          </a:p>
          <a:p>
            <a:pPr marL="914400" lvl="1" indent="-457200" algn="just" fontAlgn="base">
              <a:lnSpc>
                <a:spcPct val="135000"/>
              </a:lnSpc>
              <a:spcBef>
                <a:spcPts val="600"/>
              </a:spcBef>
              <a:spcAft>
                <a:spcPct val="0"/>
              </a:spcAft>
              <a:buSzPct val="100000"/>
              <a:buFont typeface="+mj-ea"/>
              <a:buAutoNum type="circleNumDbPlain"/>
            </a:pPr>
            <a:r>
              <a:rPr lang="zh-CN" altLang="en-US" sz="2100">
                <a:latin typeface="Times New Roman" panose="02020603050405020304" pitchFamily="18" charset="0"/>
                <a:ea typeface="微软雅黑" panose="020B0503020204020204" pitchFamily="34" charset="-122"/>
                <a:cs typeface="+mn-ea"/>
                <a:sym typeface="Times New Roman" panose="02020603050405020304" pitchFamily="18" charset="0"/>
              </a:rPr>
              <a:t>对于</a:t>
            </a:r>
            <a:r>
              <a:rPr lang="zh-CN" altLang="en-US" sz="2100" dirty="0">
                <a:latin typeface="Times New Roman" panose="02020603050405020304" pitchFamily="18" charset="0"/>
                <a:ea typeface="微软雅黑" panose="020B0503020204020204" pitchFamily="34" charset="-122"/>
                <a:cs typeface="+mn-ea"/>
                <a:sym typeface="Times New Roman" panose="02020603050405020304" pitchFamily="18" charset="0"/>
              </a:rPr>
              <a:t>数据集中的每一</a:t>
            </a:r>
            <a:r>
              <a:rPr lang="zh-CN" altLang="en-US" sz="2100">
                <a:latin typeface="Times New Roman" panose="02020603050405020304" pitchFamily="18" charset="0"/>
                <a:ea typeface="微软雅黑" panose="020B0503020204020204" pitchFamily="34" charset="-122"/>
                <a:cs typeface="+mn-ea"/>
                <a:sym typeface="Times New Roman" panose="02020603050405020304" pitchFamily="18" charset="0"/>
              </a:rPr>
              <a:t>个点</a:t>
            </a:r>
            <a:r>
              <a:rPr lang="en-US" altLang="zh-CN" sz="2100" dirty="0">
                <a:latin typeface="Times New Roman" panose="02020603050405020304" pitchFamily="18" charset="0"/>
                <a:ea typeface="微软雅黑" panose="020B0503020204020204" pitchFamily="34" charset="-122"/>
                <a:cs typeface="+mn-ea"/>
                <a:sym typeface="Times New Roman" panose="02020603050405020304" pitchFamily="18" charset="0"/>
              </a:rPr>
              <a:t>X</a:t>
            </a:r>
            <a:r>
              <a:rPr lang="zh-CN" altLang="en-US" sz="2100" dirty="0">
                <a:latin typeface="Times New Roman" panose="02020603050405020304" pitchFamily="18" charset="0"/>
                <a:ea typeface="微软雅黑" panose="020B0503020204020204" pitchFamily="34" charset="-122"/>
                <a:cs typeface="+mn-ea"/>
                <a:sym typeface="Times New Roman" panose="02020603050405020304" pitchFamily="18" charset="0"/>
              </a:rPr>
              <a:t>，计算其与聚类中心</a:t>
            </a:r>
            <a:r>
              <a:rPr lang="zh-CN" altLang="en-US" sz="2100">
                <a:latin typeface="Times New Roman" panose="02020603050405020304" pitchFamily="18" charset="0"/>
                <a:ea typeface="微软雅黑" panose="020B0503020204020204" pitchFamily="34" charset="-122"/>
                <a:cs typeface="+mn-ea"/>
                <a:sym typeface="Times New Roman" panose="02020603050405020304" pitchFamily="18" charset="0"/>
              </a:rPr>
              <a:t>的距离</a:t>
            </a:r>
            <a:r>
              <a:rPr lang="en-US" altLang="zh-CN" sz="2100">
                <a:latin typeface="Times New Roman" panose="02020603050405020304" pitchFamily="18" charset="0"/>
                <a:ea typeface="微软雅黑" panose="020B0503020204020204" pitchFamily="34" charset="-122"/>
                <a:cs typeface="+mn-ea"/>
                <a:sym typeface="Times New Roman" panose="02020603050405020304" pitchFamily="18" charset="0"/>
              </a:rPr>
              <a:t>D</a:t>
            </a:r>
            <a:r>
              <a:rPr lang="zh-CN" altLang="en-US" sz="2100">
                <a:latin typeface="Times New Roman" panose="02020603050405020304" pitchFamily="18" charset="0"/>
                <a:ea typeface="微软雅黑" panose="020B0503020204020204" pitchFamily="34" charset="-122"/>
                <a:cs typeface="+mn-ea"/>
                <a:sym typeface="Times New Roman" panose="02020603050405020304" pitchFamily="18" charset="0"/>
              </a:rPr>
              <a:t>（</a:t>
            </a:r>
            <a:r>
              <a:rPr lang="en-US" altLang="zh-CN" sz="2100">
                <a:latin typeface="Times New Roman" panose="02020603050405020304" pitchFamily="18" charset="0"/>
                <a:ea typeface="微软雅黑" panose="020B0503020204020204" pitchFamily="34" charset="-122"/>
                <a:cs typeface="+mn-ea"/>
                <a:sym typeface="Times New Roman" panose="02020603050405020304" pitchFamily="18" charset="0"/>
              </a:rPr>
              <a:t>X</a:t>
            </a:r>
            <a:r>
              <a:rPr lang="zh-CN" altLang="en-US" sz="2100">
                <a:latin typeface="Times New Roman" panose="02020603050405020304" pitchFamily="18" charset="0"/>
                <a:ea typeface="微软雅黑" panose="020B0503020204020204" pitchFamily="34" charset="-122"/>
                <a:cs typeface="+mn-ea"/>
                <a:sym typeface="Times New Roman" panose="02020603050405020304" pitchFamily="18" charset="0"/>
              </a:rPr>
              <a:t>）</a:t>
            </a:r>
            <a:endParaRPr lang="zh-CN" altLang="en-US" sz="2100" dirty="0">
              <a:latin typeface="Times New Roman" panose="02020603050405020304" pitchFamily="18" charset="0"/>
              <a:ea typeface="微软雅黑" panose="020B0503020204020204" pitchFamily="34" charset="-122"/>
              <a:cs typeface="+mn-ea"/>
              <a:sym typeface="Times New Roman" panose="02020603050405020304" pitchFamily="18" charset="0"/>
            </a:endParaRPr>
          </a:p>
          <a:p>
            <a:pPr marL="914400" lvl="1" indent="-457200" algn="just" fontAlgn="base">
              <a:lnSpc>
                <a:spcPct val="135000"/>
              </a:lnSpc>
              <a:spcBef>
                <a:spcPts val="600"/>
              </a:spcBef>
              <a:spcAft>
                <a:spcPct val="0"/>
              </a:spcAft>
              <a:buSzPct val="100000"/>
              <a:buFont typeface="+mj-ea"/>
              <a:buAutoNum type="circleNumDbPlain"/>
            </a:pPr>
            <a:r>
              <a:rPr lang="zh-CN" altLang="en-US" sz="2100" b="1">
                <a:solidFill>
                  <a:srgbClr val="FF6700"/>
                </a:solidFill>
                <a:latin typeface="Times New Roman" panose="02020603050405020304" pitchFamily="18" charset="0"/>
                <a:ea typeface="微软雅黑" panose="020B0503020204020204" pitchFamily="34" charset="-122"/>
                <a:cs typeface="+mn-ea"/>
                <a:sym typeface="Times New Roman" panose="02020603050405020304" pitchFamily="18" charset="0"/>
              </a:rPr>
              <a:t>选择一个</a:t>
            </a:r>
            <a:r>
              <a:rPr lang="en-US" altLang="zh-CN" sz="2100" b="1">
                <a:solidFill>
                  <a:srgbClr val="FF6700"/>
                </a:solidFill>
                <a:latin typeface="Times New Roman" panose="02020603050405020304" pitchFamily="18" charset="0"/>
                <a:ea typeface="微软雅黑" panose="020B0503020204020204" pitchFamily="34" charset="-122"/>
                <a:cs typeface="+mn-ea"/>
                <a:sym typeface="Times New Roman" panose="02020603050405020304" pitchFamily="18" charset="0"/>
              </a:rPr>
              <a:t>D</a:t>
            </a:r>
            <a:r>
              <a:rPr lang="zh-CN" altLang="en-US" sz="2100" b="1">
                <a:solidFill>
                  <a:srgbClr val="FF6700"/>
                </a:solidFill>
                <a:latin typeface="Times New Roman" panose="02020603050405020304" pitchFamily="18" charset="0"/>
                <a:ea typeface="微软雅黑" panose="020B0503020204020204" pitchFamily="34" charset="-122"/>
                <a:cs typeface="+mn-ea"/>
                <a:sym typeface="Times New Roman" panose="02020603050405020304" pitchFamily="18" charset="0"/>
              </a:rPr>
              <a:t>（</a:t>
            </a:r>
            <a:r>
              <a:rPr lang="en-US" altLang="zh-CN" sz="2100" b="1" dirty="0">
                <a:solidFill>
                  <a:srgbClr val="FF6700"/>
                </a:solidFill>
                <a:latin typeface="Times New Roman" panose="02020603050405020304" pitchFamily="18" charset="0"/>
                <a:ea typeface="微软雅黑" panose="020B0503020204020204" pitchFamily="34" charset="-122"/>
                <a:cs typeface="+mn-ea"/>
                <a:sym typeface="Times New Roman" panose="02020603050405020304" pitchFamily="18" charset="0"/>
              </a:rPr>
              <a:t>X</a:t>
            </a:r>
            <a:r>
              <a:rPr lang="zh-CN" altLang="en-US" sz="2100" b="1" dirty="0">
                <a:solidFill>
                  <a:srgbClr val="FF6700"/>
                </a:solidFill>
                <a:latin typeface="Times New Roman" panose="02020603050405020304" pitchFamily="18" charset="0"/>
                <a:ea typeface="微软雅黑" panose="020B0503020204020204" pitchFamily="34" charset="-122"/>
                <a:cs typeface="+mn-ea"/>
                <a:sym typeface="Times New Roman" panose="02020603050405020304" pitchFamily="18" charset="0"/>
              </a:rPr>
              <a:t>）最大的点作为新的</a:t>
            </a:r>
            <a:r>
              <a:rPr lang="zh-CN" altLang="en-US" sz="2100" b="1">
                <a:solidFill>
                  <a:srgbClr val="FF6700"/>
                </a:solidFill>
                <a:latin typeface="Times New Roman" panose="02020603050405020304" pitchFamily="18" charset="0"/>
                <a:ea typeface="微软雅黑" panose="020B0503020204020204" pitchFamily="34" charset="-122"/>
                <a:cs typeface="+mn-ea"/>
                <a:sym typeface="Times New Roman" panose="02020603050405020304" pitchFamily="18" charset="0"/>
              </a:rPr>
              <a:t>聚类中心</a:t>
            </a:r>
            <a:endParaRPr lang="zh-CN" altLang="en-US" sz="2100" b="1" dirty="0">
              <a:solidFill>
                <a:srgbClr val="FF6700"/>
              </a:solidFill>
              <a:latin typeface="Times New Roman" panose="02020603050405020304" pitchFamily="18" charset="0"/>
              <a:ea typeface="微软雅黑" panose="020B0503020204020204" pitchFamily="34" charset="-122"/>
              <a:cs typeface="+mn-ea"/>
              <a:sym typeface="Times New Roman" panose="02020603050405020304" pitchFamily="18" charset="0"/>
            </a:endParaRPr>
          </a:p>
          <a:p>
            <a:pPr marL="914400" lvl="1" indent="-457200" algn="just" fontAlgn="base">
              <a:lnSpc>
                <a:spcPct val="135000"/>
              </a:lnSpc>
              <a:spcBef>
                <a:spcPts val="600"/>
              </a:spcBef>
              <a:spcAft>
                <a:spcPct val="0"/>
              </a:spcAft>
              <a:buSzPct val="100000"/>
              <a:buFont typeface="+mj-ea"/>
              <a:buAutoNum type="circleNumDbPlain"/>
            </a:pPr>
            <a:r>
              <a:rPr lang="zh-CN" altLang="en-US" sz="2100">
                <a:latin typeface="Times New Roman" panose="02020603050405020304" pitchFamily="18" charset="0"/>
                <a:ea typeface="微软雅黑" panose="020B0503020204020204" pitchFamily="34" charset="-122"/>
                <a:cs typeface="+mn-ea"/>
                <a:sym typeface="Times New Roman" panose="02020603050405020304" pitchFamily="18" charset="0"/>
              </a:rPr>
              <a:t>重复</a:t>
            </a:r>
            <a:r>
              <a:rPr lang="en-US" altLang="zh-CN" sz="2100">
                <a:latin typeface="Times New Roman" panose="02020603050405020304" pitchFamily="18" charset="0"/>
                <a:ea typeface="微软雅黑" panose="020B0503020204020204" pitchFamily="34" charset="-122"/>
                <a:cs typeface="+mn-ea"/>
                <a:sym typeface="Times New Roman" panose="02020603050405020304" pitchFamily="18" charset="0"/>
              </a:rPr>
              <a:t>2</a:t>
            </a:r>
            <a:r>
              <a:rPr lang="zh-CN" altLang="en-US" sz="2100">
                <a:latin typeface="Times New Roman" panose="02020603050405020304" pitchFamily="18" charset="0"/>
                <a:ea typeface="微软雅黑" panose="020B0503020204020204" pitchFamily="34" charset="-122"/>
                <a:cs typeface="+mn-ea"/>
                <a:sym typeface="Times New Roman" panose="02020603050405020304" pitchFamily="18" charset="0"/>
              </a:rPr>
              <a:t>和</a:t>
            </a:r>
            <a:r>
              <a:rPr lang="en-US" altLang="zh-CN" sz="2100" dirty="0">
                <a:latin typeface="Times New Roman" panose="02020603050405020304" pitchFamily="18" charset="0"/>
                <a:ea typeface="微软雅黑" panose="020B0503020204020204" pitchFamily="34" charset="-122"/>
                <a:cs typeface="+mn-ea"/>
                <a:sym typeface="Times New Roman" panose="02020603050405020304" pitchFamily="18" charset="0"/>
              </a:rPr>
              <a:t>3</a:t>
            </a:r>
            <a:r>
              <a:rPr lang="zh-CN" altLang="en-US" sz="2100">
                <a:latin typeface="Times New Roman" panose="02020603050405020304" pitchFamily="18" charset="0"/>
                <a:ea typeface="微软雅黑" panose="020B0503020204020204" pitchFamily="34" charset="-122"/>
                <a:cs typeface="+mn-ea"/>
                <a:sym typeface="Times New Roman" panose="02020603050405020304" pitchFamily="18" charset="0"/>
              </a:rPr>
              <a:t>步直到</a:t>
            </a:r>
            <a:r>
              <a:rPr lang="en-US" altLang="zh-CN" sz="2100" dirty="0">
                <a:latin typeface="Times New Roman" panose="02020603050405020304" pitchFamily="18" charset="0"/>
                <a:ea typeface="微软雅黑" panose="020B0503020204020204" pitchFamily="34" charset="-122"/>
                <a:cs typeface="+mn-ea"/>
                <a:sym typeface="Times New Roman" panose="02020603050405020304" pitchFamily="18" charset="0"/>
              </a:rPr>
              <a:t>K</a:t>
            </a:r>
            <a:r>
              <a:rPr lang="zh-CN" altLang="en-US" sz="2100" dirty="0">
                <a:latin typeface="Times New Roman" panose="02020603050405020304" pitchFamily="18" charset="0"/>
                <a:ea typeface="微软雅黑" panose="020B0503020204020204" pitchFamily="34" charset="-122"/>
                <a:cs typeface="+mn-ea"/>
                <a:sym typeface="Times New Roman" panose="02020603050405020304" pitchFamily="18" charset="0"/>
              </a:rPr>
              <a:t>个聚类中心</a:t>
            </a:r>
            <a:r>
              <a:rPr lang="zh-CN" altLang="en-US" sz="2100">
                <a:latin typeface="Times New Roman" panose="02020603050405020304" pitchFamily="18" charset="0"/>
                <a:ea typeface="微软雅黑" panose="020B0503020204020204" pitchFamily="34" charset="-122"/>
                <a:cs typeface="+mn-ea"/>
                <a:sym typeface="Times New Roman" panose="02020603050405020304" pitchFamily="18" charset="0"/>
              </a:rPr>
              <a:t>被选出</a:t>
            </a:r>
            <a:endParaRPr lang="zh-CN" altLang="en-US" sz="2100" dirty="0">
              <a:latin typeface="Times New Roman" panose="02020603050405020304" pitchFamily="18" charset="0"/>
              <a:ea typeface="微软雅黑" panose="020B0503020204020204" pitchFamily="34" charset="-122"/>
              <a:cs typeface="+mn-ea"/>
              <a:sym typeface="Times New Roman" panose="02020603050405020304" pitchFamily="18" charset="0"/>
            </a:endParaRPr>
          </a:p>
          <a:p>
            <a:pPr marL="914400" lvl="1" indent="-457200" algn="just" fontAlgn="base">
              <a:lnSpc>
                <a:spcPct val="135000"/>
              </a:lnSpc>
              <a:spcBef>
                <a:spcPts val="600"/>
              </a:spcBef>
              <a:spcAft>
                <a:spcPct val="0"/>
              </a:spcAft>
              <a:buSzPct val="100000"/>
              <a:buFont typeface="+mj-ea"/>
              <a:buAutoNum type="circleNumDbPlain"/>
            </a:pPr>
            <a:r>
              <a:rPr lang="zh-CN" altLang="en-US" sz="2100">
                <a:latin typeface="Times New Roman" panose="02020603050405020304" pitchFamily="18" charset="0"/>
                <a:ea typeface="微软雅黑" panose="020B0503020204020204" pitchFamily="34" charset="-122"/>
                <a:cs typeface="+mn-ea"/>
                <a:sym typeface="Times New Roman" panose="02020603050405020304" pitchFamily="18" charset="0"/>
              </a:rPr>
              <a:t>利用</a:t>
            </a:r>
            <a:r>
              <a:rPr lang="en-US" altLang="zh-CN" sz="2100" dirty="0">
                <a:latin typeface="Times New Roman" panose="02020603050405020304" pitchFamily="18" charset="0"/>
                <a:ea typeface="微软雅黑" panose="020B0503020204020204" pitchFamily="34" charset="-122"/>
                <a:cs typeface="+mn-ea"/>
                <a:sym typeface="Times New Roman" panose="02020603050405020304" pitchFamily="18" charset="0"/>
              </a:rPr>
              <a:t>K</a:t>
            </a:r>
            <a:r>
              <a:rPr lang="zh-CN" altLang="en-US" sz="2100" dirty="0">
                <a:latin typeface="Times New Roman" panose="02020603050405020304" pitchFamily="18" charset="0"/>
                <a:ea typeface="微软雅黑" panose="020B0503020204020204" pitchFamily="34" charset="-122"/>
                <a:cs typeface="+mn-ea"/>
                <a:sym typeface="Times New Roman" panose="02020603050405020304" pitchFamily="18" charset="0"/>
              </a:rPr>
              <a:t>个初始聚类</a:t>
            </a:r>
            <a:r>
              <a:rPr lang="zh-CN" altLang="en-US" sz="2100">
                <a:latin typeface="Times New Roman" panose="02020603050405020304" pitchFamily="18" charset="0"/>
                <a:ea typeface="微软雅黑" panose="020B0503020204020204" pitchFamily="34" charset="-122"/>
                <a:cs typeface="+mn-ea"/>
                <a:sym typeface="Times New Roman" panose="02020603050405020304" pitchFamily="18" charset="0"/>
              </a:rPr>
              <a:t>中心运行</a:t>
            </a:r>
            <a:r>
              <a:rPr lang="en-US" altLang="zh-CN" sz="2100" dirty="0">
                <a:latin typeface="Times New Roman" panose="02020603050405020304" pitchFamily="18" charset="0"/>
                <a:ea typeface="微软雅黑" panose="020B0503020204020204" pitchFamily="34" charset="-122"/>
                <a:cs typeface="+mn-ea"/>
                <a:sym typeface="Times New Roman" panose="02020603050405020304" pitchFamily="18" charset="0"/>
              </a:rPr>
              <a:t>K-Means</a:t>
            </a:r>
            <a:endParaRPr lang="zh-CN" altLang="en-US" sz="2100" dirty="0">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4" name="标题 3"/>
          <p:cNvSpPr>
            <a:spLocks noGrp="1"/>
          </p:cNvSpPr>
          <p:nvPr>
            <p:ph type="title" idx="4294967295"/>
          </p:nvPr>
        </p:nvSpPr>
        <p:spPr>
          <a:xfrm>
            <a:off x="755576" y="108000"/>
            <a:ext cx="7300913" cy="492443"/>
          </a:xfrm>
          <a:prstGeom prst="rect">
            <a:avLst/>
          </a:prstGeom>
        </p:spPr>
        <p:txBody>
          <a:bodyPr wrap="square">
            <a:spAutoFit/>
          </a:bodyPr>
          <a:lstStyle/>
          <a:p>
            <a:pPr fontAlgn="base">
              <a:lnSpc>
                <a:spcPct val="100000"/>
              </a:lnSpc>
              <a:spcAft>
                <a:spcPct val="0"/>
              </a:spcAft>
            </a:pPr>
            <a:r>
              <a:rPr lang="en-US" altLang="zh-CN"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2.1.3 KMeans++</a:t>
            </a:r>
            <a:r>
              <a:rPr lang="zh-CN" altLang="en-US"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算法 </a:t>
            </a:r>
            <a:r>
              <a:rPr lang="en-US" altLang="zh-CN"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 </a:t>
            </a:r>
            <a:r>
              <a:rPr lang="zh-CN" altLang="en-US"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解决</a:t>
            </a:r>
            <a:r>
              <a:rPr lang="zh-CN" altLang="en-US" sz="2600" b="1" spc="50" dirty="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初始点选择问题</a:t>
            </a:r>
          </a:p>
        </p:txBody>
      </p:sp>
      <p:pic>
        <p:nvPicPr>
          <p:cNvPr id="2560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67744" y="4005065"/>
            <a:ext cx="4271986" cy="22822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a:extLst>
              <a:ext uri="{FF2B5EF4-FFF2-40B4-BE49-F238E27FC236}">
                <a16:creationId xmlns:a16="http://schemas.microsoft.com/office/drawing/2014/main" id="{D45C3F18-B95B-4F57-A85D-1ED42DE3E0CB}"/>
              </a:ext>
            </a:extLst>
          </p:cNvPr>
          <p:cNvSpPr txBox="1"/>
          <p:nvPr/>
        </p:nvSpPr>
        <p:spPr>
          <a:xfrm>
            <a:off x="1187624" y="6351711"/>
            <a:ext cx="6768752" cy="461665"/>
          </a:xfrm>
          <a:prstGeom prst="rect">
            <a:avLst/>
          </a:prstGeom>
          <a:noFill/>
        </p:spPr>
        <p:txBody>
          <a:bodyPr wrap="square" rtlCol="0">
            <a:spAutoFit/>
          </a:bodyPr>
          <a:lstStyle/>
          <a:p>
            <a:pPr algn="ctr"/>
            <a:r>
              <a:rPr lang="zh-CN" altLang="en-US" sz="2400" b="1" dirty="0">
                <a:solidFill>
                  <a:srgbClr val="FF6700"/>
                </a:solidFill>
                <a:latin typeface="Times New Roman" panose="02020603050405020304" pitchFamily="18" charset="0"/>
                <a:ea typeface="微软雅黑" panose="020B0503020204020204" pitchFamily="34" charset="-122"/>
                <a:sym typeface="Times New Roman" panose="02020603050405020304" pitchFamily="18" charset="0"/>
              </a:rPr>
              <a:t>尽可能选择距离远的点来作为初始种子节点</a:t>
            </a:r>
          </a:p>
        </p:txBody>
      </p:sp>
    </p:spTree>
    <p:extLst>
      <p:ext uri="{BB962C8B-B14F-4D97-AF65-F5344CB8AC3E}">
        <p14:creationId xmlns:p14="http://schemas.microsoft.com/office/powerpoint/2010/main" val="152467532"/>
      </p:ext>
    </p:extLst>
  </p:cSld>
  <p:clrMapOvr>
    <a:masterClrMapping/>
  </p:clrMapOvr>
  <p:transition spd="med">
    <p:split orient="vert"/>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756000" y="108000"/>
            <a:ext cx="6781800" cy="492443"/>
          </a:xfrm>
          <a:prstGeom prst="rect">
            <a:avLst/>
          </a:prstGeom>
        </p:spPr>
        <p:txBody>
          <a:bodyPr wrap="square">
            <a:spAutoFit/>
          </a:bodyPr>
          <a:lstStyle/>
          <a:p>
            <a:pPr fontAlgn="base">
              <a:lnSpc>
                <a:spcPct val="100000"/>
              </a:lnSpc>
              <a:spcAft>
                <a:spcPct val="0"/>
              </a:spcAft>
            </a:pPr>
            <a:r>
              <a:rPr lang="zh-CN" altLang="en-US" sz="2600" b="1" spc="50" dirty="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学习目标</a:t>
            </a:r>
          </a:p>
        </p:txBody>
      </p:sp>
      <p:sp>
        <p:nvSpPr>
          <p:cNvPr id="3" name="内容占位符 2"/>
          <p:cNvSpPr>
            <a:spLocks noGrp="1"/>
          </p:cNvSpPr>
          <p:nvPr>
            <p:ph idx="4294967295"/>
          </p:nvPr>
        </p:nvSpPr>
        <p:spPr>
          <a:xfrm>
            <a:off x="252000" y="756000"/>
            <a:ext cx="8229600" cy="1842749"/>
          </a:xfrm>
          <a:prstGeom prst="rect">
            <a:avLst/>
          </a:prstGeom>
          <a:noFill/>
        </p:spPr>
        <p:txBody>
          <a:bodyPr wrap="square">
            <a:spAutoFit/>
          </a:bodyPr>
          <a:lstStyle/>
          <a:p>
            <a:pPr marL="360000" indent="-360000" algn="just" fontAlgn="base">
              <a:lnSpc>
                <a:spcPct val="150000"/>
              </a:lnSpc>
              <a:spcBef>
                <a:spcPts val="600"/>
              </a:spcBef>
              <a:spcAft>
                <a:spcPct val="0"/>
              </a:spcAft>
              <a:buClr>
                <a:srgbClr val="FF6600"/>
              </a:buClr>
              <a:buSzPct val="80000"/>
              <a:buFont typeface="Wingdings" panose="05000000000000000000" pitchFamily="2" charset="2"/>
              <a:buChar char="l"/>
            </a:pPr>
            <a:r>
              <a:rPr lang="zh-CN" altLang="en-US" sz="2400" dirty="0">
                <a:latin typeface="Times New Roman" panose="02020603050405020304" pitchFamily="18" charset="0"/>
                <a:ea typeface="微软雅黑" panose="020B0503020204020204" pitchFamily="34" charset="-122"/>
                <a:cs typeface="+mn-ea"/>
                <a:sym typeface="Times New Roman" panose="02020603050405020304" pitchFamily="18" charset="0"/>
              </a:rPr>
              <a:t>描述聚类分析的概念，区分聚类</a:t>
            </a:r>
            <a:r>
              <a:rPr lang="zh-CN" altLang="en-US" sz="2400">
                <a:latin typeface="Times New Roman" panose="02020603050405020304" pitchFamily="18" charset="0"/>
                <a:ea typeface="微软雅黑" panose="020B0503020204020204" pitchFamily="34" charset="-122"/>
                <a:cs typeface="+mn-ea"/>
                <a:sym typeface="Times New Roman" panose="02020603050405020304" pitchFamily="18" charset="0"/>
              </a:rPr>
              <a:t>和分类</a:t>
            </a:r>
            <a:endParaRPr lang="en-US" altLang="zh-CN" sz="2400" dirty="0">
              <a:latin typeface="Times New Roman" panose="02020603050405020304" pitchFamily="18" charset="0"/>
              <a:ea typeface="微软雅黑" panose="020B0503020204020204" pitchFamily="34" charset="-122"/>
              <a:cs typeface="+mn-ea"/>
              <a:sym typeface="Times New Roman" panose="02020603050405020304" pitchFamily="18" charset="0"/>
            </a:endParaRPr>
          </a:p>
          <a:p>
            <a:pPr marL="360000" indent="-360000" algn="just" fontAlgn="base">
              <a:lnSpc>
                <a:spcPct val="150000"/>
              </a:lnSpc>
              <a:spcBef>
                <a:spcPts val="600"/>
              </a:spcBef>
              <a:spcAft>
                <a:spcPct val="0"/>
              </a:spcAft>
              <a:buClr>
                <a:srgbClr val="FF6600"/>
              </a:buClr>
              <a:buSzPct val="80000"/>
              <a:buFont typeface="Wingdings" panose="05000000000000000000" pitchFamily="2" charset="2"/>
              <a:buChar char="l"/>
            </a:pPr>
            <a:r>
              <a:rPr lang="zh-CN" altLang="en-US" sz="2400" dirty="0">
                <a:latin typeface="Times New Roman" panose="02020603050405020304" pitchFamily="18" charset="0"/>
                <a:ea typeface="微软雅黑" panose="020B0503020204020204" pitchFamily="34" charset="-122"/>
                <a:cs typeface="+mn-ea"/>
                <a:sym typeface="Times New Roman" panose="02020603050405020304" pitchFamily="18" charset="0"/>
              </a:rPr>
              <a:t>应用基本的聚类方法解决</a:t>
            </a:r>
            <a:r>
              <a:rPr lang="zh-CN" altLang="en-US" sz="2400">
                <a:latin typeface="Times New Roman" panose="02020603050405020304" pitchFamily="18" charset="0"/>
                <a:ea typeface="微软雅黑" panose="020B0503020204020204" pitchFamily="34" charset="-122"/>
                <a:cs typeface="+mn-ea"/>
                <a:sym typeface="Times New Roman" panose="02020603050405020304" pitchFamily="18" charset="0"/>
              </a:rPr>
              <a:t>实际应用问题</a:t>
            </a:r>
            <a:endParaRPr lang="en-US" altLang="zh-CN" sz="2400" dirty="0">
              <a:latin typeface="Times New Roman" panose="02020603050405020304" pitchFamily="18" charset="0"/>
              <a:ea typeface="微软雅黑" panose="020B0503020204020204" pitchFamily="34" charset="-122"/>
              <a:cs typeface="+mn-ea"/>
              <a:sym typeface="Times New Roman" panose="02020603050405020304" pitchFamily="18" charset="0"/>
            </a:endParaRPr>
          </a:p>
          <a:p>
            <a:pPr marL="360000" indent="-360000" algn="just" fontAlgn="base">
              <a:lnSpc>
                <a:spcPct val="150000"/>
              </a:lnSpc>
              <a:spcBef>
                <a:spcPts val="600"/>
              </a:spcBef>
              <a:spcAft>
                <a:spcPct val="0"/>
              </a:spcAft>
              <a:buClr>
                <a:srgbClr val="FF6600"/>
              </a:buClr>
              <a:buSzPct val="80000"/>
              <a:buFont typeface="Wingdings" panose="05000000000000000000" pitchFamily="2" charset="2"/>
              <a:buChar char="l"/>
            </a:pPr>
            <a:r>
              <a:rPr lang="zh-CN" altLang="en-US" sz="2400" dirty="0">
                <a:latin typeface="Times New Roman" panose="02020603050405020304" pitchFamily="18" charset="0"/>
                <a:ea typeface="微软雅黑" panose="020B0503020204020204" pitchFamily="34" charset="-122"/>
                <a:cs typeface="+mn-ea"/>
                <a:sym typeface="Times New Roman" panose="02020603050405020304" pitchFamily="18" charset="0"/>
              </a:rPr>
              <a:t>了解聚类评估的任务有哪些</a:t>
            </a:r>
          </a:p>
        </p:txBody>
      </p:sp>
    </p:spTree>
    <p:extLst>
      <p:ext uri="{BB962C8B-B14F-4D97-AF65-F5344CB8AC3E}">
        <p14:creationId xmlns:p14="http://schemas.microsoft.com/office/powerpoint/2010/main" val="1596722186"/>
      </p:ext>
    </p:extLst>
  </p:cSld>
  <p:clrMapOvr>
    <a:masterClrMapping/>
  </p:clrMapOvr>
  <p:transition spd="med">
    <p:split orient="vert"/>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3">
            <a:extLst>
              <a:ext uri="{FF2B5EF4-FFF2-40B4-BE49-F238E27FC236}">
                <a16:creationId xmlns:a16="http://schemas.microsoft.com/office/drawing/2014/main" id="{44BD808A-38D1-46DC-AFD8-46761E2108BD}"/>
              </a:ext>
            </a:extLst>
          </p:cNvPr>
          <p:cNvSpPr txBox="1">
            <a:spLocks/>
          </p:cNvSpPr>
          <p:nvPr/>
        </p:nvSpPr>
        <p:spPr>
          <a:xfrm>
            <a:off x="755576" y="108000"/>
            <a:ext cx="7300913" cy="492443"/>
          </a:xfrm>
          <a:prstGeom prst="rect">
            <a:avLst/>
          </a:prstGeom>
        </p:spPr>
        <p:txBody>
          <a:bodyPr wrap="square">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lnSpc>
                <a:spcPct val="100000"/>
              </a:lnSpc>
              <a:spcAft>
                <a:spcPct val="0"/>
              </a:spcAft>
            </a:pPr>
            <a:r>
              <a:rPr lang="en-US" altLang="zh-CN"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2.1.3 KMeans++</a:t>
            </a:r>
            <a:r>
              <a:rPr lang="zh-CN" altLang="en-US"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算法 </a:t>
            </a:r>
            <a:r>
              <a:rPr lang="en-US" altLang="zh-CN"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 </a:t>
            </a:r>
            <a:r>
              <a:rPr lang="zh-CN" altLang="en-US"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解决初始点选择问题</a:t>
            </a:r>
            <a:endParaRPr lang="zh-CN" altLang="en-US" sz="2600" b="1" spc="50" dirty="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9" name="内容占位符 1">
            <a:extLst>
              <a:ext uri="{FF2B5EF4-FFF2-40B4-BE49-F238E27FC236}">
                <a16:creationId xmlns:a16="http://schemas.microsoft.com/office/drawing/2014/main" id="{F150277F-A1EA-43C9-A1B2-8E973BF3B5AB}"/>
              </a:ext>
            </a:extLst>
          </p:cNvPr>
          <p:cNvSpPr txBox="1">
            <a:spLocks/>
          </p:cNvSpPr>
          <p:nvPr/>
        </p:nvSpPr>
        <p:spPr>
          <a:xfrm>
            <a:off x="251520" y="756000"/>
            <a:ext cx="8229600" cy="461665"/>
          </a:xfrm>
          <a:prstGeom prst="rect">
            <a:avLst/>
          </a:prstGeom>
        </p:spPr>
        <p:txBody>
          <a:bodyPr>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en-US" altLang="zh-CN" sz="2400" b="1">
                <a:latin typeface="Times New Roman" panose="02020603050405020304" pitchFamily="18" charset="0"/>
                <a:ea typeface="微软雅黑" panose="020B0503020204020204" pitchFamily="34" charset="-122"/>
                <a:sym typeface="Times New Roman" panose="02020603050405020304" pitchFamily="18" charset="0"/>
              </a:rPr>
              <a:t>5. </a:t>
            </a:r>
            <a:r>
              <a:rPr lang="zh-CN" altLang="en-US" sz="2400" b="1">
                <a:latin typeface="Times New Roman" panose="02020603050405020304" pitchFamily="18" charset="0"/>
                <a:ea typeface="微软雅黑" panose="020B0503020204020204" pitchFamily="34" charset="-122"/>
                <a:sym typeface="Times New Roman" panose="02020603050405020304" pitchFamily="18" charset="0"/>
              </a:rPr>
              <a:t>随机初始种子的影响</a:t>
            </a:r>
            <a:endParaRPr lang="zh-CN" altLang="en-US" sz="2400" b="1" dirty="0">
              <a:latin typeface="Times New Roman" panose="02020603050405020304" pitchFamily="18" charset="0"/>
              <a:ea typeface="微软雅黑" panose="020B0503020204020204" pitchFamily="34" charset="-122"/>
              <a:sym typeface="Times New Roman" panose="02020603050405020304" pitchFamily="18" charset="0"/>
            </a:endParaRPr>
          </a:p>
        </p:txBody>
      </p:sp>
      <p:pic>
        <p:nvPicPr>
          <p:cNvPr id="10" name="图片 9">
            <a:extLst>
              <a:ext uri="{FF2B5EF4-FFF2-40B4-BE49-F238E27FC236}">
                <a16:creationId xmlns:a16="http://schemas.microsoft.com/office/drawing/2014/main" id="{C1136684-2C87-43C6-B7B1-D7393158E0E9}"/>
              </a:ext>
            </a:extLst>
          </p:cNvPr>
          <p:cNvPicPr>
            <a:picLocks noChangeAspect="1"/>
          </p:cNvPicPr>
          <p:nvPr/>
        </p:nvPicPr>
        <p:blipFill>
          <a:blip r:embed="rId2"/>
          <a:stretch>
            <a:fillRect/>
          </a:stretch>
        </p:blipFill>
        <p:spPr>
          <a:xfrm>
            <a:off x="931800" y="1373222"/>
            <a:ext cx="7280401" cy="5152122"/>
          </a:xfrm>
          <a:prstGeom prst="rect">
            <a:avLst/>
          </a:prstGeom>
        </p:spPr>
      </p:pic>
      <p:pic>
        <p:nvPicPr>
          <p:cNvPr id="11" name="图片 10">
            <a:extLst>
              <a:ext uri="{FF2B5EF4-FFF2-40B4-BE49-F238E27FC236}">
                <a16:creationId xmlns:a16="http://schemas.microsoft.com/office/drawing/2014/main" id="{3CF38A44-7199-4923-A49F-F8F9F906CD92}"/>
              </a:ext>
            </a:extLst>
          </p:cNvPr>
          <p:cNvPicPr>
            <a:picLocks noChangeAspect="1"/>
          </p:cNvPicPr>
          <p:nvPr/>
        </p:nvPicPr>
        <p:blipFill>
          <a:blip r:embed="rId3"/>
          <a:stretch>
            <a:fillRect/>
          </a:stretch>
        </p:blipFill>
        <p:spPr>
          <a:xfrm>
            <a:off x="75230" y="2060848"/>
            <a:ext cx="9031720" cy="3528392"/>
          </a:xfrm>
          <a:prstGeom prst="rect">
            <a:avLst/>
          </a:prstGeom>
        </p:spPr>
      </p:pic>
    </p:spTree>
    <p:extLst>
      <p:ext uri="{BB962C8B-B14F-4D97-AF65-F5344CB8AC3E}">
        <p14:creationId xmlns:p14="http://schemas.microsoft.com/office/powerpoint/2010/main" val="2138897005"/>
      </p:ext>
    </p:extLst>
  </p:cSld>
  <p:clrMapOvr>
    <a:masterClrMapping/>
  </p:clrMapOvr>
  <p:transition spd="med">
    <p:split orient="vert"/>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3">
            <a:extLst>
              <a:ext uri="{FF2B5EF4-FFF2-40B4-BE49-F238E27FC236}">
                <a16:creationId xmlns:a16="http://schemas.microsoft.com/office/drawing/2014/main" id="{44BD808A-38D1-46DC-AFD8-46761E2108BD}"/>
              </a:ext>
            </a:extLst>
          </p:cNvPr>
          <p:cNvSpPr txBox="1">
            <a:spLocks/>
          </p:cNvSpPr>
          <p:nvPr/>
        </p:nvSpPr>
        <p:spPr>
          <a:xfrm>
            <a:off x="755576" y="108000"/>
            <a:ext cx="7300913" cy="492443"/>
          </a:xfrm>
          <a:prstGeom prst="rect">
            <a:avLst/>
          </a:prstGeom>
        </p:spPr>
        <p:txBody>
          <a:bodyPr wrap="square">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lnSpc>
                <a:spcPct val="100000"/>
              </a:lnSpc>
              <a:spcAft>
                <a:spcPct val="0"/>
              </a:spcAft>
            </a:pPr>
            <a:r>
              <a:rPr lang="en-US" altLang="zh-CN"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2.1.3 KMeans++</a:t>
            </a:r>
            <a:r>
              <a:rPr lang="zh-CN" altLang="en-US"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算法 </a:t>
            </a:r>
            <a:r>
              <a:rPr lang="en-US" altLang="zh-CN"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 </a:t>
            </a:r>
            <a:r>
              <a:rPr lang="zh-CN" altLang="en-US"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解决初始点选择问题</a:t>
            </a:r>
            <a:endParaRPr lang="zh-CN" altLang="en-US" sz="2600" b="1" spc="50" dirty="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9" name="内容占位符 1">
            <a:extLst>
              <a:ext uri="{FF2B5EF4-FFF2-40B4-BE49-F238E27FC236}">
                <a16:creationId xmlns:a16="http://schemas.microsoft.com/office/drawing/2014/main" id="{F150277F-A1EA-43C9-A1B2-8E973BF3B5AB}"/>
              </a:ext>
            </a:extLst>
          </p:cNvPr>
          <p:cNvSpPr txBox="1">
            <a:spLocks/>
          </p:cNvSpPr>
          <p:nvPr/>
        </p:nvSpPr>
        <p:spPr>
          <a:xfrm>
            <a:off x="251520" y="756000"/>
            <a:ext cx="8229600" cy="461665"/>
          </a:xfrm>
          <a:prstGeom prst="rect">
            <a:avLst/>
          </a:prstGeom>
        </p:spPr>
        <p:txBody>
          <a:bodyPr>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en-US" altLang="zh-CN" sz="2400" b="1">
                <a:latin typeface="Times New Roman" panose="02020603050405020304" pitchFamily="18" charset="0"/>
                <a:ea typeface="微软雅黑" panose="020B0503020204020204" pitchFamily="34" charset="-122"/>
                <a:sym typeface="Times New Roman" panose="02020603050405020304" pitchFamily="18" charset="0"/>
              </a:rPr>
              <a:t>5. </a:t>
            </a:r>
            <a:r>
              <a:rPr lang="zh-CN" altLang="en-US" sz="2400" b="1">
                <a:latin typeface="Times New Roman" panose="02020603050405020304" pitchFamily="18" charset="0"/>
                <a:ea typeface="微软雅黑" panose="020B0503020204020204" pitchFamily="34" charset="-122"/>
                <a:sym typeface="Times New Roman" panose="02020603050405020304" pitchFamily="18" charset="0"/>
              </a:rPr>
              <a:t>随机初始种子的影响</a:t>
            </a:r>
            <a:endParaRPr lang="zh-CN" altLang="en-US" sz="2400" b="1" dirty="0">
              <a:latin typeface="Times New Roman" panose="02020603050405020304" pitchFamily="18" charset="0"/>
              <a:ea typeface="微软雅黑" panose="020B0503020204020204" pitchFamily="34" charset="-122"/>
              <a:sym typeface="Times New Roman" panose="02020603050405020304" pitchFamily="18" charset="0"/>
            </a:endParaRPr>
          </a:p>
        </p:txBody>
      </p:sp>
      <p:pic>
        <p:nvPicPr>
          <p:cNvPr id="10" name="图片 9">
            <a:extLst>
              <a:ext uri="{FF2B5EF4-FFF2-40B4-BE49-F238E27FC236}">
                <a16:creationId xmlns:a16="http://schemas.microsoft.com/office/drawing/2014/main" id="{C1136684-2C87-43C6-B7B1-D7393158E0E9}"/>
              </a:ext>
            </a:extLst>
          </p:cNvPr>
          <p:cNvPicPr>
            <a:picLocks noChangeAspect="1"/>
          </p:cNvPicPr>
          <p:nvPr/>
        </p:nvPicPr>
        <p:blipFill>
          <a:blip r:embed="rId2"/>
          <a:stretch>
            <a:fillRect/>
          </a:stretch>
        </p:blipFill>
        <p:spPr>
          <a:xfrm>
            <a:off x="931800" y="1373222"/>
            <a:ext cx="7280401" cy="5152122"/>
          </a:xfrm>
          <a:prstGeom prst="rect">
            <a:avLst/>
          </a:prstGeom>
        </p:spPr>
      </p:pic>
      <p:pic>
        <p:nvPicPr>
          <p:cNvPr id="11" name="图片 10">
            <a:extLst>
              <a:ext uri="{FF2B5EF4-FFF2-40B4-BE49-F238E27FC236}">
                <a16:creationId xmlns:a16="http://schemas.microsoft.com/office/drawing/2014/main" id="{3CF38A44-7199-4923-A49F-F8F9F906CD92}"/>
              </a:ext>
            </a:extLst>
          </p:cNvPr>
          <p:cNvPicPr>
            <a:picLocks noChangeAspect="1"/>
          </p:cNvPicPr>
          <p:nvPr/>
        </p:nvPicPr>
        <p:blipFill>
          <a:blip r:embed="rId3"/>
          <a:stretch>
            <a:fillRect/>
          </a:stretch>
        </p:blipFill>
        <p:spPr>
          <a:xfrm>
            <a:off x="75230" y="2060848"/>
            <a:ext cx="9031720" cy="3528392"/>
          </a:xfrm>
          <a:prstGeom prst="rect">
            <a:avLst/>
          </a:prstGeom>
        </p:spPr>
      </p:pic>
      <p:pic>
        <p:nvPicPr>
          <p:cNvPr id="6" name="图片 5">
            <a:extLst>
              <a:ext uri="{FF2B5EF4-FFF2-40B4-BE49-F238E27FC236}">
                <a16:creationId xmlns:a16="http://schemas.microsoft.com/office/drawing/2014/main" id="{373B4C63-1114-49EF-B0B3-5A01B75FBD4F}"/>
              </a:ext>
            </a:extLst>
          </p:cNvPr>
          <p:cNvPicPr>
            <a:picLocks noChangeAspect="1"/>
          </p:cNvPicPr>
          <p:nvPr/>
        </p:nvPicPr>
        <p:blipFill>
          <a:blip r:embed="rId4"/>
          <a:stretch>
            <a:fillRect/>
          </a:stretch>
        </p:blipFill>
        <p:spPr>
          <a:xfrm>
            <a:off x="75230" y="1980732"/>
            <a:ext cx="9031720" cy="4616620"/>
          </a:xfrm>
          <a:prstGeom prst="rect">
            <a:avLst/>
          </a:prstGeom>
        </p:spPr>
      </p:pic>
    </p:spTree>
    <p:extLst>
      <p:ext uri="{BB962C8B-B14F-4D97-AF65-F5344CB8AC3E}">
        <p14:creationId xmlns:p14="http://schemas.microsoft.com/office/powerpoint/2010/main" val="278745949"/>
      </p:ext>
    </p:extLst>
  </p:cSld>
  <p:clrMapOvr>
    <a:masterClrMapping/>
  </p:clrMapOvr>
  <p:transition spd="med">
    <p:split orient="vert"/>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custDataLst>
              <p:tags r:id="rId1"/>
            </p:custDataLst>
          </p:nvPr>
        </p:nvSpPr>
        <p:spPr>
          <a:xfrm>
            <a:off x="540000" y="756000"/>
            <a:ext cx="7315200" cy="580865"/>
          </a:xfrm>
          <a:prstGeom prst="rect">
            <a:avLst/>
          </a:prstGeom>
          <a:noFill/>
        </p:spPr>
        <p:txBody>
          <a:bodyPr vert="horz" wrap="square" rtlCol="0" anchor="ctr" anchorCtr="0">
            <a:spAutoFit/>
          </a:bodyPr>
          <a:lstStyle/>
          <a:p>
            <a:pPr>
              <a:lnSpc>
                <a:spcPct val="150000"/>
              </a:lnSpc>
            </a:pPr>
            <a:r>
              <a:rPr lang="zh-CN" altLang="en-US" sz="2400" dirty="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一维空间的</a:t>
            </a:r>
            <a:r>
              <a:rPr lang="en-US" altLang="zh-CN" sz="2400" dirty="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7</a:t>
            </a:r>
            <a:r>
              <a:rPr lang="zh-CN" altLang="en-US" sz="240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个点  </a:t>
            </a:r>
            <a:r>
              <a:rPr lang="en-US" altLang="zh-CN" sz="240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1</a:t>
            </a:r>
            <a:r>
              <a:rPr lang="zh-CN" altLang="en-US" sz="240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   </a:t>
            </a:r>
            <a:r>
              <a:rPr lang="en-US" altLang="zh-CN" sz="240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2   3   8   9   10   25</a:t>
            </a:r>
            <a:endParaRPr lang="zh-CN" altLang="en-US" sz="2400" dirty="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7" name="矩形 16"/>
          <p:cNvSpPr/>
          <p:nvPr/>
        </p:nvSpPr>
        <p:spPr bwMode="auto">
          <a:xfrm>
            <a:off x="5406859" y="850430"/>
            <a:ext cx="504000" cy="504000"/>
          </a:xfrm>
          <a:prstGeom prst="rect">
            <a:avLst/>
          </a:prstGeom>
          <a:noFill/>
          <a:ln w="19050" cap="flat" cmpd="sng" algn="ctr">
            <a:solidFill>
              <a:srgbClr val="FF67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8" name="TextBox 17"/>
          <p:cNvSpPr txBox="1"/>
          <p:nvPr/>
        </p:nvSpPr>
        <p:spPr>
          <a:xfrm>
            <a:off x="6029870" y="902375"/>
            <a:ext cx="1008112" cy="400110"/>
          </a:xfrm>
          <a:prstGeom prst="rect">
            <a:avLst/>
          </a:prstGeom>
          <a:noFill/>
        </p:spPr>
        <p:txBody>
          <a:bodyPr wrap="square" rtlCol="0">
            <a:spAutoFit/>
          </a:bodyPr>
          <a:lstStyle/>
          <a:p>
            <a:r>
              <a:rPr lang="zh-CN" altLang="en-US" sz="2000" b="1" dirty="0">
                <a:solidFill>
                  <a:srgbClr val="FF6700"/>
                </a:solidFill>
                <a:latin typeface="Times New Roman" panose="02020603050405020304" pitchFamily="18" charset="0"/>
                <a:ea typeface="微软雅黑" panose="020B0503020204020204" pitchFamily="34" charset="-122"/>
                <a:sym typeface="Times New Roman" panose="02020603050405020304" pitchFamily="18" charset="0"/>
              </a:rPr>
              <a:t>离群点</a:t>
            </a:r>
          </a:p>
        </p:txBody>
      </p:sp>
      <p:sp>
        <p:nvSpPr>
          <p:cNvPr id="20" name="标题 1">
            <a:extLst>
              <a:ext uri="{FF2B5EF4-FFF2-40B4-BE49-F238E27FC236}">
                <a16:creationId xmlns:a16="http://schemas.microsoft.com/office/drawing/2014/main" id="{444630EE-6F6F-4EFF-B6BE-AA75FC9BE2A9}"/>
              </a:ext>
            </a:extLst>
          </p:cNvPr>
          <p:cNvSpPr txBox="1">
            <a:spLocks/>
          </p:cNvSpPr>
          <p:nvPr/>
        </p:nvSpPr>
        <p:spPr>
          <a:xfrm>
            <a:off x="756000" y="108000"/>
            <a:ext cx="6781800" cy="492443"/>
          </a:xfrm>
          <a:prstGeom prst="rect">
            <a:avLst/>
          </a:prstGeom>
        </p:spPr>
        <p:txBody>
          <a:bodyPr wrap="square">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lnSpc>
                <a:spcPct val="100000"/>
              </a:lnSpc>
              <a:spcAft>
                <a:spcPct val="0"/>
              </a:spcAft>
            </a:pPr>
            <a:r>
              <a:rPr lang="en-US" altLang="zh-CN"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2.1.4 k-</a:t>
            </a:r>
            <a:r>
              <a:rPr lang="zh-CN" altLang="en-US"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中心点方法解决对离群点敏感问题</a:t>
            </a:r>
            <a:endParaRPr lang="zh-CN" altLang="en-US" sz="2600" b="1" spc="50" dirty="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Tree>
    <p:extLst>
      <p:ext uri="{BB962C8B-B14F-4D97-AF65-F5344CB8AC3E}">
        <p14:creationId xmlns:p14="http://schemas.microsoft.com/office/powerpoint/2010/main" val="2777335507"/>
      </p:ext>
    </p:extLst>
  </p:cSld>
  <p:clrMapOvr>
    <a:masterClrMapping/>
  </p:clrMapOvr>
  <p:transition spd="med">
    <p:split orient="vert"/>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custDataLst>
              <p:tags r:id="rId1"/>
            </p:custDataLst>
          </p:nvPr>
        </p:nvSpPr>
        <p:spPr>
          <a:xfrm>
            <a:off x="540000" y="756000"/>
            <a:ext cx="7315200" cy="580865"/>
          </a:xfrm>
          <a:prstGeom prst="rect">
            <a:avLst/>
          </a:prstGeom>
          <a:noFill/>
        </p:spPr>
        <p:txBody>
          <a:bodyPr vert="horz" wrap="square" rtlCol="0" anchor="ctr" anchorCtr="0">
            <a:spAutoFit/>
          </a:bodyPr>
          <a:lstStyle/>
          <a:p>
            <a:pPr>
              <a:lnSpc>
                <a:spcPct val="150000"/>
              </a:lnSpc>
            </a:pPr>
            <a:r>
              <a:rPr lang="zh-CN" altLang="en-US" sz="2400" dirty="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一维空间的</a:t>
            </a:r>
            <a:r>
              <a:rPr lang="en-US" altLang="zh-CN" sz="2400" dirty="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7</a:t>
            </a:r>
            <a:r>
              <a:rPr lang="zh-CN" altLang="en-US" sz="240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个点  </a:t>
            </a:r>
            <a:r>
              <a:rPr lang="en-US" altLang="zh-CN" sz="240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1</a:t>
            </a:r>
            <a:r>
              <a:rPr lang="zh-CN" altLang="en-US" sz="240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   </a:t>
            </a:r>
            <a:r>
              <a:rPr lang="en-US" altLang="zh-CN" sz="240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2   3   8   9   10   25</a:t>
            </a:r>
            <a:endParaRPr lang="zh-CN" altLang="en-US" sz="2400" dirty="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7" name="矩形 16"/>
          <p:cNvSpPr/>
          <p:nvPr/>
        </p:nvSpPr>
        <p:spPr bwMode="auto">
          <a:xfrm>
            <a:off x="5406859" y="850430"/>
            <a:ext cx="504000" cy="504000"/>
          </a:xfrm>
          <a:prstGeom prst="rect">
            <a:avLst/>
          </a:prstGeom>
          <a:noFill/>
          <a:ln w="19050" cap="flat" cmpd="sng" algn="ctr">
            <a:solidFill>
              <a:srgbClr val="FF67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8" name="TextBox 17"/>
          <p:cNvSpPr txBox="1"/>
          <p:nvPr/>
        </p:nvSpPr>
        <p:spPr>
          <a:xfrm>
            <a:off x="6029870" y="902375"/>
            <a:ext cx="1008112" cy="400110"/>
          </a:xfrm>
          <a:prstGeom prst="rect">
            <a:avLst/>
          </a:prstGeom>
          <a:noFill/>
        </p:spPr>
        <p:txBody>
          <a:bodyPr wrap="square" rtlCol="0">
            <a:spAutoFit/>
          </a:bodyPr>
          <a:lstStyle/>
          <a:p>
            <a:r>
              <a:rPr lang="zh-CN" altLang="en-US" sz="2000" b="1" dirty="0">
                <a:solidFill>
                  <a:srgbClr val="FF6700"/>
                </a:solidFill>
                <a:latin typeface="Times New Roman" panose="02020603050405020304" pitchFamily="18" charset="0"/>
                <a:ea typeface="微软雅黑" panose="020B0503020204020204" pitchFamily="34" charset="-122"/>
                <a:sym typeface="Times New Roman" panose="02020603050405020304" pitchFamily="18" charset="0"/>
              </a:rPr>
              <a:t>离群点</a:t>
            </a:r>
          </a:p>
        </p:txBody>
      </p:sp>
      <p:sp>
        <p:nvSpPr>
          <p:cNvPr id="3" name="TextBox 2"/>
          <p:cNvSpPr txBox="1"/>
          <p:nvPr/>
        </p:nvSpPr>
        <p:spPr>
          <a:xfrm>
            <a:off x="540000" y="1484784"/>
            <a:ext cx="7704408" cy="580865"/>
          </a:xfrm>
          <a:prstGeom prst="rect">
            <a:avLst/>
          </a:prstGeom>
          <a:noFill/>
        </p:spPr>
        <p:txBody>
          <a:bodyPr wrap="square" rtlCol="0">
            <a:spAutoFit/>
          </a:bodyPr>
          <a:lstStyle/>
          <a:p>
            <a:pPr>
              <a:lnSpc>
                <a:spcPct val="150000"/>
              </a:lnSpc>
            </a:pPr>
            <a:r>
              <a:rPr lang="zh-CN" altLang="en-US" sz="2400" b="1" dirty="0">
                <a:solidFill>
                  <a:srgbClr val="FF6700"/>
                </a:solidFill>
                <a:latin typeface="Times New Roman" panose="02020603050405020304" pitchFamily="18" charset="0"/>
                <a:ea typeface="微软雅黑" panose="020B0503020204020204" pitchFamily="34" charset="-122"/>
                <a:sym typeface="Times New Roman" panose="02020603050405020304" pitchFamily="18" charset="0"/>
              </a:rPr>
              <a:t>设置</a:t>
            </a:r>
            <a:r>
              <a:rPr lang="en-US" altLang="zh-CN" sz="2400" b="1" dirty="0">
                <a:solidFill>
                  <a:srgbClr val="FF6700"/>
                </a:solidFill>
                <a:latin typeface="Times New Roman" panose="02020603050405020304" pitchFamily="18" charset="0"/>
                <a:ea typeface="微软雅黑" panose="020B0503020204020204" pitchFamily="34" charset="-122"/>
                <a:sym typeface="Times New Roman" panose="02020603050405020304" pitchFamily="18" charset="0"/>
              </a:rPr>
              <a:t>k=2</a:t>
            </a:r>
            <a:r>
              <a:rPr lang="zh-CN" altLang="en-US" sz="2400" b="1" dirty="0">
                <a:solidFill>
                  <a:srgbClr val="FF6700"/>
                </a:solidFill>
                <a:latin typeface="Times New Roman" panose="02020603050405020304" pitchFamily="18" charset="0"/>
                <a:ea typeface="微软雅黑" panose="020B0503020204020204" pitchFamily="34" charset="-122"/>
                <a:sym typeface="Times New Roman" panose="02020603050405020304" pitchFamily="18" charset="0"/>
              </a:rPr>
              <a:t>，直觉应该</a:t>
            </a:r>
            <a:r>
              <a:rPr lang="zh-CN" altLang="en-US" sz="2400" b="1">
                <a:solidFill>
                  <a:srgbClr val="FF6700"/>
                </a:solidFill>
                <a:latin typeface="Times New Roman" panose="02020603050405020304" pitchFamily="18" charset="0"/>
                <a:ea typeface="微软雅黑" panose="020B0503020204020204" pitchFamily="34" charset="-122"/>
                <a:sym typeface="Times New Roman" panose="02020603050405020304" pitchFamily="18" charset="0"/>
              </a:rPr>
              <a:t>划分为 </a:t>
            </a:r>
            <a:r>
              <a:rPr lang="en-US" altLang="zh-CN" sz="2400" b="1">
                <a:solidFill>
                  <a:srgbClr val="FF6700"/>
                </a:solidFill>
                <a:latin typeface="Times New Roman" panose="02020603050405020304" pitchFamily="18" charset="0"/>
                <a:ea typeface="微软雅黑" panose="020B0503020204020204" pitchFamily="34" charset="-122"/>
                <a:sym typeface="Times New Roman" panose="02020603050405020304" pitchFamily="18" charset="0"/>
              </a:rPr>
              <a:t>(1,2,3) (8,9,10,25) </a:t>
            </a:r>
            <a:r>
              <a:rPr lang="zh-CN" altLang="en-US" sz="2400" b="1">
                <a:solidFill>
                  <a:srgbClr val="FF6700"/>
                </a:solidFill>
                <a:latin typeface="Times New Roman" panose="02020603050405020304" pitchFamily="18" charset="0"/>
                <a:ea typeface="微软雅黑" panose="020B0503020204020204" pitchFamily="34" charset="-122"/>
                <a:sym typeface="Times New Roman" panose="02020603050405020304" pitchFamily="18" charset="0"/>
              </a:rPr>
              <a:t>两</a:t>
            </a:r>
            <a:r>
              <a:rPr lang="zh-CN" altLang="en-US" sz="2400" b="1" dirty="0">
                <a:solidFill>
                  <a:srgbClr val="FF6700"/>
                </a:solidFill>
                <a:latin typeface="Times New Roman" panose="02020603050405020304" pitchFamily="18" charset="0"/>
                <a:ea typeface="微软雅黑" panose="020B0503020204020204" pitchFamily="34" charset="-122"/>
                <a:sym typeface="Times New Roman" panose="02020603050405020304" pitchFamily="18" charset="0"/>
              </a:rPr>
              <a:t>个类别</a:t>
            </a:r>
          </a:p>
        </p:txBody>
      </p:sp>
      <p:sp>
        <p:nvSpPr>
          <p:cNvPr id="20" name="标题 1">
            <a:extLst>
              <a:ext uri="{FF2B5EF4-FFF2-40B4-BE49-F238E27FC236}">
                <a16:creationId xmlns:a16="http://schemas.microsoft.com/office/drawing/2014/main" id="{444630EE-6F6F-4EFF-B6BE-AA75FC9BE2A9}"/>
              </a:ext>
            </a:extLst>
          </p:cNvPr>
          <p:cNvSpPr txBox="1">
            <a:spLocks/>
          </p:cNvSpPr>
          <p:nvPr/>
        </p:nvSpPr>
        <p:spPr>
          <a:xfrm>
            <a:off x="756000" y="108000"/>
            <a:ext cx="6781800" cy="492443"/>
          </a:xfrm>
          <a:prstGeom prst="rect">
            <a:avLst/>
          </a:prstGeom>
        </p:spPr>
        <p:txBody>
          <a:bodyPr wrap="square">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lnSpc>
                <a:spcPct val="100000"/>
              </a:lnSpc>
              <a:spcAft>
                <a:spcPct val="0"/>
              </a:spcAft>
            </a:pPr>
            <a:r>
              <a:rPr lang="en-US" altLang="zh-CN"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2.1.4 k-</a:t>
            </a:r>
            <a:r>
              <a:rPr lang="zh-CN" altLang="en-US"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中心点方法解决对离群点敏感问题</a:t>
            </a:r>
            <a:endParaRPr lang="zh-CN" altLang="en-US" sz="2600" b="1" spc="50" dirty="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Tree>
    <p:extLst>
      <p:ext uri="{BB962C8B-B14F-4D97-AF65-F5344CB8AC3E}">
        <p14:creationId xmlns:p14="http://schemas.microsoft.com/office/powerpoint/2010/main" val="819385083"/>
      </p:ext>
    </p:extLst>
  </p:cSld>
  <p:clrMapOvr>
    <a:masterClrMapping/>
  </p:clrMapOvr>
  <p:transition spd="med">
    <p:split orient="vert"/>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custDataLst>
              <p:tags r:id="rId1"/>
            </p:custDataLst>
          </p:nvPr>
        </p:nvSpPr>
        <p:spPr>
          <a:xfrm>
            <a:off x="540000" y="756000"/>
            <a:ext cx="7315200" cy="580865"/>
          </a:xfrm>
          <a:prstGeom prst="rect">
            <a:avLst/>
          </a:prstGeom>
          <a:noFill/>
        </p:spPr>
        <p:txBody>
          <a:bodyPr vert="horz" wrap="square" rtlCol="0" anchor="ctr" anchorCtr="0">
            <a:spAutoFit/>
          </a:bodyPr>
          <a:lstStyle/>
          <a:p>
            <a:pPr>
              <a:lnSpc>
                <a:spcPct val="150000"/>
              </a:lnSpc>
            </a:pPr>
            <a:r>
              <a:rPr lang="zh-CN" altLang="en-US" sz="2400" dirty="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一维空间的</a:t>
            </a:r>
            <a:r>
              <a:rPr lang="en-US" altLang="zh-CN" sz="2400" dirty="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7</a:t>
            </a:r>
            <a:r>
              <a:rPr lang="zh-CN" altLang="en-US" sz="240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个点  </a:t>
            </a:r>
            <a:r>
              <a:rPr lang="en-US" altLang="zh-CN" sz="240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1</a:t>
            </a:r>
            <a:r>
              <a:rPr lang="zh-CN" altLang="en-US" sz="240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   </a:t>
            </a:r>
            <a:r>
              <a:rPr lang="en-US" altLang="zh-CN" sz="240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2   3   8   9   10   25</a:t>
            </a:r>
            <a:endParaRPr lang="zh-CN" altLang="en-US" sz="2400" dirty="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7" name="矩形 16"/>
          <p:cNvSpPr/>
          <p:nvPr/>
        </p:nvSpPr>
        <p:spPr bwMode="auto">
          <a:xfrm>
            <a:off x="5406859" y="850430"/>
            <a:ext cx="504000" cy="504000"/>
          </a:xfrm>
          <a:prstGeom prst="rect">
            <a:avLst/>
          </a:prstGeom>
          <a:noFill/>
          <a:ln w="19050" cap="flat" cmpd="sng" algn="ctr">
            <a:solidFill>
              <a:srgbClr val="FF67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8" name="TextBox 17"/>
          <p:cNvSpPr txBox="1"/>
          <p:nvPr/>
        </p:nvSpPr>
        <p:spPr>
          <a:xfrm>
            <a:off x="6029870" y="902375"/>
            <a:ext cx="1008112" cy="400110"/>
          </a:xfrm>
          <a:prstGeom prst="rect">
            <a:avLst/>
          </a:prstGeom>
          <a:noFill/>
        </p:spPr>
        <p:txBody>
          <a:bodyPr wrap="square" rtlCol="0">
            <a:spAutoFit/>
          </a:bodyPr>
          <a:lstStyle/>
          <a:p>
            <a:r>
              <a:rPr lang="zh-CN" altLang="en-US" sz="2000" b="1" dirty="0">
                <a:solidFill>
                  <a:srgbClr val="FF6700"/>
                </a:solidFill>
                <a:latin typeface="Times New Roman" panose="02020603050405020304" pitchFamily="18" charset="0"/>
                <a:ea typeface="微软雅黑" panose="020B0503020204020204" pitchFamily="34" charset="-122"/>
                <a:sym typeface="Times New Roman" panose="02020603050405020304" pitchFamily="18" charset="0"/>
              </a:rPr>
              <a:t>离群点</a:t>
            </a:r>
          </a:p>
        </p:txBody>
      </p:sp>
      <p:sp>
        <p:nvSpPr>
          <p:cNvPr id="3" name="TextBox 2"/>
          <p:cNvSpPr txBox="1"/>
          <p:nvPr/>
        </p:nvSpPr>
        <p:spPr>
          <a:xfrm>
            <a:off x="540000" y="1484784"/>
            <a:ext cx="7704408" cy="580865"/>
          </a:xfrm>
          <a:prstGeom prst="rect">
            <a:avLst/>
          </a:prstGeom>
          <a:noFill/>
        </p:spPr>
        <p:txBody>
          <a:bodyPr wrap="square" rtlCol="0">
            <a:spAutoFit/>
          </a:bodyPr>
          <a:lstStyle/>
          <a:p>
            <a:pPr>
              <a:lnSpc>
                <a:spcPct val="150000"/>
              </a:lnSpc>
            </a:pPr>
            <a:r>
              <a:rPr lang="zh-CN" altLang="en-US" sz="2400" b="1" dirty="0">
                <a:solidFill>
                  <a:srgbClr val="FF6700"/>
                </a:solidFill>
                <a:latin typeface="Times New Roman" panose="02020603050405020304" pitchFamily="18" charset="0"/>
                <a:ea typeface="微软雅黑" panose="020B0503020204020204" pitchFamily="34" charset="-122"/>
                <a:sym typeface="Times New Roman" panose="02020603050405020304" pitchFamily="18" charset="0"/>
              </a:rPr>
              <a:t>设置</a:t>
            </a:r>
            <a:r>
              <a:rPr lang="en-US" altLang="zh-CN" sz="2400" b="1" dirty="0">
                <a:solidFill>
                  <a:srgbClr val="FF6700"/>
                </a:solidFill>
                <a:latin typeface="Times New Roman" panose="02020603050405020304" pitchFamily="18" charset="0"/>
                <a:ea typeface="微软雅黑" panose="020B0503020204020204" pitchFamily="34" charset="-122"/>
                <a:sym typeface="Times New Roman" panose="02020603050405020304" pitchFamily="18" charset="0"/>
              </a:rPr>
              <a:t>k=2</a:t>
            </a:r>
            <a:r>
              <a:rPr lang="zh-CN" altLang="en-US" sz="2400" b="1" dirty="0">
                <a:solidFill>
                  <a:srgbClr val="FF6700"/>
                </a:solidFill>
                <a:latin typeface="Times New Roman" panose="02020603050405020304" pitchFamily="18" charset="0"/>
                <a:ea typeface="微软雅黑" panose="020B0503020204020204" pitchFamily="34" charset="-122"/>
                <a:sym typeface="Times New Roman" panose="02020603050405020304" pitchFamily="18" charset="0"/>
              </a:rPr>
              <a:t>，直觉应该</a:t>
            </a:r>
            <a:r>
              <a:rPr lang="zh-CN" altLang="en-US" sz="2400" b="1">
                <a:solidFill>
                  <a:srgbClr val="FF6700"/>
                </a:solidFill>
                <a:latin typeface="Times New Roman" panose="02020603050405020304" pitchFamily="18" charset="0"/>
                <a:ea typeface="微软雅黑" panose="020B0503020204020204" pitchFamily="34" charset="-122"/>
                <a:sym typeface="Times New Roman" panose="02020603050405020304" pitchFamily="18" charset="0"/>
              </a:rPr>
              <a:t>划分为 </a:t>
            </a:r>
            <a:r>
              <a:rPr lang="en-US" altLang="zh-CN" sz="2400" b="1">
                <a:solidFill>
                  <a:srgbClr val="FF6700"/>
                </a:solidFill>
                <a:latin typeface="Times New Roman" panose="02020603050405020304" pitchFamily="18" charset="0"/>
                <a:ea typeface="微软雅黑" panose="020B0503020204020204" pitchFamily="34" charset="-122"/>
                <a:sym typeface="Times New Roman" panose="02020603050405020304" pitchFamily="18" charset="0"/>
              </a:rPr>
              <a:t>(1,2,3) (8,9,10,25) </a:t>
            </a:r>
            <a:r>
              <a:rPr lang="zh-CN" altLang="en-US" sz="2400" b="1">
                <a:solidFill>
                  <a:srgbClr val="FF6700"/>
                </a:solidFill>
                <a:latin typeface="Times New Roman" panose="02020603050405020304" pitchFamily="18" charset="0"/>
                <a:ea typeface="微软雅黑" panose="020B0503020204020204" pitchFamily="34" charset="-122"/>
                <a:sym typeface="Times New Roman" panose="02020603050405020304" pitchFamily="18" charset="0"/>
              </a:rPr>
              <a:t>两</a:t>
            </a:r>
            <a:r>
              <a:rPr lang="zh-CN" altLang="en-US" sz="2400" b="1" dirty="0">
                <a:solidFill>
                  <a:srgbClr val="FF6700"/>
                </a:solidFill>
                <a:latin typeface="Times New Roman" panose="02020603050405020304" pitchFamily="18" charset="0"/>
                <a:ea typeface="微软雅黑" panose="020B0503020204020204" pitchFamily="34" charset="-122"/>
                <a:sym typeface="Times New Roman" panose="02020603050405020304" pitchFamily="18" charset="0"/>
              </a:rPr>
              <a:t>个类别</a:t>
            </a:r>
          </a:p>
        </p:txBody>
      </p:sp>
      <p:sp>
        <p:nvSpPr>
          <p:cNvPr id="14" name="TextBox 13"/>
          <p:cNvSpPr txBox="1"/>
          <p:nvPr/>
        </p:nvSpPr>
        <p:spPr>
          <a:xfrm>
            <a:off x="540000" y="2261639"/>
            <a:ext cx="6638208" cy="580865"/>
          </a:xfrm>
          <a:prstGeom prst="rect">
            <a:avLst/>
          </a:prstGeom>
          <a:noFill/>
        </p:spPr>
        <p:txBody>
          <a:bodyPr wrap="square" rtlCol="0">
            <a:spAutoFit/>
          </a:bodyPr>
          <a:lstStyle>
            <a:defPPr>
              <a:defRPr lang="zh-CN"/>
            </a:defPPr>
            <a:lvl1pPr>
              <a:lnSpc>
                <a:spcPct val="150000"/>
              </a:lnSpc>
              <a:defRPr sz="2400" b="1">
                <a:solidFill>
                  <a:srgbClr val="FF6700"/>
                </a:solidFill>
                <a:latin typeface="Times New Roman" panose="02020603050405020304" pitchFamily="18" charset="0"/>
                <a:ea typeface="微软雅黑" panose="020B0503020204020204" pitchFamily="34" charset="-122"/>
              </a:defRPr>
            </a:lvl1pPr>
          </a:lstStyle>
          <a:p>
            <a:r>
              <a:rPr lang="zh-CN" altLang="en-US" dirty="0">
                <a:sym typeface="Times New Roman" panose="02020603050405020304" pitchFamily="18" charset="0"/>
              </a:rPr>
              <a:t>划分方法聚类质量评价准则：</a:t>
            </a:r>
            <a:r>
              <a:rPr lang="zh-CN" altLang="en-US">
                <a:sym typeface="Times New Roman" panose="02020603050405020304" pitchFamily="18" charset="0"/>
              </a:rPr>
              <a:t>最小化</a:t>
            </a:r>
            <a:r>
              <a:rPr lang="en-US" altLang="zh-CN" dirty="0">
                <a:sym typeface="Times New Roman" panose="02020603050405020304" pitchFamily="18" charset="0"/>
              </a:rPr>
              <a:t>E</a:t>
            </a:r>
            <a:r>
              <a:rPr lang="zh-CN" altLang="en-US" dirty="0">
                <a:sym typeface="Times New Roman" panose="02020603050405020304" pitchFamily="18" charset="0"/>
              </a:rPr>
              <a:t>值</a:t>
            </a:r>
          </a:p>
        </p:txBody>
      </p:sp>
      <p:sp>
        <p:nvSpPr>
          <p:cNvPr id="20" name="标题 1">
            <a:extLst>
              <a:ext uri="{FF2B5EF4-FFF2-40B4-BE49-F238E27FC236}">
                <a16:creationId xmlns:a16="http://schemas.microsoft.com/office/drawing/2014/main" id="{444630EE-6F6F-4EFF-B6BE-AA75FC9BE2A9}"/>
              </a:ext>
            </a:extLst>
          </p:cNvPr>
          <p:cNvSpPr txBox="1">
            <a:spLocks/>
          </p:cNvSpPr>
          <p:nvPr/>
        </p:nvSpPr>
        <p:spPr>
          <a:xfrm>
            <a:off x="756000" y="108000"/>
            <a:ext cx="6781800" cy="492443"/>
          </a:xfrm>
          <a:prstGeom prst="rect">
            <a:avLst/>
          </a:prstGeom>
        </p:spPr>
        <p:txBody>
          <a:bodyPr wrap="square">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lnSpc>
                <a:spcPct val="100000"/>
              </a:lnSpc>
              <a:spcAft>
                <a:spcPct val="0"/>
              </a:spcAft>
            </a:pPr>
            <a:r>
              <a:rPr lang="en-US" altLang="zh-CN"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2.1.4 k-</a:t>
            </a:r>
            <a:r>
              <a:rPr lang="zh-CN" altLang="en-US"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中心点方法解决对离群点敏感问题</a:t>
            </a:r>
            <a:endParaRPr lang="zh-CN" altLang="en-US" sz="2600" b="1" spc="50" dirty="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grpSp>
        <p:nvGrpSpPr>
          <p:cNvPr id="21" name="组合 20">
            <a:extLst>
              <a:ext uri="{FF2B5EF4-FFF2-40B4-BE49-F238E27FC236}">
                <a16:creationId xmlns:a16="http://schemas.microsoft.com/office/drawing/2014/main" id="{E4FD255B-A192-456C-95C8-D8FED5058298}"/>
              </a:ext>
            </a:extLst>
          </p:cNvPr>
          <p:cNvGrpSpPr/>
          <p:nvPr/>
        </p:nvGrpSpPr>
        <p:grpSpPr>
          <a:xfrm>
            <a:off x="3115491" y="3054596"/>
            <a:ext cx="2764155" cy="461645"/>
            <a:chOff x="6590" y="5400"/>
            <a:chExt cx="4353" cy="727"/>
          </a:xfrm>
        </p:grpSpPr>
        <p:sp>
          <p:nvSpPr>
            <p:cNvPr id="22" name="object 4">
              <a:extLst>
                <a:ext uri="{FF2B5EF4-FFF2-40B4-BE49-F238E27FC236}">
                  <a16:creationId xmlns:a16="http://schemas.microsoft.com/office/drawing/2014/main" id="{81AC36A9-0985-474B-BE65-5791A03BA2DA}"/>
                </a:ext>
              </a:extLst>
            </p:cNvPr>
            <p:cNvSpPr txBox="1"/>
            <p:nvPr/>
          </p:nvSpPr>
          <p:spPr>
            <a:xfrm>
              <a:off x="10760" y="5400"/>
              <a:ext cx="183" cy="342"/>
            </a:xfrm>
            <a:prstGeom prst="rect">
              <a:avLst/>
            </a:prstGeom>
          </p:spPr>
          <p:txBody>
            <a:bodyPr lIns="0" tIns="0" rIns="0" bIns="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eaLnBrk="1" hangingPunct="1">
                <a:defRPr/>
              </a:pPr>
              <a:r>
                <a:rPr sz="1350" spc="30" dirty="0">
                  <a:latin typeface="Times New Roman" panose="02020603050405020304"/>
                  <a:cs typeface="Times New Roman" panose="02020603050405020304"/>
                </a:rPr>
                <a:t>2</a:t>
              </a:r>
              <a:endParaRPr sz="1350">
                <a:latin typeface="Times New Roman" panose="02020603050405020304"/>
                <a:cs typeface="Times New Roman" panose="02020603050405020304"/>
              </a:endParaRPr>
            </a:p>
          </p:txBody>
        </p:sp>
        <p:sp>
          <p:nvSpPr>
            <p:cNvPr id="23" name="object 5">
              <a:extLst>
                <a:ext uri="{FF2B5EF4-FFF2-40B4-BE49-F238E27FC236}">
                  <a16:creationId xmlns:a16="http://schemas.microsoft.com/office/drawing/2014/main" id="{221BD68A-40AF-4C15-A036-2F3006656A98}"/>
                </a:ext>
              </a:extLst>
            </p:cNvPr>
            <p:cNvSpPr txBox="1"/>
            <p:nvPr/>
          </p:nvSpPr>
          <p:spPr>
            <a:xfrm>
              <a:off x="10290" y="5730"/>
              <a:ext cx="120" cy="342"/>
            </a:xfrm>
            <a:prstGeom prst="rect">
              <a:avLst/>
            </a:prstGeom>
          </p:spPr>
          <p:txBody>
            <a:bodyPr lIns="0" tIns="0" rIns="0" bIns="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eaLnBrk="1" hangingPunct="1">
                <a:defRPr/>
              </a:pPr>
              <a:r>
                <a:rPr sz="1350" i="1" spc="15" dirty="0">
                  <a:latin typeface="Times New Roman" panose="02020603050405020304"/>
                  <a:cs typeface="Times New Roman" panose="02020603050405020304"/>
                </a:rPr>
                <a:t>i</a:t>
              </a:r>
              <a:endParaRPr sz="1350">
                <a:latin typeface="Times New Roman" panose="02020603050405020304"/>
                <a:cs typeface="Times New Roman" panose="02020603050405020304"/>
              </a:endParaRPr>
            </a:p>
          </p:txBody>
        </p:sp>
        <p:sp>
          <p:nvSpPr>
            <p:cNvPr id="24" name="object 6">
              <a:extLst>
                <a:ext uri="{FF2B5EF4-FFF2-40B4-BE49-F238E27FC236}">
                  <a16:creationId xmlns:a16="http://schemas.microsoft.com/office/drawing/2014/main" id="{6A173CC4-F54E-4D75-8362-C4227AB03C72}"/>
                </a:ext>
              </a:extLst>
            </p:cNvPr>
            <p:cNvSpPr txBox="1"/>
            <p:nvPr/>
          </p:nvSpPr>
          <p:spPr>
            <a:xfrm>
              <a:off x="7670" y="5400"/>
              <a:ext cx="168" cy="342"/>
            </a:xfrm>
            <a:prstGeom prst="rect">
              <a:avLst/>
            </a:prstGeom>
          </p:spPr>
          <p:txBody>
            <a:bodyPr lIns="0" tIns="0" rIns="0" bIns="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eaLnBrk="1" hangingPunct="1">
                <a:defRPr/>
              </a:pPr>
              <a:r>
                <a:rPr sz="1350" i="1" spc="30" dirty="0">
                  <a:latin typeface="Times New Roman" panose="02020603050405020304"/>
                  <a:cs typeface="Times New Roman" panose="02020603050405020304"/>
                </a:rPr>
                <a:t>k</a:t>
              </a:r>
              <a:endParaRPr sz="1350">
                <a:latin typeface="Times New Roman" panose="02020603050405020304"/>
                <a:cs typeface="Times New Roman" panose="02020603050405020304"/>
              </a:endParaRPr>
            </a:p>
          </p:txBody>
        </p:sp>
        <p:sp>
          <p:nvSpPr>
            <p:cNvPr id="25" name="object 7">
              <a:extLst>
                <a:ext uri="{FF2B5EF4-FFF2-40B4-BE49-F238E27FC236}">
                  <a16:creationId xmlns:a16="http://schemas.microsoft.com/office/drawing/2014/main" id="{6B96FC24-3C5C-4255-9852-86B349DC4CFC}"/>
                </a:ext>
              </a:extLst>
            </p:cNvPr>
            <p:cNvSpPr txBox="1"/>
            <p:nvPr/>
          </p:nvSpPr>
          <p:spPr>
            <a:xfrm>
              <a:off x="8997" y="5412"/>
              <a:ext cx="1785" cy="583"/>
            </a:xfrm>
            <a:prstGeom prst="rect">
              <a:avLst/>
            </a:prstGeom>
          </p:spPr>
          <p:txBody>
            <a:bodyPr lIns="0" tIns="0" rIns="0" bIns="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eaLnBrk="1" hangingPunct="1">
                <a:defRPr/>
              </a:pPr>
              <a:r>
                <a:rPr sz="2350" spc="45" dirty="0">
                  <a:latin typeface="Times New Roman" panose="02020603050405020304"/>
                  <a:cs typeface="Times New Roman" panose="02020603050405020304"/>
                </a:rPr>
                <a:t>(</a:t>
              </a:r>
              <a:r>
                <a:rPr sz="2350" i="1" spc="45" dirty="0">
                  <a:latin typeface="Times New Roman" panose="02020603050405020304"/>
                  <a:cs typeface="Times New Roman" panose="02020603050405020304"/>
                </a:rPr>
                <a:t>d</a:t>
              </a:r>
              <a:r>
                <a:rPr sz="2350" i="1" spc="-395" dirty="0">
                  <a:latin typeface="Times New Roman" panose="02020603050405020304"/>
                  <a:cs typeface="Times New Roman" panose="02020603050405020304"/>
                </a:rPr>
                <a:t> </a:t>
              </a:r>
              <a:r>
                <a:rPr sz="2350" spc="25" dirty="0">
                  <a:latin typeface="Times New Roman" panose="02020603050405020304"/>
                  <a:cs typeface="Times New Roman" panose="02020603050405020304"/>
                </a:rPr>
                <a:t>(</a:t>
              </a:r>
              <a:r>
                <a:rPr sz="2350" spc="-285" dirty="0">
                  <a:latin typeface="Times New Roman" panose="02020603050405020304"/>
                  <a:cs typeface="Times New Roman" panose="02020603050405020304"/>
                </a:rPr>
                <a:t> </a:t>
              </a:r>
              <a:r>
                <a:rPr sz="2350" i="1" spc="25" dirty="0">
                  <a:latin typeface="Times New Roman" panose="02020603050405020304"/>
                  <a:cs typeface="Times New Roman" panose="02020603050405020304"/>
                </a:rPr>
                <a:t>p</a:t>
              </a:r>
              <a:r>
                <a:rPr sz="2350" spc="25" dirty="0">
                  <a:latin typeface="Times New Roman" panose="02020603050405020304"/>
                  <a:cs typeface="Times New Roman" panose="02020603050405020304"/>
                </a:rPr>
                <a:t>,</a:t>
              </a:r>
              <a:r>
                <a:rPr sz="2350" spc="-375" dirty="0">
                  <a:latin typeface="Times New Roman" panose="02020603050405020304"/>
                  <a:cs typeface="Times New Roman" panose="02020603050405020304"/>
                </a:rPr>
                <a:t> </a:t>
              </a:r>
              <a:r>
                <a:rPr sz="2350" i="1" spc="35" dirty="0">
                  <a:latin typeface="Times New Roman" panose="02020603050405020304"/>
                  <a:cs typeface="Times New Roman" panose="02020603050405020304"/>
                </a:rPr>
                <a:t>c</a:t>
              </a:r>
              <a:r>
                <a:rPr sz="2350" i="1" spc="-10" dirty="0">
                  <a:latin typeface="Times New Roman" panose="02020603050405020304"/>
                  <a:cs typeface="Times New Roman" panose="02020603050405020304"/>
                </a:rPr>
                <a:t> </a:t>
              </a:r>
              <a:r>
                <a:rPr sz="2350" dirty="0">
                  <a:latin typeface="Times New Roman" panose="02020603050405020304"/>
                  <a:cs typeface="Times New Roman" panose="02020603050405020304"/>
                </a:rPr>
                <a:t>))</a:t>
              </a:r>
            </a:p>
          </p:txBody>
        </p:sp>
        <p:sp>
          <p:nvSpPr>
            <p:cNvPr id="26" name="object 8">
              <a:extLst>
                <a:ext uri="{FF2B5EF4-FFF2-40B4-BE49-F238E27FC236}">
                  <a16:creationId xmlns:a16="http://schemas.microsoft.com/office/drawing/2014/main" id="{E7709B7C-134B-418F-BFE0-F0CB4F330CAD}"/>
                </a:ext>
              </a:extLst>
            </p:cNvPr>
            <p:cNvSpPr txBox="1"/>
            <p:nvPr/>
          </p:nvSpPr>
          <p:spPr>
            <a:xfrm>
              <a:off x="8850" y="5877"/>
              <a:ext cx="98" cy="250"/>
            </a:xfrm>
            <a:prstGeom prst="rect">
              <a:avLst/>
            </a:prstGeom>
          </p:spPr>
          <p:txBody>
            <a:bodyPr lIns="0" tIns="0" rIns="0" bIns="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eaLnBrk="1" hangingPunct="1">
                <a:defRPr/>
              </a:pPr>
              <a:r>
                <a:rPr sz="950" i="1" spc="15" dirty="0">
                  <a:latin typeface="Times New Roman" panose="02020603050405020304"/>
                  <a:cs typeface="Times New Roman" panose="02020603050405020304"/>
                </a:rPr>
                <a:t>i</a:t>
              </a:r>
              <a:endParaRPr sz="950">
                <a:latin typeface="Times New Roman" panose="02020603050405020304"/>
                <a:cs typeface="Times New Roman" panose="02020603050405020304"/>
              </a:endParaRPr>
            </a:p>
          </p:txBody>
        </p:sp>
        <p:sp>
          <p:nvSpPr>
            <p:cNvPr id="27" name="object 9">
              <a:extLst>
                <a:ext uri="{FF2B5EF4-FFF2-40B4-BE49-F238E27FC236}">
                  <a16:creationId xmlns:a16="http://schemas.microsoft.com/office/drawing/2014/main" id="{7503FB53-0969-4A4D-9F57-6535063340B1}"/>
                </a:ext>
              </a:extLst>
            </p:cNvPr>
            <p:cNvSpPr txBox="1"/>
            <p:nvPr/>
          </p:nvSpPr>
          <p:spPr>
            <a:xfrm>
              <a:off x="7662" y="5730"/>
              <a:ext cx="1232" cy="342"/>
            </a:xfrm>
            <a:prstGeom prst="rect">
              <a:avLst/>
            </a:prstGeom>
          </p:spPr>
          <p:txBody>
            <a:bodyPr lIns="0" tIns="0" rIns="0" bIns="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eaLnBrk="1" hangingPunct="1">
                <a:tabLst>
                  <a:tab pos="458470" algn="l"/>
                </a:tabLst>
                <a:defRPr/>
              </a:pPr>
              <a:r>
                <a:rPr sz="1350" i="1" spc="105" dirty="0">
                  <a:latin typeface="Times New Roman" panose="02020603050405020304"/>
                  <a:cs typeface="Times New Roman" panose="02020603050405020304"/>
                </a:rPr>
                <a:t>i</a:t>
              </a:r>
              <a:r>
                <a:rPr sz="1350" spc="-70" dirty="0">
                  <a:latin typeface="Symbol" panose="05050102010706020507"/>
                  <a:cs typeface="Symbol" panose="05050102010706020507"/>
                </a:rPr>
                <a:t></a:t>
              </a:r>
              <a:r>
                <a:rPr sz="1350" spc="30" dirty="0">
                  <a:latin typeface="Times New Roman" panose="02020603050405020304"/>
                  <a:cs typeface="Times New Roman" panose="02020603050405020304"/>
                </a:rPr>
                <a:t>1</a:t>
              </a:r>
              <a:r>
                <a:rPr sz="1350" dirty="0">
                  <a:latin typeface="Times New Roman" panose="02020603050405020304"/>
                  <a:cs typeface="Times New Roman" panose="02020603050405020304"/>
                </a:rPr>
                <a:t>	</a:t>
              </a:r>
              <a:r>
                <a:rPr sz="1350" i="1" spc="-50" dirty="0">
                  <a:latin typeface="Times New Roman" panose="02020603050405020304"/>
                  <a:cs typeface="Times New Roman" panose="02020603050405020304"/>
                </a:rPr>
                <a:t>p</a:t>
              </a:r>
              <a:r>
                <a:rPr sz="1350" spc="-95" dirty="0">
                  <a:latin typeface="Symbol" panose="05050102010706020507"/>
                  <a:cs typeface="Symbol" panose="05050102010706020507"/>
                </a:rPr>
                <a:t></a:t>
              </a:r>
              <a:r>
                <a:rPr sz="1350" i="1" spc="45" dirty="0">
                  <a:latin typeface="Times New Roman" panose="02020603050405020304"/>
                  <a:cs typeface="Times New Roman" panose="02020603050405020304"/>
                </a:rPr>
                <a:t>C</a:t>
              </a:r>
              <a:endParaRPr sz="1350">
                <a:latin typeface="Times New Roman" panose="02020603050405020304"/>
                <a:cs typeface="Times New Roman" panose="02020603050405020304"/>
              </a:endParaRPr>
            </a:p>
          </p:txBody>
        </p:sp>
        <p:sp>
          <p:nvSpPr>
            <p:cNvPr id="28" name="object 10">
              <a:extLst>
                <a:ext uri="{FF2B5EF4-FFF2-40B4-BE49-F238E27FC236}">
                  <a16:creationId xmlns:a16="http://schemas.microsoft.com/office/drawing/2014/main" id="{A7F53302-BD9E-44E8-912F-D4E3326A7DC3}"/>
                </a:ext>
              </a:extLst>
            </p:cNvPr>
            <p:cNvSpPr txBox="1"/>
            <p:nvPr/>
          </p:nvSpPr>
          <p:spPr>
            <a:xfrm>
              <a:off x="6590" y="5412"/>
              <a:ext cx="1765" cy="583"/>
            </a:xfrm>
            <a:prstGeom prst="rect">
              <a:avLst/>
            </a:prstGeom>
          </p:spPr>
          <p:txBody>
            <a:bodyPr lIns="0" tIns="0" rIns="0" bIns="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eaLnBrk="1" hangingPunct="1">
                <a:tabLst>
                  <a:tab pos="924560" algn="l"/>
                </a:tabLst>
                <a:defRPr/>
              </a:pPr>
              <a:r>
                <a:rPr sz="2350" i="1" spc="50" dirty="0">
                  <a:latin typeface="Times New Roman" panose="02020603050405020304"/>
                  <a:cs typeface="Times New Roman" panose="02020603050405020304"/>
                </a:rPr>
                <a:t>E</a:t>
              </a:r>
              <a:r>
                <a:rPr sz="2350" i="1" spc="10" dirty="0">
                  <a:latin typeface="Times New Roman" panose="02020603050405020304"/>
                  <a:cs typeface="Times New Roman" panose="02020603050405020304"/>
                </a:rPr>
                <a:t> </a:t>
              </a:r>
              <a:r>
                <a:rPr sz="2350" spc="45" dirty="0">
                  <a:latin typeface="Symbol" panose="05050102010706020507"/>
                  <a:cs typeface="Symbol" panose="05050102010706020507"/>
                </a:rPr>
                <a:t></a:t>
              </a:r>
              <a:r>
                <a:rPr sz="2350" spc="-135" dirty="0">
                  <a:latin typeface="Times New Roman" panose="02020603050405020304"/>
                  <a:cs typeface="Times New Roman" panose="02020603050405020304"/>
                </a:rPr>
                <a:t> </a:t>
              </a:r>
              <a:r>
                <a:rPr sz="2350" spc="45" dirty="0">
                  <a:latin typeface="Symbol" panose="05050102010706020507"/>
                  <a:cs typeface="Symbol" panose="05050102010706020507"/>
                </a:rPr>
                <a:t></a:t>
              </a:r>
              <a:r>
                <a:rPr sz="2350" dirty="0">
                  <a:latin typeface="Times New Roman" panose="02020603050405020304"/>
                  <a:cs typeface="Times New Roman" panose="02020603050405020304"/>
                </a:rPr>
                <a:t>	</a:t>
              </a:r>
              <a:r>
                <a:rPr sz="2350" spc="45" dirty="0">
                  <a:latin typeface="Symbol" panose="05050102010706020507"/>
                  <a:cs typeface="Symbol" panose="05050102010706020507"/>
                </a:rPr>
                <a:t></a:t>
              </a:r>
              <a:endParaRPr sz="2350" dirty="0">
                <a:latin typeface="Symbol" panose="05050102010706020507"/>
                <a:cs typeface="Symbol" panose="05050102010706020507"/>
              </a:endParaRPr>
            </a:p>
          </p:txBody>
        </p:sp>
      </p:grpSp>
    </p:spTree>
    <p:extLst>
      <p:ext uri="{BB962C8B-B14F-4D97-AF65-F5344CB8AC3E}">
        <p14:creationId xmlns:p14="http://schemas.microsoft.com/office/powerpoint/2010/main" val="3374906255"/>
      </p:ext>
    </p:extLst>
  </p:cSld>
  <p:clrMapOvr>
    <a:masterClrMapping/>
  </p:clrMapOvr>
  <p:transition spd="med">
    <p:split orient="vert"/>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custDataLst>
              <p:tags r:id="rId2"/>
            </p:custDataLst>
          </p:nvPr>
        </p:nvSpPr>
        <p:spPr>
          <a:xfrm>
            <a:off x="476250" y="1005912"/>
            <a:ext cx="8102600" cy="1631315"/>
          </a:xfrm>
          <a:prstGeom prst="rect">
            <a:avLst/>
          </a:prstGeom>
          <a:noFill/>
        </p:spPr>
        <p:txBody>
          <a:bodyPr vert="horz" wrap="square" rtlCol="0" anchor="ctr" anchorCtr="0">
            <a:noAutofit/>
          </a:bodyPr>
          <a:lstStyle/>
          <a:p>
            <a:pPr>
              <a:lnSpc>
                <a:spcPct val="150000"/>
              </a:lnSpc>
            </a:pPr>
            <a:r>
              <a:rPr lang="zh-CN" altLang="en-US" sz="2600" dirty="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一维空间的</a:t>
            </a:r>
            <a:r>
              <a:rPr lang="en-US" altLang="zh-CN" sz="2600" dirty="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7</a:t>
            </a:r>
            <a:r>
              <a:rPr lang="zh-CN" altLang="en-US" sz="2600" dirty="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个点</a:t>
            </a:r>
            <a:r>
              <a:rPr lang="en-US" altLang="zh-CN" sz="2600" dirty="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1</a:t>
            </a:r>
            <a:r>
              <a:rPr lang="zh-CN" altLang="en-US" sz="2600" dirty="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 </a:t>
            </a:r>
            <a:r>
              <a:rPr lang="en-US" altLang="zh-CN" sz="2600" dirty="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2 3 8 9 10 25</a:t>
            </a:r>
            <a:r>
              <a:rPr lang="zh-CN" altLang="en-US" sz="2600" dirty="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，根据划分方法聚类质量评价准则，设置</a:t>
            </a:r>
            <a:r>
              <a:rPr lang="en-US" altLang="zh-CN" sz="2600" dirty="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k</a:t>
            </a:r>
            <a:r>
              <a:rPr lang="zh-CN" altLang="en-US" sz="2600" dirty="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为</a:t>
            </a:r>
            <a:r>
              <a:rPr lang="en-US" altLang="zh-CN" sz="2600" dirty="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2</a:t>
            </a:r>
            <a:r>
              <a:rPr lang="zh-CN" altLang="en-US" sz="2600" dirty="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时，</a:t>
            </a:r>
            <a:r>
              <a:rPr lang="en-US" altLang="zh-CN" sz="2600" dirty="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(1,2,3)(8,9,10,25)</a:t>
            </a:r>
            <a:r>
              <a:rPr lang="zh-CN" altLang="en-US" sz="2600" dirty="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聚类的</a:t>
            </a:r>
            <a:r>
              <a:rPr lang="en-US" altLang="zh-CN" sz="2600" dirty="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E</a:t>
            </a:r>
            <a:r>
              <a:rPr lang="zh-CN" altLang="en-US" sz="2600" dirty="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值为：</a:t>
            </a:r>
            <a:r>
              <a:rPr lang="zh-CN" altLang="en-US" sz="2600" dirty="0">
                <a:solidFill>
                  <a:srgbClr val="639EF4"/>
                </a:solidFill>
                <a:latin typeface="Times New Roman" panose="02020603050405020304" pitchFamily="18" charset="0"/>
                <a:ea typeface="微软雅黑" panose="020B0503020204020204" pitchFamily="34" charset="-122"/>
                <a:sym typeface="Times New Roman" panose="02020603050405020304" pitchFamily="18" charset="0"/>
              </a:rPr>
              <a:t> </a:t>
            </a:r>
            <a:r>
              <a:rPr lang="en-US" altLang="zh-CN" sz="2600" dirty="0">
                <a:solidFill>
                  <a:srgbClr val="0070C0"/>
                </a:solidFill>
                <a:latin typeface="Times New Roman" panose="02020603050405020304" pitchFamily="18" charset="0"/>
                <a:ea typeface="微软雅黑" panose="020B0503020204020204" pitchFamily="34" charset="-122"/>
                <a:sym typeface="Times New Roman" panose="02020603050405020304" pitchFamily="18" charset="0"/>
              </a:rPr>
              <a:t>[</a:t>
            </a:r>
            <a:r>
              <a:rPr lang="zh-CN" altLang="en-US" sz="2600" dirty="0">
                <a:solidFill>
                  <a:srgbClr val="0070C0"/>
                </a:solidFill>
                <a:latin typeface="Times New Roman" panose="02020603050405020304" pitchFamily="18" charset="0"/>
                <a:ea typeface="微软雅黑" panose="020B0503020204020204" pitchFamily="34" charset="-122"/>
                <a:sym typeface="Times New Roman" panose="02020603050405020304" pitchFamily="18" charset="0"/>
              </a:rPr>
              <a:t>填空</a:t>
            </a:r>
            <a:r>
              <a:rPr lang="en-US" altLang="zh-CN" sz="2600" dirty="0">
                <a:solidFill>
                  <a:srgbClr val="0070C0"/>
                </a:solidFill>
                <a:latin typeface="Times New Roman" panose="02020603050405020304" pitchFamily="18" charset="0"/>
                <a:ea typeface="微软雅黑" panose="020B0503020204020204" pitchFamily="34" charset="-122"/>
                <a:sym typeface="Times New Roman" panose="02020603050405020304" pitchFamily="18" charset="0"/>
              </a:rPr>
              <a:t>1] </a:t>
            </a:r>
            <a:r>
              <a:rPr lang="zh-CN" altLang="en-US" sz="2600" dirty="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a:t>
            </a:r>
            <a:r>
              <a:rPr lang="en-US" altLang="zh-CN" sz="2600" dirty="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(1,2,3,8)(9,10,25)</a:t>
            </a:r>
            <a:r>
              <a:rPr lang="zh-CN" altLang="en-US" sz="2600" dirty="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的</a:t>
            </a:r>
            <a:r>
              <a:rPr lang="en-US" altLang="zh-CN" sz="2600" dirty="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E</a:t>
            </a:r>
            <a:r>
              <a:rPr lang="zh-CN" altLang="en-US" sz="2600" dirty="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值为：</a:t>
            </a:r>
            <a:r>
              <a:rPr lang="zh-CN" altLang="en-US" sz="2600" dirty="0">
                <a:solidFill>
                  <a:srgbClr val="639EF4"/>
                </a:solidFill>
                <a:latin typeface="Times New Roman" panose="02020603050405020304" pitchFamily="18" charset="0"/>
                <a:ea typeface="微软雅黑" panose="020B0503020204020204" pitchFamily="34" charset="-122"/>
                <a:sym typeface="Times New Roman" panose="02020603050405020304" pitchFamily="18" charset="0"/>
              </a:rPr>
              <a:t> </a:t>
            </a:r>
            <a:r>
              <a:rPr lang="en-US" altLang="zh-CN" sz="2600" dirty="0">
                <a:solidFill>
                  <a:srgbClr val="0070C0"/>
                </a:solidFill>
                <a:latin typeface="Times New Roman" panose="02020603050405020304" pitchFamily="18" charset="0"/>
                <a:ea typeface="微软雅黑" panose="020B0503020204020204" pitchFamily="34" charset="-122"/>
                <a:sym typeface="Times New Roman" panose="02020603050405020304" pitchFamily="18" charset="0"/>
              </a:rPr>
              <a:t>[</a:t>
            </a:r>
            <a:r>
              <a:rPr lang="zh-CN" altLang="en-US" sz="2600" dirty="0">
                <a:solidFill>
                  <a:srgbClr val="0070C0"/>
                </a:solidFill>
                <a:latin typeface="Times New Roman" panose="02020603050405020304" pitchFamily="18" charset="0"/>
                <a:ea typeface="微软雅黑" panose="020B0503020204020204" pitchFamily="34" charset="-122"/>
                <a:sym typeface="Times New Roman" panose="02020603050405020304" pitchFamily="18" charset="0"/>
              </a:rPr>
              <a:t>填空</a:t>
            </a:r>
            <a:r>
              <a:rPr lang="en-US" altLang="zh-CN" sz="2600" dirty="0">
                <a:solidFill>
                  <a:srgbClr val="0070C0"/>
                </a:solidFill>
                <a:latin typeface="Times New Roman" panose="02020603050405020304" pitchFamily="18" charset="0"/>
                <a:ea typeface="微软雅黑" panose="020B0503020204020204" pitchFamily="34" charset="-122"/>
                <a:sym typeface="Times New Roman" panose="02020603050405020304" pitchFamily="18" charset="0"/>
              </a:rPr>
              <a:t>2] </a:t>
            </a:r>
          </a:p>
        </p:txBody>
      </p:sp>
      <p:sp>
        <p:nvSpPr>
          <p:cNvPr id="13" name="矩形 12"/>
          <p:cNvSpPr/>
          <p:nvPr>
            <p:custDataLst>
              <p:tags r:id="rId3"/>
            </p:custDataLst>
          </p:nvPr>
        </p:nvSpPr>
        <p:spPr bwMode="auto">
          <a:xfrm>
            <a:off x="0" y="6428740"/>
            <a:ext cx="9144000" cy="365760"/>
          </a:xfrm>
          <a:prstGeom prst="rect">
            <a:avLst/>
          </a:prstGeom>
          <a:solidFill>
            <a:srgbClr val="FBFAE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1" compatLnSpc="1">
            <a:prstTxWarp prst="textNoShape">
              <a:avLst/>
            </a:prstTxWarp>
          </a:bodyPr>
          <a:lstStyle/>
          <a:p>
            <a:pPr fontAlgn="base">
              <a:spcBef>
                <a:spcPct val="0"/>
              </a:spcBef>
              <a:spcAft>
                <a:spcPct val="0"/>
              </a:spcAft>
            </a:pPr>
            <a:r>
              <a:rPr kumimoji="0" lang="zh-CN" altLang="en-US" sz="1200" b="0" i="0" u="none" strike="noStrike" cap="none" normalizeH="0" baseline="0">
                <a:ln>
                  <a:noFill/>
                </a:ln>
                <a:solidFill>
                  <a:srgbClr val="F84F41"/>
                </a:solidFill>
                <a:effectLst/>
                <a:latin typeface="Times New Roman" panose="02020603050405020304" pitchFamily="18" charset="0"/>
                <a:ea typeface="微软雅黑" panose="020B0503020204020204" pitchFamily="34" charset="-122"/>
                <a:sym typeface="Times New Roman" panose="02020603050405020304" pitchFamily="18" charset="0"/>
              </a:rPr>
              <a:t>正常使用填空题需</a:t>
            </a:r>
            <a:r>
              <a:rPr kumimoji="0" lang="en-US" altLang="zh-CN" sz="1200" b="0" i="0" u="none" strike="noStrike" cap="none" normalizeH="0" baseline="0">
                <a:ln>
                  <a:noFill/>
                </a:ln>
                <a:solidFill>
                  <a:srgbClr val="F84F41"/>
                </a:solidFill>
                <a:effectLst/>
                <a:latin typeface="Times New Roman" panose="02020603050405020304" pitchFamily="18" charset="0"/>
                <a:ea typeface="微软雅黑" panose="020B0503020204020204" pitchFamily="34" charset="-122"/>
                <a:sym typeface="Times New Roman" panose="02020603050405020304" pitchFamily="18" charset="0"/>
              </a:rPr>
              <a:t>3.0</a:t>
            </a:r>
            <a:r>
              <a:rPr kumimoji="0" lang="zh-CN" altLang="en-US" sz="1200" b="0" i="0" u="none" strike="noStrike" cap="none" normalizeH="0" baseline="0">
                <a:ln>
                  <a:noFill/>
                </a:ln>
                <a:solidFill>
                  <a:srgbClr val="F84F41"/>
                </a:solidFill>
                <a:effectLst/>
                <a:latin typeface="Times New Roman" panose="02020603050405020304" pitchFamily="18" charset="0"/>
                <a:ea typeface="微软雅黑" panose="020B0503020204020204" pitchFamily="34" charset="-122"/>
                <a:sym typeface="Times New Roman" panose="02020603050405020304" pitchFamily="18" charset="0"/>
              </a:rPr>
              <a:t>以上版本雨课堂</a:t>
            </a:r>
          </a:p>
        </p:txBody>
      </p:sp>
      <p:sp>
        <p:nvSpPr>
          <p:cNvPr id="22" name="TextBox 21"/>
          <p:cNvSpPr txBox="1"/>
          <p:nvPr/>
        </p:nvSpPr>
        <p:spPr>
          <a:xfrm>
            <a:off x="526988" y="3220630"/>
            <a:ext cx="5845212" cy="461665"/>
          </a:xfrm>
          <a:prstGeom prst="rect">
            <a:avLst/>
          </a:prstGeom>
          <a:noFill/>
        </p:spPr>
        <p:txBody>
          <a:bodyPr wrap="square" rtlCol="0">
            <a:spAutoFit/>
          </a:bodyPr>
          <a:lstStyle/>
          <a:p>
            <a:r>
              <a:rPr lang="zh-CN" altLang="en-US" sz="2400" b="1" dirty="0">
                <a:solidFill>
                  <a:srgbClr val="FF6700"/>
                </a:solidFill>
                <a:latin typeface="Times New Roman" panose="02020603050405020304" pitchFamily="18" charset="0"/>
                <a:ea typeface="微软雅黑" panose="020B0503020204020204" pitchFamily="34" charset="-122"/>
                <a:sym typeface="Times New Roman" panose="02020603050405020304" pitchFamily="18" charset="0"/>
              </a:rPr>
              <a:t>划分方法聚类质量评价准则：最小化</a:t>
            </a:r>
            <a:r>
              <a:rPr lang="en-US" altLang="zh-CN" sz="2400" b="1" dirty="0">
                <a:solidFill>
                  <a:srgbClr val="FF6700"/>
                </a:solidFill>
                <a:latin typeface="Times New Roman" panose="02020603050405020304" pitchFamily="18" charset="0"/>
                <a:ea typeface="微软雅黑" panose="020B0503020204020204" pitchFamily="34" charset="-122"/>
                <a:sym typeface="Times New Roman" panose="02020603050405020304" pitchFamily="18" charset="0"/>
              </a:rPr>
              <a:t>E</a:t>
            </a:r>
            <a:r>
              <a:rPr lang="zh-CN" altLang="en-US" sz="2400" b="1" dirty="0">
                <a:solidFill>
                  <a:srgbClr val="FF6700"/>
                </a:solidFill>
                <a:latin typeface="Times New Roman" panose="02020603050405020304" pitchFamily="18" charset="0"/>
                <a:ea typeface="微软雅黑" panose="020B0503020204020204" pitchFamily="34" charset="-122"/>
                <a:sym typeface="Times New Roman" panose="02020603050405020304" pitchFamily="18" charset="0"/>
              </a:rPr>
              <a:t>值</a:t>
            </a:r>
          </a:p>
        </p:txBody>
      </p:sp>
      <p:sp>
        <p:nvSpPr>
          <p:cNvPr id="23" name="圆角矩形 14">
            <a:extLst>
              <a:ext uri="{FF2B5EF4-FFF2-40B4-BE49-F238E27FC236}">
                <a16:creationId xmlns:a16="http://schemas.microsoft.com/office/drawing/2014/main" id="{0EDC3100-1F0E-4190-BBED-4FCA90D93232}"/>
              </a:ext>
            </a:extLst>
          </p:cNvPr>
          <p:cNvSpPr/>
          <p:nvPr>
            <p:custDataLst>
              <p:tags r:id="rId4"/>
            </p:custDataLst>
          </p:nvPr>
        </p:nvSpPr>
        <p:spPr bwMode="auto">
          <a:xfrm>
            <a:off x="6172200" y="5844245"/>
            <a:ext cx="1543050" cy="411480"/>
          </a:xfrm>
          <a:prstGeom prst="roundRect">
            <a:avLst/>
          </a:prstGeom>
          <a:gradFill flip="none" rotWithShape="1">
            <a:gsLst>
              <a:gs pos="0">
                <a:srgbClr val="13548C">
                  <a:shade val="30000"/>
                  <a:satMod val="115000"/>
                </a:srgbClr>
              </a:gs>
              <a:gs pos="50000">
                <a:srgbClr val="13548C">
                  <a:shade val="67500"/>
                  <a:satMod val="115000"/>
                </a:srgbClr>
              </a:gs>
              <a:gs pos="100000">
                <a:srgbClr val="13548C">
                  <a:shade val="100000"/>
                  <a:satMod val="115000"/>
                </a:srgbClr>
              </a:gs>
            </a:gsLst>
            <a:lin ang="16200000" scaled="1"/>
            <a:tileRect/>
          </a:gradFill>
          <a:ln w="38100" cap="flat" cmpd="sng" algn="ctr">
            <a:no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r>
              <a:rPr kumimoji="0" lang="zh-CN" altLang="en-US" sz="1600" b="0" i="0" u="none" strike="noStrike" cap="none" normalizeH="0" baseline="0">
                <a:ln>
                  <a:noFill/>
                </a:ln>
                <a:solidFill>
                  <a:srgbClr val="FFFFFF"/>
                </a:solidFill>
                <a:effectLst/>
                <a:latin typeface="Times New Roman" panose="02020603050405020304" pitchFamily="18" charset="0"/>
                <a:ea typeface="微软雅黑" panose="020B0503020204020204" pitchFamily="34" charset="-122"/>
                <a:sym typeface="Times New Roman" panose="02020603050405020304" pitchFamily="18" charset="0"/>
              </a:rPr>
              <a:t>提交</a:t>
            </a:r>
          </a:p>
        </p:txBody>
      </p:sp>
      <p:grpSp>
        <p:nvGrpSpPr>
          <p:cNvPr id="24" name="组合 23">
            <a:extLst>
              <a:ext uri="{FF2B5EF4-FFF2-40B4-BE49-F238E27FC236}">
                <a16:creationId xmlns:a16="http://schemas.microsoft.com/office/drawing/2014/main" id="{C64A20F7-011B-4E4B-A3BD-57567A38BADE}"/>
              </a:ext>
            </a:extLst>
          </p:cNvPr>
          <p:cNvGrpSpPr/>
          <p:nvPr/>
        </p:nvGrpSpPr>
        <p:grpSpPr>
          <a:xfrm>
            <a:off x="3190240" y="4009913"/>
            <a:ext cx="2764155" cy="461645"/>
            <a:chOff x="7270" y="6742"/>
            <a:chExt cx="4353" cy="727"/>
          </a:xfrm>
        </p:grpSpPr>
        <p:sp>
          <p:nvSpPr>
            <p:cNvPr id="25" name="object 4">
              <a:extLst>
                <a:ext uri="{FF2B5EF4-FFF2-40B4-BE49-F238E27FC236}">
                  <a16:creationId xmlns:a16="http://schemas.microsoft.com/office/drawing/2014/main" id="{62E42B6D-AAD4-49F5-BC22-0B1EECC1E42B}"/>
                </a:ext>
              </a:extLst>
            </p:cNvPr>
            <p:cNvSpPr txBox="1"/>
            <p:nvPr/>
          </p:nvSpPr>
          <p:spPr>
            <a:xfrm>
              <a:off x="11440" y="6742"/>
              <a:ext cx="183" cy="342"/>
            </a:xfrm>
            <a:prstGeom prst="rect">
              <a:avLst/>
            </a:prstGeom>
          </p:spPr>
          <p:txBody>
            <a:bodyPr lIns="0" tIns="0" rIns="0" bIns="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eaLnBrk="1" hangingPunct="1">
                <a:defRPr/>
              </a:pPr>
              <a:r>
                <a:rPr sz="1350" spc="30" dirty="0">
                  <a:latin typeface="Times New Roman" panose="02020603050405020304"/>
                  <a:cs typeface="Times New Roman" panose="02020603050405020304"/>
                </a:rPr>
                <a:t>2</a:t>
              </a:r>
              <a:endParaRPr sz="1350">
                <a:latin typeface="Times New Roman" panose="02020603050405020304"/>
                <a:cs typeface="Times New Roman" panose="02020603050405020304"/>
              </a:endParaRPr>
            </a:p>
          </p:txBody>
        </p:sp>
        <p:sp>
          <p:nvSpPr>
            <p:cNvPr id="26" name="object 5">
              <a:extLst>
                <a:ext uri="{FF2B5EF4-FFF2-40B4-BE49-F238E27FC236}">
                  <a16:creationId xmlns:a16="http://schemas.microsoft.com/office/drawing/2014/main" id="{ABEB26A8-8838-4213-A6F3-E2A7930BA52C}"/>
                </a:ext>
              </a:extLst>
            </p:cNvPr>
            <p:cNvSpPr txBox="1"/>
            <p:nvPr/>
          </p:nvSpPr>
          <p:spPr>
            <a:xfrm>
              <a:off x="10970" y="7072"/>
              <a:ext cx="120" cy="342"/>
            </a:xfrm>
            <a:prstGeom prst="rect">
              <a:avLst/>
            </a:prstGeom>
          </p:spPr>
          <p:txBody>
            <a:bodyPr lIns="0" tIns="0" rIns="0" bIns="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eaLnBrk="1" hangingPunct="1">
                <a:defRPr/>
              </a:pPr>
              <a:r>
                <a:rPr sz="1350" i="1" spc="15" dirty="0">
                  <a:latin typeface="Times New Roman" panose="02020603050405020304"/>
                  <a:cs typeface="Times New Roman" panose="02020603050405020304"/>
                </a:rPr>
                <a:t>i</a:t>
              </a:r>
              <a:endParaRPr sz="1350">
                <a:latin typeface="Times New Roman" panose="02020603050405020304"/>
                <a:cs typeface="Times New Roman" panose="02020603050405020304"/>
              </a:endParaRPr>
            </a:p>
          </p:txBody>
        </p:sp>
        <p:sp>
          <p:nvSpPr>
            <p:cNvPr id="27" name="object 6">
              <a:extLst>
                <a:ext uri="{FF2B5EF4-FFF2-40B4-BE49-F238E27FC236}">
                  <a16:creationId xmlns:a16="http://schemas.microsoft.com/office/drawing/2014/main" id="{10BE4F5F-A613-48AA-BC9E-4B8767BE824C}"/>
                </a:ext>
              </a:extLst>
            </p:cNvPr>
            <p:cNvSpPr txBox="1"/>
            <p:nvPr/>
          </p:nvSpPr>
          <p:spPr>
            <a:xfrm>
              <a:off x="8350" y="6742"/>
              <a:ext cx="168" cy="342"/>
            </a:xfrm>
            <a:prstGeom prst="rect">
              <a:avLst/>
            </a:prstGeom>
          </p:spPr>
          <p:txBody>
            <a:bodyPr lIns="0" tIns="0" rIns="0" bIns="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eaLnBrk="1" hangingPunct="1">
                <a:defRPr/>
              </a:pPr>
              <a:r>
                <a:rPr sz="1350" i="1" spc="30" dirty="0">
                  <a:latin typeface="Times New Roman" panose="02020603050405020304"/>
                  <a:cs typeface="Times New Roman" panose="02020603050405020304"/>
                </a:rPr>
                <a:t>k</a:t>
              </a:r>
              <a:endParaRPr sz="1350">
                <a:latin typeface="Times New Roman" panose="02020603050405020304"/>
                <a:cs typeface="Times New Roman" panose="02020603050405020304"/>
              </a:endParaRPr>
            </a:p>
          </p:txBody>
        </p:sp>
        <p:sp>
          <p:nvSpPr>
            <p:cNvPr id="28" name="object 7">
              <a:extLst>
                <a:ext uri="{FF2B5EF4-FFF2-40B4-BE49-F238E27FC236}">
                  <a16:creationId xmlns:a16="http://schemas.microsoft.com/office/drawing/2014/main" id="{58FE37A0-A2E7-45CC-9729-60333C5A2EC6}"/>
                </a:ext>
              </a:extLst>
            </p:cNvPr>
            <p:cNvSpPr txBox="1"/>
            <p:nvPr/>
          </p:nvSpPr>
          <p:spPr>
            <a:xfrm>
              <a:off x="9678" y="6754"/>
              <a:ext cx="1785" cy="583"/>
            </a:xfrm>
            <a:prstGeom prst="rect">
              <a:avLst/>
            </a:prstGeom>
          </p:spPr>
          <p:txBody>
            <a:bodyPr lIns="0" tIns="0" rIns="0" bIns="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eaLnBrk="1" hangingPunct="1">
                <a:defRPr/>
              </a:pPr>
              <a:r>
                <a:rPr sz="2350" spc="45" dirty="0">
                  <a:latin typeface="Times New Roman" panose="02020603050405020304"/>
                  <a:cs typeface="Times New Roman" panose="02020603050405020304"/>
                </a:rPr>
                <a:t>(</a:t>
              </a:r>
              <a:r>
                <a:rPr sz="2350" i="1" spc="45" dirty="0">
                  <a:latin typeface="Times New Roman" panose="02020603050405020304"/>
                  <a:cs typeface="Times New Roman" panose="02020603050405020304"/>
                </a:rPr>
                <a:t>d</a:t>
              </a:r>
              <a:r>
                <a:rPr sz="2350" i="1" spc="-395" dirty="0">
                  <a:latin typeface="Times New Roman" panose="02020603050405020304"/>
                  <a:cs typeface="Times New Roman" panose="02020603050405020304"/>
                </a:rPr>
                <a:t> </a:t>
              </a:r>
              <a:r>
                <a:rPr sz="2350" spc="25" dirty="0">
                  <a:latin typeface="Times New Roman" panose="02020603050405020304"/>
                  <a:cs typeface="Times New Roman" panose="02020603050405020304"/>
                </a:rPr>
                <a:t>(</a:t>
              </a:r>
              <a:r>
                <a:rPr sz="2350" spc="-285" dirty="0">
                  <a:latin typeface="Times New Roman" panose="02020603050405020304"/>
                  <a:cs typeface="Times New Roman" panose="02020603050405020304"/>
                </a:rPr>
                <a:t> </a:t>
              </a:r>
              <a:r>
                <a:rPr sz="2350" i="1" spc="25" dirty="0">
                  <a:latin typeface="Times New Roman" panose="02020603050405020304"/>
                  <a:cs typeface="Times New Roman" panose="02020603050405020304"/>
                </a:rPr>
                <a:t>p</a:t>
              </a:r>
              <a:r>
                <a:rPr sz="2350" spc="25" dirty="0">
                  <a:latin typeface="Times New Roman" panose="02020603050405020304"/>
                  <a:cs typeface="Times New Roman" panose="02020603050405020304"/>
                </a:rPr>
                <a:t>,</a:t>
              </a:r>
              <a:r>
                <a:rPr sz="2350" spc="-375" dirty="0">
                  <a:latin typeface="Times New Roman" panose="02020603050405020304"/>
                  <a:cs typeface="Times New Roman" panose="02020603050405020304"/>
                </a:rPr>
                <a:t> </a:t>
              </a:r>
              <a:r>
                <a:rPr sz="2350" i="1" spc="35" dirty="0">
                  <a:latin typeface="Times New Roman" panose="02020603050405020304"/>
                  <a:cs typeface="Times New Roman" panose="02020603050405020304"/>
                </a:rPr>
                <a:t>c</a:t>
              </a:r>
              <a:r>
                <a:rPr sz="2350" i="1" spc="-10" dirty="0">
                  <a:latin typeface="Times New Roman" panose="02020603050405020304"/>
                  <a:cs typeface="Times New Roman" panose="02020603050405020304"/>
                </a:rPr>
                <a:t> </a:t>
              </a:r>
              <a:r>
                <a:rPr sz="2350" dirty="0">
                  <a:latin typeface="Times New Roman" panose="02020603050405020304"/>
                  <a:cs typeface="Times New Roman" panose="02020603050405020304"/>
                </a:rPr>
                <a:t>))</a:t>
              </a:r>
            </a:p>
          </p:txBody>
        </p:sp>
        <p:sp>
          <p:nvSpPr>
            <p:cNvPr id="29" name="object 8">
              <a:extLst>
                <a:ext uri="{FF2B5EF4-FFF2-40B4-BE49-F238E27FC236}">
                  <a16:creationId xmlns:a16="http://schemas.microsoft.com/office/drawing/2014/main" id="{C65E2CA9-732E-4E34-80C3-6BBC7B07594A}"/>
                </a:ext>
              </a:extLst>
            </p:cNvPr>
            <p:cNvSpPr txBox="1"/>
            <p:nvPr/>
          </p:nvSpPr>
          <p:spPr>
            <a:xfrm>
              <a:off x="9530" y="7219"/>
              <a:ext cx="98" cy="250"/>
            </a:xfrm>
            <a:prstGeom prst="rect">
              <a:avLst/>
            </a:prstGeom>
          </p:spPr>
          <p:txBody>
            <a:bodyPr lIns="0" tIns="0" rIns="0" bIns="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eaLnBrk="1" hangingPunct="1">
                <a:defRPr/>
              </a:pPr>
              <a:r>
                <a:rPr sz="950" i="1" spc="15" dirty="0">
                  <a:latin typeface="Times New Roman" panose="02020603050405020304"/>
                  <a:cs typeface="Times New Roman" panose="02020603050405020304"/>
                </a:rPr>
                <a:t>i</a:t>
              </a:r>
              <a:endParaRPr sz="950">
                <a:latin typeface="Times New Roman" panose="02020603050405020304"/>
                <a:cs typeface="Times New Roman" panose="02020603050405020304"/>
              </a:endParaRPr>
            </a:p>
          </p:txBody>
        </p:sp>
        <p:sp>
          <p:nvSpPr>
            <p:cNvPr id="30" name="object 9">
              <a:extLst>
                <a:ext uri="{FF2B5EF4-FFF2-40B4-BE49-F238E27FC236}">
                  <a16:creationId xmlns:a16="http://schemas.microsoft.com/office/drawing/2014/main" id="{A2F794E4-4D72-4E85-8B9A-DE33EC5AF5D4}"/>
                </a:ext>
              </a:extLst>
            </p:cNvPr>
            <p:cNvSpPr txBox="1"/>
            <p:nvPr/>
          </p:nvSpPr>
          <p:spPr>
            <a:xfrm>
              <a:off x="8343" y="7072"/>
              <a:ext cx="1232" cy="342"/>
            </a:xfrm>
            <a:prstGeom prst="rect">
              <a:avLst/>
            </a:prstGeom>
          </p:spPr>
          <p:txBody>
            <a:bodyPr lIns="0" tIns="0" rIns="0" bIns="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eaLnBrk="1" hangingPunct="1">
                <a:tabLst>
                  <a:tab pos="458470" algn="l"/>
                </a:tabLst>
                <a:defRPr/>
              </a:pPr>
              <a:r>
                <a:rPr sz="1350" i="1" spc="105" dirty="0">
                  <a:latin typeface="Times New Roman" panose="02020603050405020304"/>
                  <a:cs typeface="Times New Roman" panose="02020603050405020304"/>
                </a:rPr>
                <a:t>i</a:t>
              </a:r>
              <a:r>
                <a:rPr sz="1350" spc="-70" dirty="0">
                  <a:latin typeface="Symbol" panose="05050102010706020507"/>
                  <a:cs typeface="Symbol" panose="05050102010706020507"/>
                </a:rPr>
                <a:t></a:t>
              </a:r>
              <a:r>
                <a:rPr sz="1350" spc="30" dirty="0">
                  <a:latin typeface="Times New Roman" panose="02020603050405020304"/>
                  <a:cs typeface="Times New Roman" panose="02020603050405020304"/>
                </a:rPr>
                <a:t>1</a:t>
              </a:r>
              <a:r>
                <a:rPr sz="1350" dirty="0">
                  <a:latin typeface="Times New Roman" panose="02020603050405020304"/>
                  <a:cs typeface="Times New Roman" panose="02020603050405020304"/>
                </a:rPr>
                <a:t>	</a:t>
              </a:r>
              <a:r>
                <a:rPr sz="1350" i="1" spc="-50" dirty="0">
                  <a:latin typeface="Times New Roman" panose="02020603050405020304"/>
                  <a:cs typeface="Times New Roman" panose="02020603050405020304"/>
                </a:rPr>
                <a:t>p</a:t>
              </a:r>
              <a:r>
                <a:rPr sz="1350" spc="-95" dirty="0">
                  <a:latin typeface="Symbol" panose="05050102010706020507"/>
                  <a:cs typeface="Symbol" panose="05050102010706020507"/>
                </a:rPr>
                <a:t></a:t>
              </a:r>
              <a:r>
                <a:rPr sz="1350" i="1" spc="45" dirty="0">
                  <a:latin typeface="Times New Roman" panose="02020603050405020304"/>
                  <a:cs typeface="Times New Roman" panose="02020603050405020304"/>
                </a:rPr>
                <a:t>C</a:t>
              </a:r>
              <a:endParaRPr sz="1350">
                <a:latin typeface="Times New Roman" panose="02020603050405020304"/>
                <a:cs typeface="Times New Roman" panose="02020603050405020304"/>
              </a:endParaRPr>
            </a:p>
          </p:txBody>
        </p:sp>
        <p:sp>
          <p:nvSpPr>
            <p:cNvPr id="31" name="object 10">
              <a:extLst>
                <a:ext uri="{FF2B5EF4-FFF2-40B4-BE49-F238E27FC236}">
                  <a16:creationId xmlns:a16="http://schemas.microsoft.com/office/drawing/2014/main" id="{BE823722-63B6-4382-98C4-773A4E457E40}"/>
                </a:ext>
              </a:extLst>
            </p:cNvPr>
            <p:cNvSpPr txBox="1"/>
            <p:nvPr/>
          </p:nvSpPr>
          <p:spPr>
            <a:xfrm>
              <a:off x="7270" y="6754"/>
              <a:ext cx="1765" cy="583"/>
            </a:xfrm>
            <a:prstGeom prst="rect">
              <a:avLst/>
            </a:prstGeom>
          </p:spPr>
          <p:txBody>
            <a:bodyPr lIns="0" tIns="0" rIns="0" bIns="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eaLnBrk="1" hangingPunct="1">
                <a:tabLst>
                  <a:tab pos="924560" algn="l"/>
                </a:tabLst>
                <a:defRPr/>
              </a:pPr>
              <a:r>
                <a:rPr sz="2350" i="1" spc="50" dirty="0">
                  <a:latin typeface="Times New Roman" panose="02020603050405020304"/>
                  <a:cs typeface="Times New Roman" panose="02020603050405020304"/>
                </a:rPr>
                <a:t>E</a:t>
              </a:r>
              <a:r>
                <a:rPr sz="2350" i="1" spc="10" dirty="0">
                  <a:latin typeface="Times New Roman" panose="02020603050405020304"/>
                  <a:cs typeface="Times New Roman" panose="02020603050405020304"/>
                </a:rPr>
                <a:t> </a:t>
              </a:r>
              <a:r>
                <a:rPr sz="2350" spc="45" dirty="0">
                  <a:latin typeface="Symbol" panose="05050102010706020507"/>
                  <a:cs typeface="Symbol" panose="05050102010706020507"/>
                </a:rPr>
                <a:t></a:t>
              </a:r>
              <a:r>
                <a:rPr sz="2350" spc="-135" dirty="0">
                  <a:latin typeface="Times New Roman" panose="02020603050405020304"/>
                  <a:cs typeface="Times New Roman" panose="02020603050405020304"/>
                </a:rPr>
                <a:t> </a:t>
              </a:r>
              <a:r>
                <a:rPr sz="2350" spc="45" dirty="0">
                  <a:latin typeface="Symbol" panose="05050102010706020507"/>
                  <a:cs typeface="Symbol" panose="05050102010706020507"/>
                </a:rPr>
                <a:t></a:t>
              </a:r>
              <a:r>
                <a:rPr sz="2350" dirty="0">
                  <a:latin typeface="Times New Roman" panose="02020603050405020304"/>
                  <a:cs typeface="Times New Roman" panose="02020603050405020304"/>
                </a:rPr>
                <a:t>	</a:t>
              </a:r>
              <a:r>
                <a:rPr sz="2350" spc="45" dirty="0">
                  <a:latin typeface="Symbol" panose="05050102010706020507"/>
                  <a:cs typeface="Symbol" panose="05050102010706020507"/>
                </a:rPr>
                <a:t></a:t>
              </a:r>
              <a:endParaRPr sz="2350" dirty="0">
                <a:latin typeface="Symbol" panose="05050102010706020507"/>
                <a:cs typeface="Symbol" panose="05050102010706020507"/>
              </a:endParaRPr>
            </a:p>
          </p:txBody>
        </p:sp>
      </p:grpSp>
      <p:grpSp>
        <p:nvGrpSpPr>
          <p:cNvPr id="12" name="组合 11"/>
          <p:cNvGrpSpPr/>
          <p:nvPr>
            <p:custDataLst>
              <p:tags r:id="rId5"/>
            </p:custDataLst>
          </p:nvPr>
        </p:nvGrpSpPr>
        <p:grpSpPr>
          <a:xfrm>
            <a:off x="0" y="0"/>
            <a:ext cx="9144000" cy="635000"/>
            <a:chOff x="0" y="0"/>
            <a:chExt cx="9144000" cy="635000"/>
          </a:xfrm>
        </p:grpSpPr>
        <p:sp>
          <p:nvSpPr>
            <p:cNvPr id="8" name="TitleBackground"/>
            <p:cNvSpPr/>
            <p:nvPr>
              <p:custDataLst>
                <p:tags r:id="rId7"/>
              </p:custDataLst>
            </p:nvPr>
          </p:nvSpPr>
          <p:spPr bwMode="auto">
            <a:xfrm>
              <a:off x="0" y="0"/>
              <a:ext cx="9144000" cy="635000"/>
            </a:xfrm>
            <a:prstGeom prst="rect">
              <a:avLst/>
            </a:prstGeom>
            <a:solidFill>
              <a:srgbClr val="F6F7F8"/>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9" name="ColorBlock"/>
            <p:cNvSpPr/>
            <p:nvPr>
              <p:custDataLst>
                <p:tags r:id="rId8"/>
              </p:custDataLst>
            </p:nvPr>
          </p:nvSpPr>
          <p:spPr bwMode="auto">
            <a:xfrm>
              <a:off x="0" y="0"/>
              <a:ext cx="190500" cy="635000"/>
            </a:xfrm>
            <a:prstGeom prst="rect">
              <a:avLst/>
            </a:prstGeom>
            <a:solidFill>
              <a:srgbClr val="639EF4"/>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0" name="TypeText"/>
            <p:cNvSpPr txBox="1"/>
            <p:nvPr>
              <p:custDataLst>
                <p:tags r:id="rId9"/>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填空题</a:t>
              </a:r>
            </a:p>
          </p:txBody>
        </p:sp>
        <p:sp>
          <p:nvSpPr>
            <p:cNvPr id="11" name="TipText"/>
            <p:cNvSpPr txBox="1"/>
            <p:nvPr>
              <p:custDataLst>
                <p:tags r:id="rId10"/>
              </p:custDataLst>
            </p:nvPr>
          </p:nvSpPr>
          <p:spPr>
            <a:xfrm>
              <a:off x="1510030" y="109220"/>
              <a:ext cx="2286000" cy="508000"/>
            </a:xfrm>
            <a:prstGeom prst="rect">
              <a:avLst/>
            </a:prstGeom>
            <a:noFill/>
          </p:spPr>
          <p:txBody>
            <a:bodyPr vert="horz" wrap="none" rtlCol="0" anchor="ctr" anchorCtr="0">
              <a:noAutofit/>
            </a:bodyPr>
            <a:lstStyle/>
            <a:p>
              <a:r>
                <a:rPr lang="en-US" altLang="zh-CN" sz="2000">
                  <a:solidFill>
                    <a:srgbClr val="808080"/>
                  </a:solidFill>
                  <a:latin typeface="Times New Roman" panose="02020603050405020304" pitchFamily="18" charset="0"/>
                  <a:ea typeface="微软雅黑" panose="020B0503020204020204" pitchFamily="34" charset="-122"/>
                  <a:sym typeface="Times New Roman" panose="02020603050405020304" pitchFamily="18" charset="0"/>
                </a:rPr>
                <a:t>2</a:t>
              </a:r>
              <a:r>
                <a:rPr lang="zh-CN" altLang="en-US" sz="2000">
                  <a:solidFill>
                    <a:srgbClr val="808080"/>
                  </a:solidFill>
                  <a:latin typeface="Times New Roman" panose="02020603050405020304" pitchFamily="18" charset="0"/>
                  <a:ea typeface="微软雅黑" panose="020B0503020204020204" pitchFamily="34" charset="-122"/>
                  <a:sym typeface="Times New Roman" panose="02020603050405020304" pitchFamily="18" charset="0"/>
                </a:rPr>
                <a:t>分</a:t>
              </a:r>
            </a:p>
          </p:txBody>
        </p:sp>
      </p:grpSp>
      <p:pic>
        <p:nvPicPr>
          <p:cNvPr id="5" name="图片 4"/>
          <p:cNvPicPr>
            <a:picLocks/>
          </p:cNvPicPr>
          <p:nvPr>
            <p:custDataLst>
              <p:tags r:id="rId6"/>
            </p:custDataLst>
          </p:nvPr>
        </p:nvPicPr>
        <p:blipFill>
          <a:blip r:embed="rId12">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
    </p:custDataLst>
    <p:extLst>
      <p:ext uri="{BB962C8B-B14F-4D97-AF65-F5344CB8AC3E}">
        <p14:creationId xmlns:p14="http://schemas.microsoft.com/office/powerpoint/2010/main" val="1371048189"/>
      </p:ext>
    </p:extLst>
  </p:cSld>
  <p:clrMapOvr>
    <a:masterClrMapping/>
  </p:clrMapOvr>
  <p:transition spd="med">
    <p:split orient="vert"/>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custDataLst>
              <p:tags r:id="rId2"/>
            </p:custDataLst>
          </p:nvPr>
        </p:nvSpPr>
        <p:spPr>
          <a:xfrm>
            <a:off x="520700" y="869358"/>
            <a:ext cx="8102600" cy="1660664"/>
          </a:xfrm>
          <a:prstGeom prst="rect">
            <a:avLst/>
          </a:prstGeom>
          <a:noFill/>
        </p:spPr>
        <p:txBody>
          <a:bodyPr vert="horz" wrap="square" rtlCol="0" anchor="ctr" anchorCtr="0">
            <a:noAutofit/>
          </a:bodyPr>
          <a:lstStyle/>
          <a:p>
            <a:pPr>
              <a:lnSpc>
                <a:spcPct val="150000"/>
              </a:lnSpc>
            </a:pPr>
            <a:r>
              <a:rPr lang="zh-CN" altLang="en-US" sz="2600" dirty="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一维空间的</a:t>
            </a:r>
            <a:r>
              <a:rPr lang="en-US" altLang="zh-CN" sz="2600" dirty="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7</a:t>
            </a:r>
            <a:r>
              <a:rPr lang="zh-CN" altLang="en-US" sz="2600" dirty="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个点</a:t>
            </a:r>
            <a:r>
              <a:rPr lang="en-US" altLang="zh-CN" sz="2600" dirty="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1</a:t>
            </a:r>
            <a:r>
              <a:rPr lang="zh-CN" altLang="en-US" sz="2600" dirty="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 </a:t>
            </a:r>
            <a:r>
              <a:rPr lang="en-US" altLang="zh-CN" sz="2600" dirty="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2 3 8 9 10 25</a:t>
            </a:r>
            <a:r>
              <a:rPr lang="zh-CN" altLang="en-US" sz="2600" dirty="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，根据划分方法聚类质量评价准则，设置</a:t>
            </a:r>
            <a:r>
              <a:rPr lang="en-US" altLang="zh-CN" sz="2600" dirty="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k</a:t>
            </a:r>
            <a:r>
              <a:rPr lang="zh-CN" altLang="en-US" sz="2600" dirty="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为</a:t>
            </a:r>
            <a:r>
              <a:rPr lang="en-US" altLang="zh-CN" sz="2600" dirty="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2</a:t>
            </a:r>
            <a:r>
              <a:rPr lang="zh-CN" altLang="en-US" sz="2600" dirty="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时，将划分为如下哪</a:t>
            </a:r>
            <a:r>
              <a:rPr lang="en-US" altLang="zh-CN" sz="2600" dirty="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2</a:t>
            </a:r>
            <a:r>
              <a:rPr lang="zh-CN" altLang="en-US" sz="2600" dirty="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个类别</a:t>
            </a:r>
          </a:p>
        </p:txBody>
      </p:sp>
      <p:sp>
        <p:nvSpPr>
          <p:cNvPr id="7" name="TextBox 6"/>
          <p:cNvSpPr txBox="1"/>
          <p:nvPr>
            <p:custDataLst>
              <p:tags r:id="rId3"/>
            </p:custDataLst>
          </p:nvPr>
        </p:nvSpPr>
        <p:spPr>
          <a:xfrm>
            <a:off x="1828800" y="2786063"/>
            <a:ext cx="6400800" cy="642938"/>
          </a:xfrm>
          <a:prstGeom prst="rect">
            <a:avLst/>
          </a:prstGeom>
          <a:noFill/>
        </p:spPr>
        <p:txBody>
          <a:bodyPr vert="horz" rtlCol="0" anchor="ctr" anchorCtr="0">
            <a:noAutofit/>
          </a:bodyPr>
          <a:lstStyle/>
          <a:p>
            <a:r>
              <a:rPr lang="en-US" altLang="zh-CN" sz="2600" dirty="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(1,2,3)(8,9,10,25)</a:t>
            </a:r>
            <a:endParaRPr lang="zh-CN" altLang="en-US" sz="2600" dirty="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8" name="TextBox 7"/>
          <p:cNvSpPr txBox="1"/>
          <p:nvPr>
            <p:custDataLst>
              <p:tags r:id="rId4"/>
            </p:custDataLst>
          </p:nvPr>
        </p:nvSpPr>
        <p:spPr>
          <a:xfrm>
            <a:off x="1828800" y="3643313"/>
            <a:ext cx="6400800" cy="642938"/>
          </a:xfrm>
          <a:prstGeom prst="rect">
            <a:avLst/>
          </a:prstGeom>
          <a:noFill/>
        </p:spPr>
        <p:txBody>
          <a:bodyPr vert="horz" rtlCol="0" anchor="ctr" anchorCtr="0">
            <a:noAutofit/>
          </a:bodyPr>
          <a:lstStyle/>
          <a:p>
            <a:r>
              <a:rPr lang="en-US" altLang="zh-CN" sz="2600" dirty="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(1,2,3,8)(9,10,25)</a:t>
            </a:r>
            <a:endParaRPr lang="zh-CN" altLang="en-US" sz="2600" dirty="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1" name="椭圆 10"/>
          <p:cNvSpPr>
            <a:spLocks noChangeAspect="1"/>
          </p:cNvSpPr>
          <p:nvPr>
            <p:custDataLst>
              <p:tags r:id="rId5"/>
            </p:custDataLst>
          </p:nvPr>
        </p:nvSpPr>
        <p:spPr bwMode="auto">
          <a:xfrm>
            <a:off x="1114425" y="2850356"/>
            <a:ext cx="514350" cy="514350"/>
          </a:xfrm>
          <a:prstGeom prst="ellipse">
            <a:avLst/>
          </a:prstGeom>
          <a:solidFill>
            <a:srgbClr val="808080"/>
          </a:solidFill>
          <a:ln w="127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rgbClr val="FFFFFF"/>
                </a:solidFill>
                <a:effectLst/>
                <a:latin typeface="Times New Roman" panose="02020603050405020304" pitchFamily="18" charset="0"/>
                <a:ea typeface="微软雅黑" panose="020B0503020204020204" pitchFamily="34" charset="-122"/>
                <a:sym typeface="Times New Roman" panose="02020603050405020304" pitchFamily="18" charset="0"/>
              </a:rPr>
              <a:t>A</a:t>
            </a:r>
            <a:endParaRPr kumimoji="0" lang="zh-CN" altLang="en-US" sz="1600" b="0" i="0" u="none" strike="noStrike" cap="none" normalizeH="0" baseline="0">
              <a:ln>
                <a:noFill/>
              </a:ln>
              <a:solidFill>
                <a:srgbClr val="FFFFFF"/>
              </a:solidFill>
              <a:effectLst/>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2" name="椭圆 11"/>
          <p:cNvSpPr>
            <a:spLocks noChangeAspect="1"/>
          </p:cNvSpPr>
          <p:nvPr>
            <p:custDataLst>
              <p:tags r:id="rId6"/>
            </p:custDataLst>
          </p:nvPr>
        </p:nvSpPr>
        <p:spPr bwMode="auto">
          <a:xfrm>
            <a:off x="1114425" y="3707606"/>
            <a:ext cx="514350" cy="514350"/>
          </a:xfrm>
          <a:prstGeom prst="ellipse">
            <a:avLst/>
          </a:prstGeom>
          <a:solidFill>
            <a:srgbClr val="FF9900"/>
          </a:solidFill>
          <a:ln w="25400" cap="flat" cmpd="sng" algn="ctr">
            <a:solidFill>
              <a:srgbClr val="000000"/>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rgbClr val="FFFFFF"/>
                </a:solidFill>
                <a:effectLst/>
                <a:latin typeface="Times New Roman" panose="02020603050405020304" pitchFamily="18" charset="0"/>
                <a:ea typeface="微软雅黑" panose="020B0503020204020204" pitchFamily="34" charset="-122"/>
                <a:sym typeface="Times New Roman" panose="02020603050405020304" pitchFamily="18" charset="0"/>
              </a:rPr>
              <a:t>B</a:t>
            </a:r>
            <a:endParaRPr kumimoji="0" lang="zh-CN" altLang="en-US" sz="1600" b="0" i="0" u="none" strike="noStrike" cap="none" normalizeH="0" baseline="0">
              <a:ln>
                <a:noFill/>
              </a:ln>
              <a:solidFill>
                <a:srgbClr val="FFFFFF"/>
              </a:solidFill>
              <a:effectLst/>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5" name="圆角矩形 14"/>
          <p:cNvSpPr/>
          <p:nvPr>
            <p:custDataLst>
              <p:tags r:id="rId7"/>
            </p:custDataLst>
          </p:nvPr>
        </p:nvSpPr>
        <p:spPr bwMode="auto">
          <a:xfrm>
            <a:off x="6172200" y="5988642"/>
            <a:ext cx="1543050" cy="411480"/>
          </a:xfrm>
          <a:prstGeom prst="roundRect">
            <a:avLst/>
          </a:prstGeom>
          <a:gradFill flip="none" rotWithShape="1">
            <a:gsLst>
              <a:gs pos="0">
                <a:srgbClr val="13548C">
                  <a:shade val="30000"/>
                  <a:satMod val="115000"/>
                </a:srgbClr>
              </a:gs>
              <a:gs pos="50000">
                <a:srgbClr val="13548C">
                  <a:shade val="67500"/>
                  <a:satMod val="115000"/>
                </a:srgbClr>
              </a:gs>
              <a:gs pos="100000">
                <a:srgbClr val="13548C">
                  <a:shade val="100000"/>
                  <a:satMod val="115000"/>
                </a:srgbClr>
              </a:gs>
            </a:gsLst>
            <a:lin ang="16200000" scaled="1"/>
            <a:tileRect/>
          </a:gradFill>
          <a:ln w="38100" cap="flat" cmpd="sng" algn="ctr">
            <a:no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r>
              <a:rPr kumimoji="0" lang="zh-CN" altLang="en-US" sz="1600" b="0" i="0" u="none" strike="noStrike" cap="none" normalizeH="0" baseline="0">
                <a:ln>
                  <a:noFill/>
                </a:ln>
                <a:solidFill>
                  <a:srgbClr val="FFFFFF"/>
                </a:solidFill>
                <a:effectLst/>
                <a:latin typeface="Times New Roman" panose="02020603050405020304" pitchFamily="18" charset="0"/>
                <a:ea typeface="微软雅黑" panose="020B0503020204020204" pitchFamily="34" charset="-122"/>
                <a:sym typeface="Times New Roman" panose="02020603050405020304" pitchFamily="18" charset="0"/>
              </a:rPr>
              <a:t>提交</a:t>
            </a:r>
          </a:p>
        </p:txBody>
      </p:sp>
      <p:sp>
        <p:nvSpPr>
          <p:cNvPr id="29" name="TextBox 28"/>
          <p:cNvSpPr txBox="1"/>
          <p:nvPr/>
        </p:nvSpPr>
        <p:spPr>
          <a:xfrm>
            <a:off x="577985" y="4509120"/>
            <a:ext cx="6010239" cy="461665"/>
          </a:xfrm>
          <a:prstGeom prst="rect">
            <a:avLst/>
          </a:prstGeom>
          <a:noFill/>
        </p:spPr>
        <p:txBody>
          <a:bodyPr wrap="square" rtlCol="0">
            <a:spAutoFit/>
          </a:bodyPr>
          <a:lstStyle/>
          <a:p>
            <a:r>
              <a:rPr lang="zh-CN" altLang="en-US" sz="2400" b="1" dirty="0">
                <a:solidFill>
                  <a:srgbClr val="FF6700"/>
                </a:solidFill>
                <a:latin typeface="Times New Roman" panose="02020603050405020304" pitchFamily="18" charset="0"/>
                <a:ea typeface="微软雅黑" panose="020B0503020204020204" pitchFamily="34" charset="-122"/>
                <a:sym typeface="Times New Roman" panose="02020603050405020304" pitchFamily="18" charset="0"/>
              </a:rPr>
              <a:t>划分方法聚类质量评价准则：最小化</a:t>
            </a:r>
            <a:r>
              <a:rPr lang="en-US" altLang="zh-CN" sz="2400" b="1" dirty="0">
                <a:solidFill>
                  <a:srgbClr val="FF6700"/>
                </a:solidFill>
                <a:latin typeface="Times New Roman" panose="02020603050405020304" pitchFamily="18" charset="0"/>
                <a:ea typeface="微软雅黑" panose="020B0503020204020204" pitchFamily="34" charset="-122"/>
                <a:sym typeface="Times New Roman" panose="02020603050405020304" pitchFamily="18" charset="0"/>
              </a:rPr>
              <a:t>E</a:t>
            </a:r>
            <a:r>
              <a:rPr lang="zh-CN" altLang="en-US" sz="2400" b="1" dirty="0">
                <a:solidFill>
                  <a:srgbClr val="FF6700"/>
                </a:solidFill>
                <a:latin typeface="Times New Roman" panose="02020603050405020304" pitchFamily="18" charset="0"/>
                <a:ea typeface="微软雅黑" panose="020B0503020204020204" pitchFamily="34" charset="-122"/>
                <a:sym typeface="Times New Roman" panose="02020603050405020304" pitchFamily="18" charset="0"/>
              </a:rPr>
              <a:t>值</a:t>
            </a:r>
          </a:p>
        </p:txBody>
      </p:sp>
      <p:grpSp>
        <p:nvGrpSpPr>
          <p:cNvPr id="30" name="组合 29">
            <a:extLst>
              <a:ext uri="{FF2B5EF4-FFF2-40B4-BE49-F238E27FC236}">
                <a16:creationId xmlns:a16="http://schemas.microsoft.com/office/drawing/2014/main" id="{17461534-8A42-44D5-8E85-2909ED89E641}"/>
              </a:ext>
            </a:extLst>
          </p:cNvPr>
          <p:cNvGrpSpPr/>
          <p:nvPr/>
        </p:nvGrpSpPr>
        <p:grpSpPr>
          <a:xfrm>
            <a:off x="3059832" y="5236535"/>
            <a:ext cx="2764155" cy="461645"/>
            <a:chOff x="7270" y="8122"/>
            <a:chExt cx="4353" cy="727"/>
          </a:xfrm>
        </p:grpSpPr>
        <p:sp>
          <p:nvSpPr>
            <p:cNvPr id="31" name="object 4">
              <a:extLst>
                <a:ext uri="{FF2B5EF4-FFF2-40B4-BE49-F238E27FC236}">
                  <a16:creationId xmlns:a16="http://schemas.microsoft.com/office/drawing/2014/main" id="{FE391D91-F84C-4D3A-9C4B-1C6294589B4D}"/>
                </a:ext>
              </a:extLst>
            </p:cNvPr>
            <p:cNvSpPr txBox="1"/>
            <p:nvPr/>
          </p:nvSpPr>
          <p:spPr>
            <a:xfrm>
              <a:off x="11440" y="8122"/>
              <a:ext cx="183" cy="342"/>
            </a:xfrm>
            <a:prstGeom prst="rect">
              <a:avLst/>
            </a:prstGeom>
          </p:spPr>
          <p:txBody>
            <a:bodyPr lIns="0" tIns="0" rIns="0" bIns="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eaLnBrk="1" hangingPunct="1">
                <a:defRPr/>
              </a:pPr>
              <a:r>
                <a:rPr sz="1350" spc="30" dirty="0">
                  <a:latin typeface="Times New Roman" panose="02020603050405020304"/>
                  <a:cs typeface="Times New Roman" panose="02020603050405020304"/>
                </a:rPr>
                <a:t>2</a:t>
              </a:r>
              <a:endParaRPr sz="1350">
                <a:latin typeface="Times New Roman" panose="02020603050405020304"/>
                <a:cs typeface="Times New Roman" panose="02020603050405020304"/>
              </a:endParaRPr>
            </a:p>
          </p:txBody>
        </p:sp>
        <p:sp>
          <p:nvSpPr>
            <p:cNvPr id="32" name="object 5">
              <a:extLst>
                <a:ext uri="{FF2B5EF4-FFF2-40B4-BE49-F238E27FC236}">
                  <a16:creationId xmlns:a16="http://schemas.microsoft.com/office/drawing/2014/main" id="{D141A0BA-6BF1-4314-8BED-C14BA54AF987}"/>
                </a:ext>
              </a:extLst>
            </p:cNvPr>
            <p:cNvSpPr txBox="1"/>
            <p:nvPr/>
          </p:nvSpPr>
          <p:spPr>
            <a:xfrm>
              <a:off x="10970" y="8452"/>
              <a:ext cx="120" cy="342"/>
            </a:xfrm>
            <a:prstGeom prst="rect">
              <a:avLst/>
            </a:prstGeom>
          </p:spPr>
          <p:txBody>
            <a:bodyPr lIns="0" tIns="0" rIns="0" bIns="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eaLnBrk="1" hangingPunct="1">
                <a:defRPr/>
              </a:pPr>
              <a:r>
                <a:rPr sz="1350" i="1" spc="15" dirty="0">
                  <a:latin typeface="Times New Roman" panose="02020603050405020304"/>
                  <a:cs typeface="Times New Roman" panose="02020603050405020304"/>
                </a:rPr>
                <a:t>i</a:t>
              </a:r>
              <a:endParaRPr sz="1350">
                <a:latin typeface="Times New Roman" panose="02020603050405020304"/>
                <a:cs typeface="Times New Roman" panose="02020603050405020304"/>
              </a:endParaRPr>
            </a:p>
          </p:txBody>
        </p:sp>
        <p:sp>
          <p:nvSpPr>
            <p:cNvPr id="33" name="object 6">
              <a:extLst>
                <a:ext uri="{FF2B5EF4-FFF2-40B4-BE49-F238E27FC236}">
                  <a16:creationId xmlns:a16="http://schemas.microsoft.com/office/drawing/2014/main" id="{348D7123-5ED5-4414-9D8D-BBED48FF5675}"/>
                </a:ext>
              </a:extLst>
            </p:cNvPr>
            <p:cNvSpPr txBox="1"/>
            <p:nvPr/>
          </p:nvSpPr>
          <p:spPr>
            <a:xfrm>
              <a:off x="8350" y="8122"/>
              <a:ext cx="168" cy="342"/>
            </a:xfrm>
            <a:prstGeom prst="rect">
              <a:avLst/>
            </a:prstGeom>
          </p:spPr>
          <p:txBody>
            <a:bodyPr lIns="0" tIns="0" rIns="0" bIns="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eaLnBrk="1" hangingPunct="1">
                <a:defRPr/>
              </a:pPr>
              <a:r>
                <a:rPr sz="1350" i="1" spc="30" dirty="0">
                  <a:latin typeface="Times New Roman" panose="02020603050405020304"/>
                  <a:cs typeface="Times New Roman" panose="02020603050405020304"/>
                </a:rPr>
                <a:t>k</a:t>
              </a:r>
              <a:endParaRPr sz="1350">
                <a:latin typeface="Times New Roman" panose="02020603050405020304"/>
                <a:cs typeface="Times New Roman" panose="02020603050405020304"/>
              </a:endParaRPr>
            </a:p>
          </p:txBody>
        </p:sp>
        <p:sp>
          <p:nvSpPr>
            <p:cNvPr id="34" name="object 7">
              <a:extLst>
                <a:ext uri="{FF2B5EF4-FFF2-40B4-BE49-F238E27FC236}">
                  <a16:creationId xmlns:a16="http://schemas.microsoft.com/office/drawing/2014/main" id="{3241E74E-3778-4C26-8030-9F8F5DFD060A}"/>
                </a:ext>
              </a:extLst>
            </p:cNvPr>
            <p:cNvSpPr txBox="1"/>
            <p:nvPr/>
          </p:nvSpPr>
          <p:spPr>
            <a:xfrm>
              <a:off x="9678" y="8134"/>
              <a:ext cx="1785" cy="583"/>
            </a:xfrm>
            <a:prstGeom prst="rect">
              <a:avLst/>
            </a:prstGeom>
          </p:spPr>
          <p:txBody>
            <a:bodyPr lIns="0" tIns="0" rIns="0" bIns="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eaLnBrk="1" hangingPunct="1">
                <a:defRPr/>
              </a:pPr>
              <a:r>
                <a:rPr sz="2350" spc="45" dirty="0">
                  <a:latin typeface="Times New Roman" panose="02020603050405020304"/>
                  <a:cs typeface="Times New Roman" panose="02020603050405020304"/>
                </a:rPr>
                <a:t>(</a:t>
              </a:r>
              <a:r>
                <a:rPr sz="2350" i="1" spc="45" dirty="0">
                  <a:latin typeface="Times New Roman" panose="02020603050405020304"/>
                  <a:cs typeface="Times New Roman" panose="02020603050405020304"/>
                </a:rPr>
                <a:t>d</a:t>
              </a:r>
              <a:r>
                <a:rPr sz="2350" i="1" spc="-395" dirty="0">
                  <a:latin typeface="Times New Roman" panose="02020603050405020304"/>
                  <a:cs typeface="Times New Roman" panose="02020603050405020304"/>
                </a:rPr>
                <a:t> </a:t>
              </a:r>
              <a:r>
                <a:rPr sz="2350" spc="25" dirty="0">
                  <a:latin typeface="Times New Roman" panose="02020603050405020304"/>
                  <a:cs typeface="Times New Roman" panose="02020603050405020304"/>
                </a:rPr>
                <a:t>(</a:t>
              </a:r>
              <a:r>
                <a:rPr sz="2350" spc="-285" dirty="0">
                  <a:latin typeface="Times New Roman" panose="02020603050405020304"/>
                  <a:cs typeface="Times New Roman" panose="02020603050405020304"/>
                </a:rPr>
                <a:t> </a:t>
              </a:r>
              <a:r>
                <a:rPr sz="2350" i="1" spc="25" dirty="0">
                  <a:latin typeface="Times New Roman" panose="02020603050405020304"/>
                  <a:cs typeface="Times New Roman" panose="02020603050405020304"/>
                </a:rPr>
                <a:t>p</a:t>
              </a:r>
              <a:r>
                <a:rPr sz="2350" spc="25" dirty="0">
                  <a:latin typeface="Times New Roman" panose="02020603050405020304"/>
                  <a:cs typeface="Times New Roman" panose="02020603050405020304"/>
                </a:rPr>
                <a:t>,</a:t>
              </a:r>
              <a:r>
                <a:rPr sz="2350" spc="-375" dirty="0">
                  <a:latin typeface="Times New Roman" panose="02020603050405020304"/>
                  <a:cs typeface="Times New Roman" panose="02020603050405020304"/>
                </a:rPr>
                <a:t> </a:t>
              </a:r>
              <a:r>
                <a:rPr sz="2350" i="1" spc="35" dirty="0">
                  <a:latin typeface="Times New Roman" panose="02020603050405020304"/>
                  <a:cs typeface="Times New Roman" panose="02020603050405020304"/>
                </a:rPr>
                <a:t>c</a:t>
              </a:r>
              <a:r>
                <a:rPr sz="2350" i="1" spc="-10" dirty="0">
                  <a:latin typeface="Times New Roman" panose="02020603050405020304"/>
                  <a:cs typeface="Times New Roman" panose="02020603050405020304"/>
                </a:rPr>
                <a:t> </a:t>
              </a:r>
              <a:r>
                <a:rPr sz="2350" dirty="0">
                  <a:latin typeface="Times New Roman" panose="02020603050405020304"/>
                  <a:cs typeface="Times New Roman" panose="02020603050405020304"/>
                </a:rPr>
                <a:t>))</a:t>
              </a:r>
            </a:p>
          </p:txBody>
        </p:sp>
        <p:sp>
          <p:nvSpPr>
            <p:cNvPr id="35" name="object 8">
              <a:extLst>
                <a:ext uri="{FF2B5EF4-FFF2-40B4-BE49-F238E27FC236}">
                  <a16:creationId xmlns:a16="http://schemas.microsoft.com/office/drawing/2014/main" id="{4F8D1DE1-B672-4E7A-869C-B5584283B974}"/>
                </a:ext>
              </a:extLst>
            </p:cNvPr>
            <p:cNvSpPr txBox="1"/>
            <p:nvPr/>
          </p:nvSpPr>
          <p:spPr>
            <a:xfrm>
              <a:off x="9530" y="8599"/>
              <a:ext cx="98" cy="250"/>
            </a:xfrm>
            <a:prstGeom prst="rect">
              <a:avLst/>
            </a:prstGeom>
          </p:spPr>
          <p:txBody>
            <a:bodyPr lIns="0" tIns="0" rIns="0" bIns="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eaLnBrk="1" hangingPunct="1">
                <a:defRPr/>
              </a:pPr>
              <a:r>
                <a:rPr sz="950" i="1" spc="15" dirty="0">
                  <a:latin typeface="Times New Roman" panose="02020603050405020304"/>
                  <a:cs typeface="Times New Roman" panose="02020603050405020304"/>
                </a:rPr>
                <a:t>i</a:t>
              </a:r>
              <a:endParaRPr sz="950">
                <a:latin typeface="Times New Roman" panose="02020603050405020304"/>
                <a:cs typeface="Times New Roman" panose="02020603050405020304"/>
              </a:endParaRPr>
            </a:p>
          </p:txBody>
        </p:sp>
        <p:sp>
          <p:nvSpPr>
            <p:cNvPr id="36" name="object 9">
              <a:extLst>
                <a:ext uri="{FF2B5EF4-FFF2-40B4-BE49-F238E27FC236}">
                  <a16:creationId xmlns:a16="http://schemas.microsoft.com/office/drawing/2014/main" id="{7E747C88-4904-4C7D-B553-59FD5BFBA45E}"/>
                </a:ext>
              </a:extLst>
            </p:cNvPr>
            <p:cNvSpPr txBox="1"/>
            <p:nvPr/>
          </p:nvSpPr>
          <p:spPr>
            <a:xfrm>
              <a:off x="8343" y="8452"/>
              <a:ext cx="1232" cy="342"/>
            </a:xfrm>
            <a:prstGeom prst="rect">
              <a:avLst/>
            </a:prstGeom>
          </p:spPr>
          <p:txBody>
            <a:bodyPr lIns="0" tIns="0" rIns="0" bIns="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eaLnBrk="1" hangingPunct="1">
                <a:tabLst>
                  <a:tab pos="458470" algn="l"/>
                </a:tabLst>
                <a:defRPr/>
              </a:pPr>
              <a:r>
                <a:rPr sz="1350" i="1" spc="105" dirty="0">
                  <a:latin typeface="Times New Roman" panose="02020603050405020304"/>
                  <a:cs typeface="Times New Roman" panose="02020603050405020304"/>
                </a:rPr>
                <a:t>i</a:t>
              </a:r>
              <a:r>
                <a:rPr sz="1350" spc="-70" dirty="0">
                  <a:latin typeface="Symbol" panose="05050102010706020507"/>
                  <a:cs typeface="Symbol" panose="05050102010706020507"/>
                </a:rPr>
                <a:t></a:t>
              </a:r>
              <a:r>
                <a:rPr sz="1350" spc="30" dirty="0">
                  <a:latin typeface="Times New Roman" panose="02020603050405020304"/>
                  <a:cs typeface="Times New Roman" panose="02020603050405020304"/>
                </a:rPr>
                <a:t>1</a:t>
              </a:r>
              <a:r>
                <a:rPr sz="1350" dirty="0">
                  <a:latin typeface="Times New Roman" panose="02020603050405020304"/>
                  <a:cs typeface="Times New Roman" panose="02020603050405020304"/>
                </a:rPr>
                <a:t>	</a:t>
              </a:r>
              <a:r>
                <a:rPr sz="1350" i="1" spc="-50" dirty="0">
                  <a:latin typeface="Times New Roman" panose="02020603050405020304"/>
                  <a:cs typeface="Times New Roman" panose="02020603050405020304"/>
                </a:rPr>
                <a:t>p</a:t>
              </a:r>
              <a:r>
                <a:rPr sz="1350" spc="-95" dirty="0">
                  <a:latin typeface="Symbol" panose="05050102010706020507"/>
                  <a:cs typeface="Symbol" panose="05050102010706020507"/>
                </a:rPr>
                <a:t></a:t>
              </a:r>
              <a:r>
                <a:rPr sz="1350" i="1" spc="45" dirty="0">
                  <a:latin typeface="Times New Roman" panose="02020603050405020304"/>
                  <a:cs typeface="Times New Roman" panose="02020603050405020304"/>
                </a:rPr>
                <a:t>C</a:t>
              </a:r>
              <a:endParaRPr sz="1350">
                <a:latin typeface="Times New Roman" panose="02020603050405020304"/>
                <a:cs typeface="Times New Roman" panose="02020603050405020304"/>
              </a:endParaRPr>
            </a:p>
          </p:txBody>
        </p:sp>
        <p:sp>
          <p:nvSpPr>
            <p:cNvPr id="37" name="object 10">
              <a:extLst>
                <a:ext uri="{FF2B5EF4-FFF2-40B4-BE49-F238E27FC236}">
                  <a16:creationId xmlns:a16="http://schemas.microsoft.com/office/drawing/2014/main" id="{02E203C8-0FED-40FF-875B-8D8A91678288}"/>
                </a:ext>
              </a:extLst>
            </p:cNvPr>
            <p:cNvSpPr txBox="1"/>
            <p:nvPr/>
          </p:nvSpPr>
          <p:spPr>
            <a:xfrm>
              <a:off x="7270" y="8134"/>
              <a:ext cx="1765" cy="583"/>
            </a:xfrm>
            <a:prstGeom prst="rect">
              <a:avLst/>
            </a:prstGeom>
          </p:spPr>
          <p:txBody>
            <a:bodyPr lIns="0" tIns="0" rIns="0" bIns="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eaLnBrk="1" hangingPunct="1">
                <a:tabLst>
                  <a:tab pos="924560" algn="l"/>
                </a:tabLst>
                <a:defRPr/>
              </a:pPr>
              <a:r>
                <a:rPr sz="2350" i="1" spc="50" dirty="0">
                  <a:latin typeface="Times New Roman" panose="02020603050405020304"/>
                  <a:cs typeface="Times New Roman" panose="02020603050405020304"/>
                </a:rPr>
                <a:t>E</a:t>
              </a:r>
              <a:r>
                <a:rPr sz="2350" i="1" spc="10" dirty="0">
                  <a:latin typeface="Times New Roman" panose="02020603050405020304"/>
                  <a:cs typeface="Times New Roman" panose="02020603050405020304"/>
                </a:rPr>
                <a:t> </a:t>
              </a:r>
              <a:r>
                <a:rPr sz="2350" spc="45" dirty="0">
                  <a:latin typeface="Symbol" panose="05050102010706020507"/>
                  <a:cs typeface="Symbol" panose="05050102010706020507"/>
                </a:rPr>
                <a:t></a:t>
              </a:r>
              <a:r>
                <a:rPr sz="2350" spc="-135" dirty="0">
                  <a:latin typeface="Times New Roman" panose="02020603050405020304"/>
                  <a:cs typeface="Times New Roman" panose="02020603050405020304"/>
                </a:rPr>
                <a:t> </a:t>
              </a:r>
              <a:r>
                <a:rPr sz="2350" spc="45" dirty="0">
                  <a:latin typeface="Symbol" panose="05050102010706020507"/>
                  <a:cs typeface="Symbol" panose="05050102010706020507"/>
                </a:rPr>
                <a:t></a:t>
              </a:r>
              <a:r>
                <a:rPr sz="2350" dirty="0">
                  <a:latin typeface="Times New Roman" panose="02020603050405020304"/>
                  <a:cs typeface="Times New Roman" panose="02020603050405020304"/>
                </a:rPr>
                <a:t>	</a:t>
              </a:r>
              <a:r>
                <a:rPr sz="2350" spc="45" dirty="0">
                  <a:latin typeface="Symbol" panose="05050102010706020507"/>
                  <a:cs typeface="Symbol" panose="05050102010706020507"/>
                </a:rPr>
                <a:t></a:t>
              </a:r>
              <a:endParaRPr sz="2350" dirty="0">
                <a:latin typeface="Symbol" panose="05050102010706020507"/>
                <a:cs typeface="Symbol" panose="05050102010706020507"/>
              </a:endParaRPr>
            </a:p>
          </p:txBody>
        </p:sp>
      </p:grpSp>
      <p:grpSp>
        <p:nvGrpSpPr>
          <p:cNvPr id="20" name="组合 19"/>
          <p:cNvGrpSpPr/>
          <p:nvPr>
            <p:custDataLst>
              <p:tags r:id="rId8"/>
            </p:custDataLst>
          </p:nvPr>
        </p:nvGrpSpPr>
        <p:grpSpPr>
          <a:xfrm>
            <a:off x="0" y="0"/>
            <a:ext cx="9144000" cy="635000"/>
            <a:chOff x="0" y="0"/>
            <a:chExt cx="9144000" cy="635000"/>
          </a:xfrm>
        </p:grpSpPr>
        <p:sp>
          <p:nvSpPr>
            <p:cNvPr id="16" name="TitleBackground"/>
            <p:cNvSpPr/>
            <p:nvPr>
              <p:custDataLst>
                <p:tags r:id="rId10"/>
              </p:custDataLst>
            </p:nvPr>
          </p:nvSpPr>
          <p:spPr bwMode="auto">
            <a:xfrm>
              <a:off x="0" y="0"/>
              <a:ext cx="9144000" cy="635000"/>
            </a:xfrm>
            <a:prstGeom prst="rect">
              <a:avLst/>
            </a:prstGeom>
            <a:solidFill>
              <a:srgbClr val="F6F7F8"/>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7" name="ColorBlock"/>
            <p:cNvSpPr/>
            <p:nvPr>
              <p:custDataLst>
                <p:tags r:id="rId11"/>
              </p:custDataLst>
            </p:nvPr>
          </p:nvSpPr>
          <p:spPr bwMode="auto">
            <a:xfrm>
              <a:off x="0" y="0"/>
              <a:ext cx="190500" cy="635000"/>
            </a:xfrm>
            <a:prstGeom prst="rect">
              <a:avLst/>
            </a:prstGeom>
            <a:solidFill>
              <a:srgbClr val="639EF4"/>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8" name="TypeText"/>
            <p:cNvSpPr txBox="1"/>
            <p:nvPr>
              <p:custDataLst>
                <p:tags r:id="rId12"/>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单选题</a:t>
              </a:r>
            </a:p>
          </p:txBody>
        </p:sp>
        <p:sp>
          <p:nvSpPr>
            <p:cNvPr id="19" name="TipText"/>
            <p:cNvSpPr txBox="1"/>
            <p:nvPr>
              <p:custDataLst>
                <p:tags r:id="rId13"/>
              </p:custDataLst>
            </p:nvPr>
          </p:nvSpPr>
          <p:spPr>
            <a:xfrm>
              <a:off x="1510030" y="109220"/>
              <a:ext cx="2286000" cy="508000"/>
            </a:xfrm>
            <a:prstGeom prst="rect">
              <a:avLst/>
            </a:prstGeom>
            <a:noFill/>
          </p:spPr>
          <p:txBody>
            <a:bodyPr vert="horz" wrap="none" rtlCol="0" anchor="ctr" anchorCtr="0">
              <a:noAutofit/>
            </a:bodyPr>
            <a:lstStyle/>
            <a:p>
              <a:r>
                <a:rPr lang="en-US" altLang="zh-CN" sz="2000">
                  <a:solidFill>
                    <a:srgbClr val="808080"/>
                  </a:solidFill>
                  <a:latin typeface="Times New Roman" panose="02020603050405020304" pitchFamily="18" charset="0"/>
                  <a:ea typeface="微软雅黑" panose="020B0503020204020204" pitchFamily="34" charset="-122"/>
                  <a:sym typeface="Times New Roman" panose="02020603050405020304" pitchFamily="18" charset="0"/>
                </a:rPr>
                <a:t>1</a:t>
              </a:r>
              <a:r>
                <a:rPr lang="zh-CN" altLang="en-US" sz="2000">
                  <a:solidFill>
                    <a:srgbClr val="808080"/>
                  </a:solidFill>
                  <a:latin typeface="Times New Roman" panose="02020603050405020304" pitchFamily="18" charset="0"/>
                  <a:ea typeface="微软雅黑" panose="020B0503020204020204" pitchFamily="34" charset="-122"/>
                  <a:sym typeface="Times New Roman" panose="02020603050405020304" pitchFamily="18" charset="0"/>
                </a:rPr>
                <a:t>分</a:t>
              </a:r>
            </a:p>
          </p:txBody>
        </p:sp>
      </p:grpSp>
      <p:pic>
        <p:nvPicPr>
          <p:cNvPr id="5" name="图片 4"/>
          <p:cNvPicPr>
            <a:picLocks/>
          </p:cNvPicPr>
          <p:nvPr>
            <p:custDataLst>
              <p:tags r:id="rId9"/>
            </p:custDataLst>
          </p:nvPr>
        </p:nvPicPr>
        <p:blipFill>
          <a:blip r:embed="rId15">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
    </p:custDataLst>
    <p:extLst>
      <p:ext uri="{BB962C8B-B14F-4D97-AF65-F5344CB8AC3E}">
        <p14:creationId xmlns:p14="http://schemas.microsoft.com/office/powerpoint/2010/main" val="2214827338"/>
      </p:ext>
    </p:extLst>
  </p:cSld>
  <p:clrMapOvr>
    <a:masterClrMapping/>
  </p:clrMapOvr>
  <p:transition spd="med">
    <p:split orient="vert"/>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custDataLst>
              <p:tags r:id="rId1"/>
            </p:custDataLst>
          </p:nvPr>
        </p:nvSpPr>
        <p:spPr>
          <a:xfrm>
            <a:off x="540000" y="756000"/>
            <a:ext cx="7315200" cy="580865"/>
          </a:xfrm>
          <a:prstGeom prst="rect">
            <a:avLst/>
          </a:prstGeom>
          <a:noFill/>
        </p:spPr>
        <p:txBody>
          <a:bodyPr vert="horz" wrap="square" rtlCol="0" anchor="ctr" anchorCtr="0">
            <a:spAutoFit/>
          </a:bodyPr>
          <a:lstStyle/>
          <a:p>
            <a:pPr>
              <a:lnSpc>
                <a:spcPct val="150000"/>
              </a:lnSpc>
            </a:pPr>
            <a:r>
              <a:rPr lang="zh-CN" altLang="en-US" sz="2400" dirty="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一维空间的</a:t>
            </a:r>
            <a:r>
              <a:rPr lang="en-US" altLang="zh-CN" sz="2400" dirty="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7</a:t>
            </a:r>
            <a:r>
              <a:rPr lang="zh-CN" altLang="en-US" sz="240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个点  </a:t>
            </a:r>
            <a:r>
              <a:rPr lang="en-US" altLang="zh-CN" sz="240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1</a:t>
            </a:r>
            <a:r>
              <a:rPr lang="zh-CN" altLang="en-US" sz="240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   </a:t>
            </a:r>
            <a:r>
              <a:rPr lang="en-US" altLang="zh-CN" sz="240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2   3   8   9   10   25</a:t>
            </a:r>
            <a:endParaRPr lang="zh-CN" altLang="en-US" sz="2400" dirty="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7" name="矩形 16"/>
          <p:cNvSpPr/>
          <p:nvPr/>
        </p:nvSpPr>
        <p:spPr bwMode="auto">
          <a:xfrm>
            <a:off x="5406859" y="850430"/>
            <a:ext cx="504000" cy="504000"/>
          </a:xfrm>
          <a:prstGeom prst="rect">
            <a:avLst/>
          </a:prstGeom>
          <a:noFill/>
          <a:ln w="19050" cap="flat" cmpd="sng" algn="ctr">
            <a:solidFill>
              <a:srgbClr val="FF67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8" name="TextBox 17"/>
          <p:cNvSpPr txBox="1"/>
          <p:nvPr/>
        </p:nvSpPr>
        <p:spPr>
          <a:xfrm>
            <a:off x="6029870" y="902375"/>
            <a:ext cx="1008112" cy="400110"/>
          </a:xfrm>
          <a:prstGeom prst="rect">
            <a:avLst/>
          </a:prstGeom>
          <a:noFill/>
        </p:spPr>
        <p:txBody>
          <a:bodyPr wrap="square" rtlCol="0">
            <a:spAutoFit/>
          </a:bodyPr>
          <a:lstStyle/>
          <a:p>
            <a:r>
              <a:rPr lang="zh-CN" altLang="en-US" sz="2000" b="1" dirty="0">
                <a:solidFill>
                  <a:srgbClr val="FF6700"/>
                </a:solidFill>
                <a:latin typeface="Times New Roman" panose="02020603050405020304" pitchFamily="18" charset="0"/>
                <a:ea typeface="微软雅黑" panose="020B0503020204020204" pitchFamily="34" charset="-122"/>
                <a:sym typeface="Times New Roman" panose="02020603050405020304" pitchFamily="18" charset="0"/>
              </a:rPr>
              <a:t>离群点</a:t>
            </a:r>
          </a:p>
        </p:txBody>
      </p:sp>
      <p:sp>
        <p:nvSpPr>
          <p:cNvPr id="3" name="TextBox 2"/>
          <p:cNvSpPr txBox="1"/>
          <p:nvPr/>
        </p:nvSpPr>
        <p:spPr>
          <a:xfrm>
            <a:off x="540000" y="1484784"/>
            <a:ext cx="7704408" cy="580865"/>
          </a:xfrm>
          <a:prstGeom prst="rect">
            <a:avLst/>
          </a:prstGeom>
          <a:noFill/>
        </p:spPr>
        <p:txBody>
          <a:bodyPr wrap="square" rtlCol="0">
            <a:spAutoFit/>
          </a:bodyPr>
          <a:lstStyle/>
          <a:p>
            <a:pPr>
              <a:lnSpc>
                <a:spcPct val="150000"/>
              </a:lnSpc>
            </a:pPr>
            <a:r>
              <a:rPr lang="zh-CN" altLang="en-US" sz="2400" b="1" dirty="0">
                <a:solidFill>
                  <a:srgbClr val="FF6700"/>
                </a:solidFill>
                <a:latin typeface="Times New Roman" panose="02020603050405020304" pitchFamily="18" charset="0"/>
                <a:ea typeface="微软雅黑" panose="020B0503020204020204" pitchFamily="34" charset="-122"/>
                <a:sym typeface="Times New Roman" panose="02020603050405020304" pitchFamily="18" charset="0"/>
              </a:rPr>
              <a:t>设置</a:t>
            </a:r>
            <a:r>
              <a:rPr lang="en-US" altLang="zh-CN" sz="2400" b="1" dirty="0">
                <a:solidFill>
                  <a:srgbClr val="FF6700"/>
                </a:solidFill>
                <a:latin typeface="Times New Roman" panose="02020603050405020304" pitchFamily="18" charset="0"/>
                <a:ea typeface="微软雅黑" panose="020B0503020204020204" pitchFamily="34" charset="-122"/>
                <a:sym typeface="Times New Roman" panose="02020603050405020304" pitchFamily="18" charset="0"/>
              </a:rPr>
              <a:t>k=2</a:t>
            </a:r>
            <a:r>
              <a:rPr lang="zh-CN" altLang="en-US" sz="2400" b="1" dirty="0">
                <a:solidFill>
                  <a:srgbClr val="FF6700"/>
                </a:solidFill>
                <a:latin typeface="Times New Roman" panose="02020603050405020304" pitchFamily="18" charset="0"/>
                <a:ea typeface="微软雅黑" panose="020B0503020204020204" pitchFamily="34" charset="-122"/>
                <a:sym typeface="Times New Roman" panose="02020603050405020304" pitchFamily="18" charset="0"/>
              </a:rPr>
              <a:t>，直觉应该</a:t>
            </a:r>
            <a:r>
              <a:rPr lang="zh-CN" altLang="en-US" sz="2400" b="1">
                <a:solidFill>
                  <a:srgbClr val="FF6700"/>
                </a:solidFill>
                <a:latin typeface="Times New Roman" panose="02020603050405020304" pitchFamily="18" charset="0"/>
                <a:ea typeface="微软雅黑" panose="020B0503020204020204" pitchFamily="34" charset="-122"/>
                <a:sym typeface="Times New Roman" panose="02020603050405020304" pitchFamily="18" charset="0"/>
              </a:rPr>
              <a:t>划分为 </a:t>
            </a:r>
            <a:r>
              <a:rPr lang="en-US" altLang="zh-CN" sz="2400" b="1">
                <a:solidFill>
                  <a:srgbClr val="FF6700"/>
                </a:solidFill>
                <a:latin typeface="Times New Roman" panose="02020603050405020304" pitchFamily="18" charset="0"/>
                <a:ea typeface="微软雅黑" panose="020B0503020204020204" pitchFamily="34" charset="-122"/>
                <a:sym typeface="Times New Roman" panose="02020603050405020304" pitchFamily="18" charset="0"/>
              </a:rPr>
              <a:t>(1,2,3) (8,9,10,25) </a:t>
            </a:r>
            <a:r>
              <a:rPr lang="zh-CN" altLang="en-US" sz="2400" b="1">
                <a:solidFill>
                  <a:srgbClr val="FF6700"/>
                </a:solidFill>
                <a:latin typeface="Times New Roman" panose="02020603050405020304" pitchFamily="18" charset="0"/>
                <a:ea typeface="微软雅黑" panose="020B0503020204020204" pitchFamily="34" charset="-122"/>
                <a:sym typeface="Times New Roman" panose="02020603050405020304" pitchFamily="18" charset="0"/>
              </a:rPr>
              <a:t>两</a:t>
            </a:r>
            <a:r>
              <a:rPr lang="zh-CN" altLang="en-US" sz="2400" b="1" dirty="0">
                <a:solidFill>
                  <a:srgbClr val="FF6700"/>
                </a:solidFill>
                <a:latin typeface="Times New Roman" panose="02020603050405020304" pitchFamily="18" charset="0"/>
                <a:ea typeface="微软雅黑" panose="020B0503020204020204" pitchFamily="34" charset="-122"/>
                <a:sym typeface="Times New Roman" panose="02020603050405020304" pitchFamily="18" charset="0"/>
              </a:rPr>
              <a:t>个类别</a:t>
            </a:r>
          </a:p>
        </p:txBody>
      </p:sp>
      <p:sp>
        <p:nvSpPr>
          <p:cNvPr id="14" name="TextBox 13"/>
          <p:cNvSpPr txBox="1"/>
          <p:nvPr/>
        </p:nvSpPr>
        <p:spPr>
          <a:xfrm>
            <a:off x="540000" y="2261639"/>
            <a:ext cx="6638208" cy="580865"/>
          </a:xfrm>
          <a:prstGeom prst="rect">
            <a:avLst/>
          </a:prstGeom>
          <a:noFill/>
        </p:spPr>
        <p:txBody>
          <a:bodyPr wrap="square" rtlCol="0">
            <a:spAutoFit/>
          </a:bodyPr>
          <a:lstStyle>
            <a:defPPr>
              <a:defRPr lang="zh-CN"/>
            </a:defPPr>
            <a:lvl1pPr>
              <a:lnSpc>
                <a:spcPct val="150000"/>
              </a:lnSpc>
              <a:defRPr sz="2400" b="1">
                <a:solidFill>
                  <a:srgbClr val="FF6700"/>
                </a:solidFill>
                <a:latin typeface="Times New Roman" panose="02020603050405020304" pitchFamily="18" charset="0"/>
                <a:ea typeface="微软雅黑" panose="020B0503020204020204" pitchFamily="34" charset="-122"/>
              </a:defRPr>
            </a:lvl1pPr>
          </a:lstStyle>
          <a:p>
            <a:r>
              <a:rPr lang="zh-CN" altLang="en-US" dirty="0">
                <a:sym typeface="Times New Roman" panose="02020603050405020304" pitchFamily="18" charset="0"/>
              </a:rPr>
              <a:t>划分方法聚类质量评价准则：</a:t>
            </a:r>
            <a:r>
              <a:rPr lang="zh-CN" altLang="en-US">
                <a:sym typeface="Times New Roman" panose="02020603050405020304" pitchFamily="18" charset="0"/>
              </a:rPr>
              <a:t>最小化</a:t>
            </a:r>
            <a:r>
              <a:rPr lang="en-US" altLang="zh-CN" dirty="0">
                <a:sym typeface="Times New Roman" panose="02020603050405020304" pitchFamily="18" charset="0"/>
              </a:rPr>
              <a:t>E</a:t>
            </a:r>
            <a:r>
              <a:rPr lang="zh-CN" altLang="en-US" dirty="0">
                <a:sym typeface="Times New Roman" panose="02020603050405020304" pitchFamily="18" charset="0"/>
              </a:rPr>
              <a:t>值</a:t>
            </a:r>
          </a:p>
        </p:txBody>
      </p:sp>
      <p:sp>
        <p:nvSpPr>
          <p:cNvPr id="4" name="TextBox 3"/>
          <p:cNvSpPr txBox="1"/>
          <p:nvPr/>
        </p:nvSpPr>
        <p:spPr>
          <a:xfrm>
            <a:off x="540000" y="3684407"/>
            <a:ext cx="5040560" cy="1569660"/>
          </a:xfrm>
          <a:prstGeom prst="rect">
            <a:avLst/>
          </a:prstGeom>
          <a:noFill/>
        </p:spPr>
        <p:txBody>
          <a:bodyPr wrap="square" rtlCol="0">
            <a:spAutoFit/>
          </a:bodyPr>
          <a:lstStyle/>
          <a:p>
            <a:r>
              <a:rPr lang="en-US" altLang="zh-CN" sz="2400" dirty="0">
                <a:latin typeface="Times New Roman" panose="02020603050405020304" pitchFamily="18" charset="0"/>
                <a:ea typeface="微软雅黑" panose="020B0503020204020204" pitchFamily="34" charset="-122"/>
                <a:sym typeface="Times New Roman" panose="02020603050405020304" pitchFamily="18" charset="0"/>
              </a:rPr>
              <a:t>(</a:t>
            </a:r>
            <a:r>
              <a:rPr lang="en-US" altLang="zh-CN" sz="2400">
                <a:latin typeface="Times New Roman" panose="02020603050405020304" pitchFamily="18" charset="0"/>
                <a:ea typeface="微软雅黑" panose="020B0503020204020204" pitchFamily="34" charset="-122"/>
                <a:sym typeface="Times New Roman" panose="02020603050405020304" pitchFamily="18" charset="0"/>
              </a:rPr>
              <a:t>1,2,3) (8,9,10,25) </a:t>
            </a:r>
            <a:r>
              <a:rPr lang="zh-CN" altLang="en-US" sz="2400">
                <a:latin typeface="Times New Roman" panose="02020603050405020304" pitchFamily="18" charset="0"/>
                <a:ea typeface="微软雅黑" panose="020B0503020204020204" pitchFamily="34" charset="-122"/>
                <a:sym typeface="Times New Roman" panose="02020603050405020304" pitchFamily="18" charset="0"/>
              </a:rPr>
              <a:t>聚类</a:t>
            </a:r>
            <a:r>
              <a:rPr lang="zh-CN" altLang="en-US" sz="2400" dirty="0">
                <a:latin typeface="Times New Roman" panose="02020603050405020304" pitchFamily="18" charset="0"/>
                <a:ea typeface="微软雅黑" panose="020B0503020204020204" pitchFamily="34" charset="-122"/>
                <a:sym typeface="Times New Roman" panose="02020603050405020304" pitchFamily="18" charset="0"/>
              </a:rPr>
              <a:t>的</a:t>
            </a:r>
            <a:r>
              <a:rPr lang="en-US" altLang="zh-CN" sz="2400" dirty="0">
                <a:latin typeface="Times New Roman" panose="02020603050405020304" pitchFamily="18" charset="0"/>
                <a:ea typeface="微软雅黑" panose="020B0503020204020204" pitchFamily="34" charset="-122"/>
                <a:sym typeface="Times New Roman" panose="02020603050405020304" pitchFamily="18" charset="0"/>
              </a:rPr>
              <a:t>E</a:t>
            </a:r>
            <a:r>
              <a:rPr lang="zh-CN" altLang="en-US" sz="2400" dirty="0">
                <a:latin typeface="Times New Roman" panose="02020603050405020304" pitchFamily="18" charset="0"/>
                <a:ea typeface="微软雅黑" panose="020B0503020204020204" pitchFamily="34" charset="-122"/>
                <a:sym typeface="Times New Roman" panose="02020603050405020304" pitchFamily="18" charset="0"/>
              </a:rPr>
              <a:t>值为： </a:t>
            </a:r>
            <a:endParaRPr lang="en-US" altLang="zh-CN" sz="2400" dirty="0">
              <a:latin typeface="Times New Roman" panose="02020603050405020304" pitchFamily="18" charset="0"/>
              <a:ea typeface="微软雅黑" panose="020B0503020204020204" pitchFamily="34" charset="-122"/>
              <a:sym typeface="Times New Roman" panose="02020603050405020304" pitchFamily="18" charset="0"/>
            </a:endParaRPr>
          </a:p>
          <a:p>
            <a:endParaRPr lang="en-US" altLang="zh-CN" sz="2400" dirty="0">
              <a:latin typeface="Times New Roman" panose="02020603050405020304" pitchFamily="18" charset="0"/>
              <a:ea typeface="微软雅黑" panose="020B0503020204020204" pitchFamily="34" charset="-122"/>
              <a:sym typeface="Times New Roman" panose="02020603050405020304" pitchFamily="18" charset="0"/>
            </a:endParaRPr>
          </a:p>
          <a:p>
            <a:endParaRPr lang="en-US" altLang="zh-CN" sz="2400" dirty="0">
              <a:latin typeface="Times New Roman" panose="02020603050405020304" pitchFamily="18" charset="0"/>
              <a:ea typeface="微软雅黑" panose="020B0503020204020204" pitchFamily="34" charset="-122"/>
              <a:sym typeface="Times New Roman" panose="02020603050405020304" pitchFamily="18" charset="0"/>
            </a:endParaRPr>
          </a:p>
          <a:p>
            <a:r>
              <a:rPr lang="en-US" altLang="zh-CN" sz="2400" dirty="0">
                <a:latin typeface="Times New Roman" panose="02020603050405020304" pitchFamily="18" charset="0"/>
                <a:ea typeface="微软雅黑" panose="020B0503020204020204" pitchFamily="34" charset="-122"/>
                <a:sym typeface="Times New Roman" panose="02020603050405020304" pitchFamily="18" charset="0"/>
              </a:rPr>
              <a:t>(</a:t>
            </a:r>
            <a:r>
              <a:rPr lang="en-US" altLang="zh-CN" sz="2400">
                <a:latin typeface="Times New Roman" panose="02020603050405020304" pitchFamily="18" charset="0"/>
                <a:ea typeface="微软雅黑" panose="020B0503020204020204" pitchFamily="34" charset="-122"/>
                <a:sym typeface="Times New Roman" panose="02020603050405020304" pitchFamily="18" charset="0"/>
              </a:rPr>
              <a:t>1,2,3,8) (9,10,25) </a:t>
            </a:r>
            <a:r>
              <a:rPr lang="zh-CN" altLang="en-US" sz="2400">
                <a:latin typeface="Times New Roman" panose="02020603050405020304" pitchFamily="18" charset="0"/>
                <a:ea typeface="微软雅黑" panose="020B0503020204020204" pitchFamily="34" charset="-122"/>
                <a:sym typeface="Times New Roman" panose="02020603050405020304" pitchFamily="18" charset="0"/>
              </a:rPr>
              <a:t>的</a:t>
            </a:r>
            <a:r>
              <a:rPr lang="en-US" altLang="zh-CN" sz="2400" dirty="0">
                <a:latin typeface="Times New Roman" panose="02020603050405020304" pitchFamily="18" charset="0"/>
                <a:ea typeface="微软雅黑" panose="020B0503020204020204" pitchFamily="34" charset="-122"/>
                <a:sym typeface="Times New Roman" panose="02020603050405020304" pitchFamily="18" charset="0"/>
              </a:rPr>
              <a:t>E</a:t>
            </a:r>
            <a:r>
              <a:rPr lang="zh-CN" altLang="en-US" sz="2400">
                <a:latin typeface="Times New Roman" panose="02020603050405020304" pitchFamily="18" charset="0"/>
                <a:ea typeface="微软雅黑" panose="020B0503020204020204" pitchFamily="34" charset="-122"/>
                <a:sym typeface="Times New Roman" panose="02020603050405020304" pitchFamily="18" charset="0"/>
              </a:rPr>
              <a:t>值为：</a:t>
            </a:r>
            <a:endParaRPr lang="zh-CN" altLang="en-US" sz="2400" dirty="0">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20" name="标题 1">
            <a:extLst>
              <a:ext uri="{FF2B5EF4-FFF2-40B4-BE49-F238E27FC236}">
                <a16:creationId xmlns:a16="http://schemas.microsoft.com/office/drawing/2014/main" id="{444630EE-6F6F-4EFF-B6BE-AA75FC9BE2A9}"/>
              </a:ext>
            </a:extLst>
          </p:cNvPr>
          <p:cNvSpPr txBox="1">
            <a:spLocks/>
          </p:cNvSpPr>
          <p:nvPr/>
        </p:nvSpPr>
        <p:spPr>
          <a:xfrm>
            <a:off x="756000" y="108000"/>
            <a:ext cx="6781800" cy="492443"/>
          </a:xfrm>
          <a:prstGeom prst="rect">
            <a:avLst/>
          </a:prstGeom>
        </p:spPr>
        <p:txBody>
          <a:bodyPr wrap="square">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lnSpc>
                <a:spcPct val="100000"/>
              </a:lnSpc>
              <a:spcAft>
                <a:spcPct val="0"/>
              </a:spcAft>
            </a:pPr>
            <a:r>
              <a:rPr lang="en-US" altLang="zh-CN"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2.1.4 k-</a:t>
            </a:r>
            <a:r>
              <a:rPr lang="zh-CN" altLang="en-US"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中心点方法解决对离群点敏感问题</a:t>
            </a:r>
            <a:endParaRPr lang="zh-CN" altLang="en-US" sz="2600" b="1" spc="50" dirty="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grpSp>
        <p:nvGrpSpPr>
          <p:cNvPr id="21" name="组合 20">
            <a:extLst>
              <a:ext uri="{FF2B5EF4-FFF2-40B4-BE49-F238E27FC236}">
                <a16:creationId xmlns:a16="http://schemas.microsoft.com/office/drawing/2014/main" id="{E4FD255B-A192-456C-95C8-D8FED5058298}"/>
              </a:ext>
            </a:extLst>
          </p:cNvPr>
          <p:cNvGrpSpPr/>
          <p:nvPr/>
        </p:nvGrpSpPr>
        <p:grpSpPr>
          <a:xfrm>
            <a:off x="3115491" y="3054596"/>
            <a:ext cx="2764155" cy="461645"/>
            <a:chOff x="6590" y="5400"/>
            <a:chExt cx="4353" cy="727"/>
          </a:xfrm>
        </p:grpSpPr>
        <p:sp>
          <p:nvSpPr>
            <p:cNvPr id="22" name="object 4">
              <a:extLst>
                <a:ext uri="{FF2B5EF4-FFF2-40B4-BE49-F238E27FC236}">
                  <a16:creationId xmlns:a16="http://schemas.microsoft.com/office/drawing/2014/main" id="{81AC36A9-0985-474B-BE65-5791A03BA2DA}"/>
                </a:ext>
              </a:extLst>
            </p:cNvPr>
            <p:cNvSpPr txBox="1"/>
            <p:nvPr/>
          </p:nvSpPr>
          <p:spPr>
            <a:xfrm>
              <a:off x="10760" y="5400"/>
              <a:ext cx="183" cy="342"/>
            </a:xfrm>
            <a:prstGeom prst="rect">
              <a:avLst/>
            </a:prstGeom>
          </p:spPr>
          <p:txBody>
            <a:bodyPr lIns="0" tIns="0" rIns="0" bIns="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eaLnBrk="1" hangingPunct="1">
                <a:defRPr/>
              </a:pPr>
              <a:r>
                <a:rPr sz="1350" spc="30" dirty="0">
                  <a:latin typeface="Times New Roman" panose="02020603050405020304"/>
                  <a:cs typeface="Times New Roman" panose="02020603050405020304"/>
                </a:rPr>
                <a:t>2</a:t>
              </a:r>
              <a:endParaRPr sz="1350">
                <a:latin typeface="Times New Roman" panose="02020603050405020304"/>
                <a:cs typeface="Times New Roman" panose="02020603050405020304"/>
              </a:endParaRPr>
            </a:p>
          </p:txBody>
        </p:sp>
        <p:sp>
          <p:nvSpPr>
            <p:cNvPr id="23" name="object 5">
              <a:extLst>
                <a:ext uri="{FF2B5EF4-FFF2-40B4-BE49-F238E27FC236}">
                  <a16:creationId xmlns:a16="http://schemas.microsoft.com/office/drawing/2014/main" id="{221BD68A-40AF-4C15-A036-2F3006656A98}"/>
                </a:ext>
              </a:extLst>
            </p:cNvPr>
            <p:cNvSpPr txBox="1"/>
            <p:nvPr/>
          </p:nvSpPr>
          <p:spPr>
            <a:xfrm>
              <a:off x="10290" y="5730"/>
              <a:ext cx="120" cy="342"/>
            </a:xfrm>
            <a:prstGeom prst="rect">
              <a:avLst/>
            </a:prstGeom>
          </p:spPr>
          <p:txBody>
            <a:bodyPr lIns="0" tIns="0" rIns="0" bIns="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eaLnBrk="1" hangingPunct="1">
                <a:defRPr/>
              </a:pPr>
              <a:r>
                <a:rPr sz="1350" i="1" spc="15" dirty="0">
                  <a:latin typeface="Times New Roman" panose="02020603050405020304"/>
                  <a:cs typeface="Times New Roman" panose="02020603050405020304"/>
                </a:rPr>
                <a:t>i</a:t>
              </a:r>
              <a:endParaRPr sz="1350">
                <a:latin typeface="Times New Roman" panose="02020603050405020304"/>
                <a:cs typeface="Times New Roman" panose="02020603050405020304"/>
              </a:endParaRPr>
            </a:p>
          </p:txBody>
        </p:sp>
        <p:sp>
          <p:nvSpPr>
            <p:cNvPr id="24" name="object 6">
              <a:extLst>
                <a:ext uri="{FF2B5EF4-FFF2-40B4-BE49-F238E27FC236}">
                  <a16:creationId xmlns:a16="http://schemas.microsoft.com/office/drawing/2014/main" id="{6A173CC4-F54E-4D75-8362-C4227AB03C72}"/>
                </a:ext>
              </a:extLst>
            </p:cNvPr>
            <p:cNvSpPr txBox="1"/>
            <p:nvPr/>
          </p:nvSpPr>
          <p:spPr>
            <a:xfrm>
              <a:off x="7670" y="5400"/>
              <a:ext cx="168" cy="342"/>
            </a:xfrm>
            <a:prstGeom prst="rect">
              <a:avLst/>
            </a:prstGeom>
          </p:spPr>
          <p:txBody>
            <a:bodyPr lIns="0" tIns="0" rIns="0" bIns="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eaLnBrk="1" hangingPunct="1">
                <a:defRPr/>
              </a:pPr>
              <a:r>
                <a:rPr sz="1350" i="1" spc="30" dirty="0">
                  <a:latin typeface="Times New Roman" panose="02020603050405020304"/>
                  <a:cs typeface="Times New Roman" panose="02020603050405020304"/>
                </a:rPr>
                <a:t>k</a:t>
              </a:r>
              <a:endParaRPr sz="1350">
                <a:latin typeface="Times New Roman" panose="02020603050405020304"/>
                <a:cs typeface="Times New Roman" panose="02020603050405020304"/>
              </a:endParaRPr>
            </a:p>
          </p:txBody>
        </p:sp>
        <p:sp>
          <p:nvSpPr>
            <p:cNvPr id="25" name="object 7">
              <a:extLst>
                <a:ext uri="{FF2B5EF4-FFF2-40B4-BE49-F238E27FC236}">
                  <a16:creationId xmlns:a16="http://schemas.microsoft.com/office/drawing/2014/main" id="{6B96FC24-3C5C-4255-9852-86B349DC4CFC}"/>
                </a:ext>
              </a:extLst>
            </p:cNvPr>
            <p:cNvSpPr txBox="1"/>
            <p:nvPr/>
          </p:nvSpPr>
          <p:spPr>
            <a:xfrm>
              <a:off x="8997" y="5412"/>
              <a:ext cx="1785" cy="583"/>
            </a:xfrm>
            <a:prstGeom prst="rect">
              <a:avLst/>
            </a:prstGeom>
          </p:spPr>
          <p:txBody>
            <a:bodyPr lIns="0" tIns="0" rIns="0" bIns="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eaLnBrk="1" hangingPunct="1">
                <a:defRPr/>
              </a:pPr>
              <a:r>
                <a:rPr sz="2350" spc="45" dirty="0">
                  <a:latin typeface="Times New Roman" panose="02020603050405020304"/>
                  <a:cs typeface="Times New Roman" panose="02020603050405020304"/>
                </a:rPr>
                <a:t>(</a:t>
              </a:r>
              <a:r>
                <a:rPr sz="2350" i="1" spc="45" dirty="0">
                  <a:latin typeface="Times New Roman" panose="02020603050405020304"/>
                  <a:cs typeface="Times New Roman" panose="02020603050405020304"/>
                </a:rPr>
                <a:t>d</a:t>
              </a:r>
              <a:r>
                <a:rPr sz="2350" i="1" spc="-395" dirty="0">
                  <a:latin typeface="Times New Roman" panose="02020603050405020304"/>
                  <a:cs typeface="Times New Roman" panose="02020603050405020304"/>
                </a:rPr>
                <a:t> </a:t>
              </a:r>
              <a:r>
                <a:rPr sz="2350" spc="25" dirty="0">
                  <a:latin typeface="Times New Roman" panose="02020603050405020304"/>
                  <a:cs typeface="Times New Roman" panose="02020603050405020304"/>
                </a:rPr>
                <a:t>(</a:t>
              </a:r>
              <a:r>
                <a:rPr sz="2350" spc="-285" dirty="0">
                  <a:latin typeface="Times New Roman" panose="02020603050405020304"/>
                  <a:cs typeface="Times New Roman" panose="02020603050405020304"/>
                </a:rPr>
                <a:t> </a:t>
              </a:r>
              <a:r>
                <a:rPr sz="2350" i="1" spc="25" dirty="0">
                  <a:latin typeface="Times New Roman" panose="02020603050405020304"/>
                  <a:cs typeface="Times New Roman" panose="02020603050405020304"/>
                </a:rPr>
                <a:t>p</a:t>
              </a:r>
              <a:r>
                <a:rPr sz="2350" spc="25" dirty="0">
                  <a:latin typeface="Times New Roman" panose="02020603050405020304"/>
                  <a:cs typeface="Times New Roman" panose="02020603050405020304"/>
                </a:rPr>
                <a:t>,</a:t>
              </a:r>
              <a:r>
                <a:rPr sz="2350" spc="-375" dirty="0">
                  <a:latin typeface="Times New Roman" panose="02020603050405020304"/>
                  <a:cs typeface="Times New Roman" panose="02020603050405020304"/>
                </a:rPr>
                <a:t> </a:t>
              </a:r>
              <a:r>
                <a:rPr sz="2350" i="1" spc="35" dirty="0">
                  <a:latin typeface="Times New Roman" panose="02020603050405020304"/>
                  <a:cs typeface="Times New Roman" panose="02020603050405020304"/>
                </a:rPr>
                <a:t>c</a:t>
              </a:r>
              <a:r>
                <a:rPr sz="2350" i="1" spc="-10" dirty="0">
                  <a:latin typeface="Times New Roman" panose="02020603050405020304"/>
                  <a:cs typeface="Times New Roman" panose="02020603050405020304"/>
                </a:rPr>
                <a:t> </a:t>
              </a:r>
              <a:r>
                <a:rPr sz="2350" dirty="0">
                  <a:latin typeface="Times New Roman" panose="02020603050405020304"/>
                  <a:cs typeface="Times New Roman" panose="02020603050405020304"/>
                </a:rPr>
                <a:t>))</a:t>
              </a:r>
            </a:p>
          </p:txBody>
        </p:sp>
        <p:sp>
          <p:nvSpPr>
            <p:cNvPr id="26" name="object 8">
              <a:extLst>
                <a:ext uri="{FF2B5EF4-FFF2-40B4-BE49-F238E27FC236}">
                  <a16:creationId xmlns:a16="http://schemas.microsoft.com/office/drawing/2014/main" id="{E7709B7C-134B-418F-BFE0-F0CB4F330CAD}"/>
                </a:ext>
              </a:extLst>
            </p:cNvPr>
            <p:cNvSpPr txBox="1"/>
            <p:nvPr/>
          </p:nvSpPr>
          <p:spPr>
            <a:xfrm>
              <a:off x="8850" y="5877"/>
              <a:ext cx="98" cy="250"/>
            </a:xfrm>
            <a:prstGeom prst="rect">
              <a:avLst/>
            </a:prstGeom>
          </p:spPr>
          <p:txBody>
            <a:bodyPr lIns="0" tIns="0" rIns="0" bIns="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eaLnBrk="1" hangingPunct="1">
                <a:defRPr/>
              </a:pPr>
              <a:r>
                <a:rPr sz="950" i="1" spc="15" dirty="0">
                  <a:latin typeface="Times New Roman" panose="02020603050405020304"/>
                  <a:cs typeface="Times New Roman" panose="02020603050405020304"/>
                </a:rPr>
                <a:t>i</a:t>
              </a:r>
              <a:endParaRPr sz="950">
                <a:latin typeface="Times New Roman" panose="02020603050405020304"/>
                <a:cs typeface="Times New Roman" panose="02020603050405020304"/>
              </a:endParaRPr>
            </a:p>
          </p:txBody>
        </p:sp>
        <p:sp>
          <p:nvSpPr>
            <p:cNvPr id="27" name="object 9">
              <a:extLst>
                <a:ext uri="{FF2B5EF4-FFF2-40B4-BE49-F238E27FC236}">
                  <a16:creationId xmlns:a16="http://schemas.microsoft.com/office/drawing/2014/main" id="{7503FB53-0969-4A4D-9F57-6535063340B1}"/>
                </a:ext>
              </a:extLst>
            </p:cNvPr>
            <p:cNvSpPr txBox="1"/>
            <p:nvPr/>
          </p:nvSpPr>
          <p:spPr>
            <a:xfrm>
              <a:off x="7662" y="5730"/>
              <a:ext cx="1232" cy="342"/>
            </a:xfrm>
            <a:prstGeom prst="rect">
              <a:avLst/>
            </a:prstGeom>
          </p:spPr>
          <p:txBody>
            <a:bodyPr lIns="0" tIns="0" rIns="0" bIns="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eaLnBrk="1" hangingPunct="1">
                <a:tabLst>
                  <a:tab pos="458470" algn="l"/>
                </a:tabLst>
                <a:defRPr/>
              </a:pPr>
              <a:r>
                <a:rPr sz="1350" i="1" spc="105" dirty="0">
                  <a:latin typeface="Times New Roman" panose="02020603050405020304"/>
                  <a:cs typeface="Times New Roman" panose="02020603050405020304"/>
                </a:rPr>
                <a:t>i</a:t>
              </a:r>
              <a:r>
                <a:rPr sz="1350" spc="-70" dirty="0">
                  <a:latin typeface="Symbol" panose="05050102010706020507"/>
                  <a:cs typeface="Symbol" panose="05050102010706020507"/>
                </a:rPr>
                <a:t></a:t>
              </a:r>
              <a:r>
                <a:rPr sz="1350" spc="30" dirty="0">
                  <a:latin typeface="Times New Roman" panose="02020603050405020304"/>
                  <a:cs typeface="Times New Roman" panose="02020603050405020304"/>
                </a:rPr>
                <a:t>1</a:t>
              </a:r>
              <a:r>
                <a:rPr sz="1350" dirty="0">
                  <a:latin typeface="Times New Roman" panose="02020603050405020304"/>
                  <a:cs typeface="Times New Roman" panose="02020603050405020304"/>
                </a:rPr>
                <a:t>	</a:t>
              </a:r>
              <a:r>
                <a:rPr sz="1350" i="1" spc="-50" dirty="0">
                  <a:latin typeface="Times New Roman" panose="02020603050405020304"/>
                  <a:cs typeface="Times New Roman" panose="02020603050405020304"/>
                </a:rPr>
                <a:t>p</a:t>
              </a:r>
              <a:r>
                <a:rPr sz="1350" spc="-95" dirty="0">
                  <a:latin typeface="Symbol" panose="05050102010706020507"/>
                  <a:cs typeface="Symbol" panose="05050102010706020507"/>
                </a:rPr>
                <a:t></a:t>
              </a:r>
              <a:r>
                <a:rPr sz="1350" i="1" spc="45" dirty="0">
                  <a:latin typeface="Times New Roman" panose="02020603050405020304"/>
                  <a:cs typeface="Times New Roman" panose="02020603050405020304"/>
                </a:rPr>
                <a:t>C</a:t>
              </a:r>
              <a:endParaRPr sz="1350">
                <a:latin typeface="Times New Roman" panose="02020603050405020304"/>
                <a:cs typeface="Times New Roman" panose="02020603050405020304"/>
              </a:endParaRPr>
            </a:p>
          </p:txBody>
        </p:sp>
        <p:sp>
          <p:nvSpPr>
            <p:cNvPr id="28" name="object 10">
              <a:extLst>
                <a:ext uri="{FF2B5EF4-FFF2-40B4-BE49-F238E27FC236}">
                  <a16:creationId xmlns:a16="http://schemas.microsoft.com/office/drawing/2014/main" id="{A7F53302-BD9E-44E8-912F-D4E3326A7DC3}"/>
                </a:ext>
              </a:extLst>
            </p:cNvPr>
            <p:cNvSpPr txBox="1"/>
            <p:nvPr/>
          </p:nvSpPr>
          <p:spPr>
            <a:xfrm>
              <a:off x="6590" y="5412"/>
              <a:ext cx="1765" cy="583"/>
            </a:xfrm>
            <a:prstGeom prst="rect">
              <a:avLst/>
            </a:prstGeom>
          </p:spPr>
          <p:txBody>
            <a:bodyPr lIns="0" tIns="0" rIns="0" bIns="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eaLnBrk="1" hangingPunct="1">
                <a:tabLst>
                  <a:tab pos="924560" algn="l"/>
                </a:tabLst>
                <a:defRPr/>
              </a:pPr>
              <a:r>
                <a:rPr sz="2350" i="1" spc="50" dirty="0">
                  <a:latin typeface="Times New Roman" panose="02020603050405020304"/>
                  <a:cs typeface="Times New Roman" panose="02020603050405020304"/>
                </a:rPr>
                <a:t>E</a:t>
              </a:r>
              <a:r>
                <a:rPr sz="2350" i="1" spc="10" dirty="0">
                  <a:latin typeface="Times New Roman" panose="02020603050405020304"/>
                  <a:cs typeface="Times New Roman" panose="02020603050405020304"/>
                </a:rPr>
                <a:t> </a:t>
              </a:r>
              <a:r>
                <a:rPr sz="2350" spc="45" dirty="0">
                  <a:latin typeface="Symbol" panose="05050102010706020507"/>
                  <a:cs typeface="Symbol" panose="05050102010706020507"/>
                </a:rPr>
                <a:t></a:t>
              </a:r>
              <a:r>
                <a:rPr sz="2350" spc="-135" dirty="0">
                  <a:latin typeface="Times New Roman" panose="02020603050405020304"/>
                  <a:cs typeface="Times New Roman" panose="02020603050405020304"/>
                </a:rPr>
                <a:t> </a:t>
              </a:r>
              <a:r>
                <a:rPr sz="2350" spc="45" dirty="0">
                  <a:latin typeface="Symbol" panose="05050102010706020507"/>
                  <a:cs typeface="Symbol" panose="05050102010706020507"/>
                </a:rPr>
                <a:t></a:t>
              </a:r>
              <a:r>
                <a:rPr sz="2350" dirty="0">
                  <a:latin typeface="Times New Roman" panose="02020603050405020304"/>
                  <a:cs typeface="Times New Roman" panose="02020603050405020304"/>
                </a:rPr>
                <a:t>	</a:t>
              </a:r>
              <a:r>
                <a:rPr sz="2350" spc="45" dirty="0">
                  <a:latin typeface="Symbol" panose="05050102010706020507"/>
                  <a:cs typeface="Symbol" panose="05050102010706020507"/>
                </a:rPr>
                <a:t></a:t>
              </a:r>
              <a:endParaRPr sz="2350" dirty="0">
                <a:latin typeface="Symbol" panose="05050102010706020507"/>
                <a:cs typeface="Symbol" panose="05050102010706020507"/>
              </a:endParaRPr>
            </a:p>
          </p:txBody>
        </p:sp>
      </p:grpSp>
      <p:sp>
        <p:nvSpPr>
          <p:cNvPr id="29" name="TextBox 3">
            <a:extLst>
              <a:ext uri="{FF2B5EF4-FFF2-40B4-BE49-F238E27FC236}">
                <a16:creationId xmlns:a16="http://schemas.microsoft.com/office/drawing/2014/main" id="{E2DB64C1-0DCA-444C-8399-BCC7C22FAC10}"/>
              </a:ext>
            </a:extLst>
          </p:cNvPr>
          <p:cNvSpPr txBox="1"/>
          <p:nvPr/>
        </p:nvSpPr>
        <p:spPr>
          <a:xfrm>
            <a:off x="240675" y="4217219"/>
            <a:ext cx="8619832" cy="430887"/>
          </a:xfrm>
          <a:prstGeom prst="rect">
            <a:avLst/>
          </a:prstGeom>
          <a:noFill/>
        </p:spPr>
        <p:txBody>
          <a:bodyPr wrap="square" rtlCol="0">
            <a:spAutoFit/>
          </a:bodyPr>
          <a:lstStyle/>
          <a:p>
            <a:pPr algn="ctr"/>
            <a:r>
              <a:rPr lang="en-US" altLang="zh-CN" sz="2200">
                <a:latin typeface="Times New Roman" panose="02020603050405020304" pitchFamily="18" charset="0"/>
                <a:ea typeface="微软雅黑" panose="020B0503020204020204" pitchFamily="34" charset="-122"/>
                <a:sym typeface="Times New Roman" panose="02020603050405020304" pitchFamily="18" charset="0"/>
              </a:rPr>
              <a:t>(1-2)</a:t>
            </a:r>
            <a:r>
              <a:rPr lang="en-US" altLang="zh-CN" sz="2200" baseline="30000">
                <a:latin typeface="Times New Roman" panose="02020603050405020304" pitchFamily="18" charset="0"/>
                <a:ea typeface="微软雅黑" panose="020B0503020204020204" pitchFamily="34" charset="-122"/>
                <a:sym typeface="Times New Roman" panose="02020603050405020304" pitchFamily="18" charset="0"/>
              </a:rPr>
              <a:t>2</a:t>
            </a:r>
            <a:r>
              <a:rPr lang="en-US" altLang="zh-CN" sz="2200">
                <a:latin typeface="Times New Roman" panose="02020603050405020304" pitchFamily="18" charset="0"/>
                <a:ea typeface="微软雅黑" panose="020B0503020204020204" pitchFamily="34" charset="-122"/>
                <a:sym typeface="Times New Roman" panose="02020603050405020304" pitchFamily="18" charset="0"/>
              </a:rPr>
              <a:t>+ (2-2)</a:t>
            </a:r>
            <a:r>
              <a:rPr lang="en-US" altLang="zh-CN" sz="2200" baseline="30000">
                <a:latin typeface="Times New Roman" panose="02020603050405020304" pitchFamily="18" charset="0"/>
                <a:ea typeface="微软雅黑" panose="020B0503020204020204" pitchFamily="34" charset="-122"/>
                <a:sym typeface="Times New Roman" panose="02020603050405020304" pitchFamily="18" charset="0"/>
              </a:rPr>
              <a:t>2 </a:t>
            </a:r>
            <a:r>
              <a:rPr lang="en-US" altLang="zh-CN" sz="2200">
                <a:latin typeface="Times New Roman" panose="02020603050405020304" pitchFamily="18" charset="0"/>
                <a:ea typeface="微软雅黑" panose="020B0503020204020204" pitchFamily="34" charset="-122"/>
                <a:sym typeface="Times New Roman" panose="02020603050405020304" pitchFamily="18" charset="0"/>
              </a:rPr>
              <a:t>+ (3-2)</a:t>
            </a:r>
            <a:r>
              <a:rPr lang="en-US" altLang="zh-CN" sz="2200" baseline="30000">
                <a:latin typeface="Times New Roman" panose="02020603050405020304" pitchFamily="18" charset="0"/>
                <a:ea typeface="微软雅黑" panose="020B0503020204020204" pitchFamily="34" charset="-122"/>
                <a:sym typeface="Times New Roman" panose="02020603050405020304" pitchFamily="18" charset="0"/>
              </a:rPr>
              <a:t>2 </a:t>
            </a:r>
            <a:r>
              <a:rPr lang="en-US" altLang="zh-CN" sz="2200">
                <a:latin typeface="Times New Roman" panose="02020603050405020304" pitchFamily="18" charset="0"/>
                <a:ea typeface="微软雅黑" panose="020B0503020204020204" pitchFamily="34" charset="-122"/>
                <a:sym typeface="Times New Roman" panose="02020603050405020304" pitchFamily="18" charset="0"/>
              </a:rPr>
              <a:t>+ (8-13)</a:t>
            </a:r>
            <a:r>
              <a:rPr lang="en-US" altLang="zh-CN" sz="2200" baseline="30000">
                <a:latin typeface="Times New Roman" panose="02020603050405020304" pitchFamily="18" charset="0"/>
                <a:ea typeface="微软雅黑" panose="020B0503020204020204" pitchFamily="34" charset="-122"/>
                <a:sym typeface="Times New Roman" panose="02020603050405020304" pitchFamily="18" charset="0"/>
              </a:rPr>
              <a:t>2 </a:t>
            </a:r>
            <a:r>
              <a:rPr lang="en-US" altLang="zh-CN" sz="2200">
                <a:latin typeface="Times New Roman" panose="02020603050405020304" pitchFamily="18" charset="0"/>
                <a:ea typeface="微软雅黑" panose="020B0503020204020204" pitchFamily="34" charset="-122"/>
                <a:sym typeface="Times New Roman" panose="02020603050405020304" pitchFamily="18" charset="0"/>
              </a:rPr>
              <a:t>+ (9-13)</a:t>
            </a:r>
            <a:r>
              <a:rPr lang="en-US" altLang="zh-CN" sz="2200" baseline="30000">
                <a:latin typeface="Times New Roman" panose="02020603050405020304" pitchFamily="18" charset="0"/>
                <a:ea typeface="微软雅黑" panose="020B0503020204020204" pitchFamily="34" charset="-122"/>
                <a:sym typeface="Times New Roman" panose="02020603050405020304" pitchFamily="18" charset="0"/>
              </a:rPr>
              <a:t>2 </a:t>
            </a:r>
            <a:r>
              <a:rPr lang="en-US" altLang="zh-CN" sz="2200">
                <a:latin typeface="Times New Roman" panose="02020603050405020304" pitchFamily="18" charset="0"/>
                <a:ea typeface="微软雅黑" panose="020B0503020204020204" pitchFamily="34" charset="-122"/>
                <a:sym typeface="Times New Roman" panose="02020603050405020304" pitchFamily="18" charset="0"/>
              </a:rPr>
              <a:t>+ (10-13)</a:t>
            </a:r>
            <a:r>
              <a:rPr lang="en-US" altLang="zh-CN" sz="2200" baseline="30000">
                <a:latin typeface="Times New Roman" panose="02020603050405020304" pitchFamily="18" charset="0"/>
                <a:ea typeface="微软雅黑" panose="020B0503020204020204" pitchFamily="34" charset="-122"/>
                <a:sym typeface="Times New Roman" panose="02020603050405020304" pitchFamily="18" charset="0"/>
              </a:rPr>
              <a:t>2 </a:t>
            </a:r>
            <a:r>
              <a:rPr lang="en-US" altLang="zh-CN" sz="2200">
                <a:latin typeface="Times New Roman" panose="02020603050405020304" pitchFamily="18" charset="0"/>
                <a:ea typeface="微软雅黑" panose="020B0503020204020204" pitchFamily="34" charset="-122"/>
                <a:sym typeface="Times New Roman" panose="02020603050405020304" pitchFamily="18" charset="0"/>
              </a:rPr>
              <a:t>+ (25-13)</a:t>
            </a:r>
            <a:r>
              <a:rPr lang="en-US" altLang="zh-CN" sz="2200" baseline="30000">
                <a:latin typeface="Times New Roman" panose="02020603050405020304" pitchFamily="18" charset="0"/>
                <a:ea typeface="微软雅黑" panose="020B0503020204020204" pitchFamily="34" charset="-122"/>
                <a:sym typeface="Times New Roman" panose="02020603050405020304" pitchFamily="18" charset="0"/>
              </a:rPr>
              <a:t>2 </a:t>
            </a:r>
            <a:r>
              <a:rPr lang="en-US" altLang="zh-CN" sz="2200">
                <a:latin typeface="Times New Roman" panose="02020603050405020304" pitchFamily="18" charset="0"/>
                <a:ea typeface="微软雅黑" panose="020B0503020204020204" pitchFamily="34" charset="-122"/>
                <a:sym typeface="Times New Roman" panose="02020603050405020304" pitchFamily="18" charset="0"/>
              </a:rPr>
              <a:t>=196</a:t>
            </a:r>
            <a:endParaRPr lang="zh-CN" altLang="en-US" sz="2200" dirty="0">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30" name="TextBox 3">
            <a:extLst>
              <a:ext uri="{FF2B5EF4-FFF2-40B4-BE49-F238E27FC236}">
                <a16:creationId xmlns:a16="http://schemas.microsoft.com/office/drawing/2014/main" id="{7FFC51E4-569C-48F3-8868-92AC36E5C8C7}"/>
              </a:ext>
            </a:extLst>
          </p:cNvPr>
          <p:cNvSpPr txBox="1"/>
          <p:nvPr/>
        </p:nvSpPr>
        <p:spPr>
          <a:xfrm>
            <a:off x="6531" y="5371474"/>
            <a:ext cx="9143999" cy="400110"/>
          </a:xfrm>
          <a:prstGeom prst="rect">
            <a:avLst/>
          </a:prstGeom>
          <a:noFill/>
        </p:spPr>
        <p:txBody>
          <a:bodyPr wrap="square" rtlCol="0">
            <a:spAutoFit/>
          </a:bodyPr>
          <a:lstStyle/>
          <a:p>
            <a:pPr algn="ctr"/>
            <a:r>
              <a:rPr lang="en-US" altLang="zh-CN" sz="2000">
                <a:latin typeface="Times New Roman" panose="02020603050405020304" pitchFamily="18" charset="0"/>
                <a:ea typeface="微软雅黑" panose="020B0503020204020204" pitchFamily="34" charset="-122"/>
                <a:sym typeface="Times New Roman" panose="02020603050405020304" pitchFamily="18" charset="0"/>
              </a:rPr>
              <a:t>(1-3.5)</a:t>
            </a:r>
            <a:r>
              <a:rPr lang="en-US" altLang="zh-CN" sz="2000" baseline="30000">
                <a:latin typeface="Times New Roman" panose="02020603050405020304" pitchFamily="18" charset="0"/>
                <a:ea typeface="微软雅黑" panose="020B0503020204020204" pitchFamily="34" charset="-122"/>
                <a:sym typeface="Times New Roman" panose="02020603050405020304" pitchFamily="18" charset="0"/>
              </a:rPr>
              <a:t>2</a:t>
            </a:r>
            <a:r>
              <a:rPr lang="en-US" altLang="zh-CN" sz="2000">
                <a:latin typeface="Times New Roman" panose="02020603050405020304" pitchFamily="18" charset="0"/>
                <a:ea typeface="微软雅黑" panose="020B0503020204020204" pitchFamily="34" charset="-122"/>
                <a:sym typeface="Times New Roman" panose="02020603050405020304" pitchFamily="18" charset="0"/>
              </a:rPr>
              <a:t>+ (2-3.5)</a:t>
            </a:r>
            <a:r>
              <a:rPr lang="en-US" altLang="zh-CN" sz="2000" baseline="30000">
                <a:latin typeface="Times New Roman" panose="02020603050405020304" pitchFamily="18" charset="0"/>
                <a:ea typeface="微软雅黑" panose="020B0503020204020204" pitchFamily="34" charset="-122"/>
                <a:sym typeface="Times New Roman" panose="02020603050405020304" pitchFamily="18" charset="0"/>
              </a:rPr>
              <a:t>2 </a:t>
            </a:r>
            <a:r>
              <a:rPr lang="en-US" altLang="zh-CN" sz="2000">
                <a:latin typeface="Times New Roman" panose="02020603050405020304" pitchFamily="18" charset="0"/>
                <a:ea typeface="微软雅黑" panose="020B0503020204020204" pitchFamily="34" charset="-122"/>
                <a:sym typeface="Times New Roman" panose="02020603050405020304" pitchFamily="18" charset="0"/>
              </a:rPr>
              <a:t>+ (3-3.5)</a:t>
            </a:r>
            <a:r>
              <a:rPr lang="en-US" altLang="zh-CN" sz="2000" baseline="30000">
                <a:latin typeface="Times New Roman" panose="02020603050405020304" pitchFamily="18" charset="0"/>
                <a:ea typeface="微软雅黑" panose="020B0503020204020204" pitchFamily="34" charset="-122"/>
                <a:sym typeface="Times New Roman" panose="02020603050405020304" pitchFamily="18" charset="0"/>
              </a:rPr>
              <a:t>2 </a:t>
            </a:r>
            <a:r>
              <a:rPr lang="en-US" altLang="zh-CN" sz="2000">
                <a:latin typeface="Times New Roman" panose="02020603050405020304" pitchFamily="18" charset="0"/>
                <a:ea typeface="微软雅黑" panose="020B0503020204020204" pitchFamily="34" charset="-122"/>
                <a:sym typeface="Times New Roman" panose="02020603050405020304" pitchFamily="18" charset="0"/>
              </a:rPr>
              <a:t>+ (8-3.5)</a:t>
            </a:r>
            <a:r>
              <a:rPr lang="en-US" altLang="zh-CN" sz="2000" baseline="30000">
                <a:latin typeface="Times New Roman" panose="02020603050405020304" pitchFamily="18" charset="0"/>
                <a:ea typeface="微软雅黑" panose="020B0503020204020204" pitchFamily="34" charset="-122"/>
                <a:sym typeface="Times New Roman" panose="02020603050405020304" pitchFamily="18" charset="0"/>
              </a:rPr>
              <a:t>2 </a:t>
            </a:r>
            <a:r>
              <a:rPr lang="en-US" altLang="zh-CN" sz="2000">
                <a:latin typeface="Times New Roman" panose="02020603050405020304" pitchFamily="18" charset="0"/>
                <a:ea typeface="微软雅黑" panose="020B0503020204020204" pitchFamily="34" charset="-122"/>
                <a:sym typeface="Times New Roman" panose="02020603050405020304" pitchFamily="18" charset="0"/>
              </a:rPr>
              <a:t>+ (9-14.67)</a:t>
            </a:r>
            <a:r>
              <a:rPr lang="en-US" altLang="zh-CN" sz="2000" baseline="30000">
                <a:latin typeface="Times New Roman" panose="02020603050405020304" pitchFamily="18" charset="0"/>
                <a:ea typeface="微软雅黑" panose="020B0503020204020204" pitchFamily="34" charset="-122"/>
                <a:sym typeface="Times New Roman" panose="02020603050405020304" pitchFamily="18" charset="0"/>
              </a:rPr>
              <a:t>2 </a:t>
            </a:r>
            <a:r>
              <a:rPr lang="en-US" altLang="zh-CN" sz="2000">
                <a:latin typeface="Times New Roman" panose="02020603050405020304" pitchFamily="18" charset="0"/>
                <a:ea typeface="微软雅黑" panose="020B0503020204020204" pitchFamily="34" charset="-122"/>
                <a:sym typeface="Times New Roman" panose="02020603050405020304" pitchFamily="18" charset="0"/>
              </a:rPr>
              <a:t>+ (10-14.67)</a:t>
            </a:r>
            <a:r>
              <a:rPr lang="en-US" altLang="zh-CN" sz="2000" baseline="30000">
                <a:latin typeface="Times New Roman" panose="02020603050405020304" pitchFamily="18" charset="0"/>
                <a:ea typeface="微软雅黑" panose="020B0503020204020204" pitchFamily="34" charset="-122"/>
                <a:sym typeface="Times New Roman" panose="02020603050405020304" pitchFamily="18" charset="0"/>
              </a:rPr>
              <a:t>2 </a:t>
            </a:r>
            <a:r>
              <a:rPr lang="en-US" altLang="zh-CN" sz="2000">
                <a:latin typeface="Times New Roman" panose="02020603050405020304" pitchFamily="18" charset="0"/>
                <a:ea typeface="微软雅黑" panose="020B0503020204020204" pitchFamily="34" charset="-122"/>
                <a:sym typeface="Times New Roman" panose="02020603050405020304" pitchFamily="18" charset="0"/>
              </a:rPr>
              <a:t>+ (25-14.67)</a:t>
            </a:r>
            <a:r>
              <a:rPr lang="en-US" altLang="zh-CN" sz="2000" baseline="30000">
                <a:latin typeface="Times New Roman" panose="02020603050405020304" pitchFamily="18" charset="0"/>
                <a:ea typeface="微软雅黑" panose="020B0503020204020204" pitchFamily="34" charset="-122"/>
                <a:sym typeface="Times New Roman" panose="02020603050405020304" pitchFamily="18" charset="0"/>
              </a:rPr>
              <a:t>2 </a:t>
            </a:r>
            <a:r>
              <a:rPr lang="en-US" altLang="zh-CN" sz="2000">
                <a:latin typeface="Times New Roman" panose="02020603050405020304" pitchFamily="18" charset="0"/>
                <a:ea typeface="微软雅黑" panose="020B0503020204020204" pitchFamily="34" charset="-122"/>
                <a:sym typeface="Times New Roman" panose="02020603050405020304" pitchFamily="18" charset="0"/>
              </a:rPr>
              <a:t>=196</a:t>
            </a:r>
            <a:endParaRPr lang="zh-CN" altLang="en-US" sz="2000" dirty="0">
              <a:latin typeface="Times New Roman" panose="02020603050405020304" pitchFamily="18" charset="0"/>
              <a:ea typeface="微软雅黑" panose="020B0503020204020204" pitchFamily="34" charset="-122"/>
              <a:sym typeface="Times New Roman" panose="02020603050405020304" pitchFamily="18" charset="0"/>
            </a:endParaRPr>
          </a:p>
        </p:txBody>
      </p:sp>
    </p:spTree>
    <p:extLst>
      <p:ext uri="{BB962C8B-B14F-4D97-AF65-F5344CB8AC3E}">
        <p14:creationId xmlns:p14="http://schemas.microsoft.com/office/powerpoint/2010/main" val="2071340108"/>
      </p:ext>
    </p:extLst>
  </p:cSld>
  <p:clrMapOvr>
    <a:masterClrMapping/>
  </p:clrMapOvr>
  <p:transition spd="med">
    <p:split orient="vert"/>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custDataLst>
              <p:tags r:id="rId1"/>
            </p:custDataLst>
          </p:nvPr>
        </p:nvSpPr>
        <p:spPr>
          <a:xfrm>
            <a:off x="540000" y="756000"/>
            <a:ext cx="7315200" cy="580865"/>
          </a:xfrm>
          <a:prstGeom prst="rect">
            <a:avLst/>
          </a:prstGeom>
          <a:noFill/>
        </p:spPr>
        <p:txBody>
          <a:bodyPr vert="horz" wrap="square" rtlCol="0" anchor="ctr" anchorCtr="0">
            <a:spAutoFit/>
          </a:bodyPr>
          <a:lstStyle/>
          <a:p>
            <a:pPr>
              <a:lnSpc>
                <a:spcPct val="150000"/>
              </a:lnSpc>
            </a:pPr>
            <a:r>
              <a:rPr lang="zh-CN" altLang="en-US" sz="2400" dirty="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一维空间的</a:t>
            </a:r>
            <a:r>
              <a:rPr lang="en-US" altLang="zh-CN" sz="2400" dirty="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7</a:t>
            </a:r>
            <a:r>
              <a:rPr lang="zh-CN" altLang="en-US" sz="240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个点  </a:t>
            </a:r>
            <a:r>
              <a:rPr lang="en-US" altLang="zh-CN" sz="240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1</a:t>
            </a:r>
            <a:r>
              <a:rPr lang="zh-CN" altLang="en-US" sz="240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   </a:t>
            </a:r>
            <a:r>
              <a:rPr lang="en-US" altLang="zh-CN" sz="240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2   3   8   9   10   25</a:t>
            </a:r>
            <a:endParaRPr lang="zh-CN" altLang="en-US" sz="2400" dirty="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7" name="矩形 16"/>
          <p:cNvSpPr/>
          <p:nvPr/>
        </p:nvSpPr>
        <p:spPr bwMode="auto">
          <a:xfrm>
            <a:off x="5406859" y="850430"/>
            <a:ext cx="504000" cy="504000"/>
          </a:xfrm>
          <a:prstGeom prst="rect">
            <a:avLst/>
          </a:prstGeom>
          <a:noFill/>
          <a:ln w="19050" cap="flat" cmpd="sng" algn="ctr">
            <a:solidFill>
              <a:srgbClr val="FF67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8" name="TextBox 17"/>
          <p:cNvSpPr txBox="1"/>
          <p:nvPr/>
        </p:nvSpPr>
        <p:spPr>
          <a:xfrm>
            <a:off x="6029870" y="902375"/>
            <a:ext cx="1008112" cy="400110"/>
          </a:xfrm>
          <a:prstGeom prst="rect">
            <a:avLst/>
          </a:prstGeom>
          <a:noFill/>
        </p:spPr>
        <p:txBody>
          <a:bodyPr wrap="square" rtlCol="0">
            <a:spAutoFit/>
          </a:bodyPr>
          <a:lstStyle/>
          <a:p>
            <a:r>
              <a:rPr lang="zh-CN" altLang="en-US" sz="2000" b="1" dirty="0">
                <a:solidFill>
                  <a:srgbClr val="FF6700"/>
                </a:solidFill>
                <a:latin typeface="Times New Roman" panose="02020603050405020304" pitchFamily="18" charset="0"/>
                <a:ea typeface="微软雅黑" panose="020B0503020204020204" pitchFamily="34" charset="-122"/>
                <a:sym typeface="Times New Roman" panose="02020603050405020304" pitchFamily="18" charset="0"/>
              </a:rPr>
              <a:t>离群点</a:t>
            </a:r>
          </a:p>
        </p:txBody>
      </p:sp>
      <p:sp>
        <p:nvSpPr>
          <p:cNvPr id="3" name="TextBox 2"/>
          <p:cNvSpPr txBox="1"/>
          <p:nvPr/>
        </p:nvSpPr>
        <p:spPr>
          <a:xfrm>
            <a:off x="540000" y="1484784"/>
            <a:ext cx="7704408" cy="580865"/>
          </a:xfrm>
          <a:prstGeom prst="rect">
            <a:avLst/>
          </a:prstGeom>
          <a:noFill/>
        </p:spPr>
        <p:txBody>
          <a:bodyPr wrap="square" rtlCol="0">
            <a:spAutoFit/>
          </a:bodyPr>
          <a:lstStyle/>
          <a:p>
            <a:pPr>
              <a:lnSpc>
                <a:spcPct val="150000"/>
              </a:lnSpc>
            </a:pPr>
            <a:r>
              <a:rPr lang="zh-CN" altLang="en-US" sz="2400" b="1" dirty="0">
                <a:solidFill>
                  <a:srgbClr val="FF6700"/>
                </a:solidFill>
                <a:latin typeface="Times New Roman" panose="02020603050405020304" pitchFamily="18" charset="0"/>
                <a:ea typeface="微软雅黑" panose="020B0503020204020204" pitchFamily="34" charset="-122"/>
                <a:sym typeface="Times New Roman" panose="02020603050405020304" pitchFamily="18" charset="0"/>
              </a:rPr>
              <a:t>设置</a:t>
            </a:r>
            <a:r>
              <a:rPr lang="en-US" altLang="zh-CN" sz="2400" b="1" dirty="0">
                <a:solidFill>
                  <a:srgbClr val="FF6700"/>
                </a:solidFill>
                <a:latin typeface="Times New Roman" panose="02020603050405020304" pitchFamily="18" charset="0"/>
                <a:ea typeface="微软雅黑" panose="020B0503020204020204" pitchFamily="34" charset="-122"/>
                <a:sym typeface="Times New Roman" panose="02020603050405020304" pitchFamily="18" charset="0"/>
              </a:rPr>
              <a:t>k=2</a:t>
            </a:r>
            <a:r>
              <a:rPr lang="zh-CN" altLang="en-US" sz="2400" b="1" dirty="0">
                <a:solidFill>
                  <a:srgbClr val="FF6700"/>
                </a:solidFill>
                <a:latin typeface="Times New Roman" panose="02020603050405020304" pitchFamily="18" charset="0"/>
                <a:ea typeface="微软雅黑" panose="020B0503020204020204" pitchFamily="34" charset="-122"/>
                <a:sym typeface="Times New Roman" panose="02020603050405020304" pitchFamily="18" charset="0"/>
              </a:rPr>
              <a:t>，直觉应该</a:t>
            </a:r>
            <a:r>
              <a:rPr lang="zh-CN" altLang="en-US" sz="2400" b="1">
                <a:solidFill>
                  <a:srgbClr val="FF6700"/>
                </a:solidFill>
                <a:latin typeface="Times New Roman" panose="02020603050405020304" pitchFamily="18" charset="0"/>
                <a:ea typeface="微软雅黑" panose="020B0503020204020204" pitchFamily="34" charset="-122"/>
                <a:sym typeface="Times New Roman" panose="02020603050405020304" pitchFamily="18" charset="0"/>
              </a:rPr>
              <a:t>划分为 </a:t>
            </a:r>
            <a:r>
              <a:rPr lang="en-US" altLang="zh-CN" sz="2400" b="1">
                <a:solidFill>
                  <a:srgbClr val="FF6700"/>
                </a:solidFill>
                <a:latin typeface="Times New Roman" panose="02020603050405020304" pitchFamily="18" charset="0"/>
                <a:ea typeface="微软雅黑" panose="020B0503020204020204" pitchFamily="34" charset="-122"/>
                <a:sym typeface="Times New Roman" panose="02020603050405020304" pitchFamily="18" charset="0"/>
              </a:rPr>
              <a:t>(1,2,3) (8,9,10,25) </a:t>
            </a:r>
            <a:r>
              <a:rPr lang="zh-CN" altLang="en-US" sz="2400" b="1">
                <a:solidFill>
                  <a:srgbClr val="FF6700"/>
                </a:solidFill>
                <a:latin typeface="Times New Roman" panose="02020603050405020304" pitchFamily="18" charset="0"/>
                <a:ea typeface="微软雅黑" panose="020B0503020204020204" pitchFamily="34" charset="-122"/>
                <a:sym typeface="Times New Roman" panose="02020603050405020304" pitchFamily="18" charset="0"/>
              </a:rPr>
              <a:t>两</a:t>
            </a:r>
            <a:r>
              <a:rPr lang="zh-CN" altLang="en-US" sz="2400" b="1" dirty="0">
                <a:solidFill>
                  <a:srgbClr val="FF6700"/>
                </a:solidFill>
                <a:latin typeface="Times New Roman" panose="02020603050405020304" pitchFamily="18" charset="0"/>
                <a:ea typeface="微软雅黑" panose="020B0503020204020204" pitchFamily="34" charset="-122"/>
                <a:sym typeface="Times New Roman" panose="02020603050405020304" pitchFamily="18" charset="0"/>
              </a:rPr>
              <a:t>个类别</a:t>
            </a:r>
          </a:p>
        </p:txBody>
      </p:sp>
      <p:sp>
        <p:nvSpPr>
          <p:cNvPr id="14" name="TextBox 13"/>
          <p:cNvSpPr txBox="1"/>
          <p:nvPr/>
        </p:nvSpPr>
        <p:spPr>
          <a:xfrm>
            <a:off x="540000" y="2261639"/>
            <a:ext cx="6638208" cy="580865"/>
          </a:xfrm>
          <a:prstGeom prst="rect">
            <a:avLst/>
          </a:prstGeom>
          <a:noFill/>
        </p:spPr>
        <p:txBody>
          <a:bodyPr wrap="square" rtlCol="0">
            <a:spAutoFit/>
          </a:bodyPr>
          <a:lstStyle>
            <a:defPPr>
              <a:defRPr lang="zh-CN"/>
            </a:defPPr>
            <a:lvl1pPr>
              <a:lnSpc>
                <a:spcPct val="150000"/>
              </a:lnSpc>
              <a:defRPr sz="2400" b="1">
                <a:solidFill>
                  <a:srgbClr val="FF6700"/>
                </a:solidFill>
                <a:latin typeface="Times New Roman" panose="02020603050405020304" pitchFamily="18" charset="0"/>
                <a:ea typeface="微软雅黑" panose="020B0503020204020204" pitchFamily="34" charset="-122"/>
              </a:defRPr>
            </a:lvl1pPr>
          </a:lstStyle>
          <a:p>
            <a:r>
              <a:rPr lang="zh-CN" altLang="en-US" dirty="0">
                <a:sym typeface="Times New Roman" panose="02020603050405020304" pitchFamily="18" charset="0"/>
              </a:rPr>
              <a:t>划分方法聚类质量评价准则：</a:t>
            </a:r>
            <a:r>
              <a:rPr lang="zh-CN" altLang="en-US">
                <a:sym typeface="Times New Roman" panose="02020603050405020304" pitchFamily="18" charset="0"/>
              </a:rPr>
              <a:t>最小化</a:t>
            </a:r>
            <a:r>
              <a:rPr lang="en-US" altLang="zh-CN" dirty="0">
                <a:sym typeface="Times New Roman" panose="02020603050405020304" pitchFamily="18" charset="0"/>
              </a:rPr>
              <a:t>E</a:t>
            </a:r>
            <a:r>
              <a:rPr lang="zh-CN" altLang="en-US" dirty="0">
                <a:sym typeface="Times New Roman" panose="02020603050405020304" pitchFamily="18" charset="0"/>
              </a:rPr>
              <a:t>值</a:t>
            </a:r>
          </a:p>
        </p:txBody>
      </p:sp>
      <p:sp>
        <p:nvSpPr>
          <p:cNvPr id="4" name="TextBox 3"/>
          <p:cNvSpPr txBox="1"/>
          <p:nvPr/>
        </p:nvSpPr>
        <p:spPr>
          <a:xfrm>
            <a:off x="540000" y="3684407"/>
            <a:ext cx="5040560" cy="1569660"/>
          </a:xfrm>
          <a:prstGeom prst="rect">
            <a:avLst/>
          </a:prstGeom>
          <a:noFill/>
        </p:spPr>
        <p:txBody>
          <a:bodyPr wrap="square" rtlCol="0">
            <a:spAutoFit/>
          </a:bodyPr>
          <a:lstStyle/>
          <a:p>
            <a:r>
              <a:rPr lang="en-US" altLang="zh-CN" sz="2400" dirty="0">
                <a:latin typeface="Times New Roman" panose="02020603050405020304" pitchFamily="18" charset="0"/>
                <a:ea typeface="微软雅黑" panose="020B0503020204020204" pitchFamily="34" charset="-122"/>
                <a:sym typeface="Times New Roman" panose="02020603050405020304" pitchFamily="18" charset="0"/>
              </a:rPr>
              <a:t>(</a:t>
            </a:r>
            <a:r>
              <a:rPr lang="en-US" altLang="zh-CN" sz="2400">
                <a:latin typeface="Times New Roman" panose="02020603050405020304" pitchFamily="18" charset="0"/>
                <a:ea typeface="微软雅黑" panose="020B0503020204020204" pitchFamily="34" charset="-122"/>
                <a:sym typeface="Times New Roman" panose="02020603050405020304" pitchFamily="18" charset="0"/>
              </a:rPr>
              <a:t>1,2,3) (8,9,10,25) </a:t>
            </a:r>
            <a:r>
              <a:rPr lang="zh-CN" altLang="en-US" sz="2400">
                <a:latin typeface="Times New Roman" panose="02020603050405020304" pitchFamily="18" charset="0"/>
                <a:ea typeface="微软雅黑" panose="020B0503020204020204" pitchFamily="34" charset="-122"/>
                <a:sym typeface="Times New Roman" panose="02020603050405020304" pitchFamily="18" charset="0"/>
              </a:rPr>
              <a:t>聚类</a:t>
            </a:r>
            <a:r>
              <a:rPr lang="zh-CN" altLang="en-US" sz="2400" dirty="0">
                <a:latin typeface="Times New Roman" panose="02020603050405020304" pitchFamily="18" charset="0"/>
                <a:ea typeface="微软雅黑" panose="020B0503020204020204" pitchFamily="34" charset="-122"/>
                <a:sym typeface="Times New Roman" panose="02020603050405020304" pitchFamily="18" charset="0"/>
              </a:rPr>
              <a:t>的</a:t>
            </a:r>
            <a:r>
              <a:rPr lang="en-US" altLang="zh-CN" sz="2400" dirty="0">
                <a:latin typeface="Times New Roman" panose="02020603050405020304" pitchFamily="18" charset="0"/>
                <a:ea typeface="微软雅黑" panose="020B0503020204020204" pitchFamily="34" charset="-122"/>
                <a:sym typeface="Times New Roman" panose="02020603050405020304" pitchFamily="18" charset="0"/>
              </a:rPr>
              <a:t>E</a:t>
            </a:r>
            <a:r>
              <a:rPr lang="zh-CN" altLang="en-US" sz="2400" dirty="0">
                <a:latin typeface="Times New Roman" panose="02020603050405020304" pitchFamily="18" charset="0"/>
                <a:ea typeface="微软雅黑" panose="020B0503020204020204" pitchFamily="34" charset="-122"/>
                <a:sym typeface="Times New Roman" panose="02020603050405020304" pitchFamily="18" charset="0"/>
              </a:rPr>
              <a:t>值为： </a:t>
            </a:r>
            <a:endParaRPr lang="en-US" altLang="zh-CN" sz="2400" dirty="0">
              <a:latin typeface="Times New Roman" panose="02020603050405020304" pitchFamily="18" charset="0"/>
              <a:ea typeface="微软雅黑" panose="020B0503020204020204" pitchFamily="34" charset="-122"/>
              <a:sym typeface="Times New Roman" panose="02020603050405020304" pitchFamily="18" charset="0"/>
            </a:endParaRPr>
          </a:p>
          <a:p>
            <a:endParaRPr lang="en-US" altLang="zh-CN" sz="2400" dirty="0">
              <a:latin typeface="Times New Roman" panose="02020603050405020304" pitchFamily="18" charset="0"/>
              <a:ea typeface="微软雅黑" panose="020B0503020204020204" pitchFamily="34" charset="-122"/>
              <a:sym typeface="Times New Roman" panose="02020603050405020304" pitchFamily="18" charset="0"/>
            </a:endParaRPr>
          </a:p>
          <a:p>
            <a:endParaRPr lang="en-US" altLang="zh-CN" sz="2400" dirty="0">
              <a:latin typeface="Times New Roman" panose="02020603050405020304" pitchFamily="18" charset="0"/>
              <a:ea typeface="微软雅黑" panose="020B0503020204020204" pitchFamily="34" charset="-122"/>
              <a:sym typeface="Times New Roman" panose="02020603050405020304" pitchFamily="18" charset="0"/>
            </a:endParaRPr>
          </a:p>
          <a:p>
            <a:r>
              <a:rPr lang="en-US" altLang="zh-CN" sz="2400" dirty="0">
                <a:latin typeface="Times New Roman" panose="02020603050405020304" pitchFamily="18" charset="0"/>
                <a:ea typeface="微软雅黑" panose="020B0503020204020204" pitchFamily="34" charset="-122"/>
                <a:sym typeface="Times New Roman" panose="02020603050405020304" pitchFamily="18" charset="0"/>
              </a:rPr>
              <a:t>(</a:t>
            </a:r>
            <a:r>
              <a:rPr lang="en-US" altLang="zh-CN" sz="2400">
                <a:latin typeface="Times New Roman" panose="02020603050405020304" pitchFamily="18" charset="0"/>
                <a:ea typeface="微软雅黑" panose="020B0503020204020204" pitchFamily="34" charset="-122"/>
                <a:sym typeface="Times New Roman" panose="02020603050405020304" pitchFamily="18" charset="0"/>
              </a:rPr>
              <a:t>1,2,3,8) (9,10,25) </a:t>
            </a:r>
            <a:r>
              <a:rPr lang="zh-CN" altLang="en-US" sz="2400">
                <a:latin typeface="Times New Roman" panose="02020603050405020304" pitchFamily="18" charset="0"/>
                <a:ea typeface="微软雅黑" panose="020B0503020204020204" pitchFamily="34" charset="-122"/>
                <a:sym typeface="Times New Roman" panose="02020603050405020304" pitchFamily="18" charset="0"/>
              </a:rPr>
              <a:t>的</a:t>
            </a:r>
            <a:r>
              <a:rPr lang="en-US" altLang="zh-CN" sz="2400" dirty="0">
                <a:latin typeface="Times New Roman" panose="02020603050405020304" pitchFamily="18" charset="0"/>
                <a:ea typeface="微软雅黑" panose="020B0503020204020204" pitchFamily="34" charset="-122"/>
                <a:sym typeface="Times New Roman" panose="02020603050405020304" pitchFamily="18" charset="0"/>
              </a:rPr>
              <a:t>E</a:t>
            </a:r>
            <a:r>
              <a:rPr lang="zh-CN" altLang="en-US" sz="2400">
                <a:latin typeface="Times New Roman" panose="02020603050405020304" pitchFamily="18" charset="0"/>
                <a:ea typeface="微软雅黑" panose="020B0503020204020204" pitchFamily="34" charset="-122"/>
                <a:sym typeface="Times New Roman" panose="02020603050405020304" pitchFamily="18" charset="0"/>
              </a:rPr>
              <a:t>值为：</a:t>
            </a:r>
            <a:endParaRPr lang="zh-CN" altLang="en-US" sz="2400" dirty="0">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5" name="矩形 4"/>
          <p:cNvSpPr/>
          <p:nvPr/>
        </p:nvSpPr>
        <p:spPr bwMode="auto">
          <a:xfrm>
            <a:off x="575872" y="4751649"/>
            <a:ext cx="2339943" cy="576064"/>
          </a:xfrm>
          <a:prstGeom prst="rect">
            <a:avLst/>
          </a:prstGeom>
          <a:noFill/>
          <a:ln w="19050" cap="flat" cmpd="sng" algn="ctr">
            <a:solidFill>
              <a:srgbClr val="FF67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r" fontAlgn="base">
              <a:spcBef>
                <a:spcPct val="0"/>
              </a:spcBef>
              <a:spcAft>
                <a:spcPct val="0"/>
              </a:spcAft>
            </a:pP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20" name="标题 1">
            <a:extLst>
              <a:ext uri="{FF2B5EF4-FFF2-40B4-BE49-F238E27FC236}">
                <a16:creationId xmlns:a16="http://schemas.microsoft.com/office/drawing/2014/main" id="{444630EE-6F6F-4EFF-B6BE-AA75FC9BE2A9}"/>
              </a:ext>
            </a:extLst>
          </p:cNvPr>
          <p:cNvSpPr txBox="1">
            <a:spLocks/>
          </p:cNvSpPr>
          <p:nvPr/>
        </p:nvSpPr>
        <p:spPr>
          <a:xfrm>
            <a:off x="756000" y="108000"/>
            <a:ext cx="6781800" cy="492443"/>
          </a:xfrm>
          <a:prstGeom prst="rect">
            <a:avLst/>
          </a:prstGeom>
        </p:spPr>
        <p:txBody>
          <a:bodyPr wrap="square">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lnSpc>
                <a:spcPct val="100000"/>
              </a:lnSpc>
              <a:spcAft>
                <a:spcPct val="0"/>
              </a:spcAft>
            </a:pPr>
            <a:r>
              <a:rPr lang="en-US" altLang="zh-CN"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2.1.4 k-</a:t>
            </a:r>
            <a:r>
              <a:rPr lang="zh-CN" altLang="en-US"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中心点方法解决对离群点敏感问题</a:t>
            </a:r>
            <a:endParaRPr lang="zh-CN" altLang="en-US" sz="2600" b="1" spc="50" dirty="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grpSp>
        <p:nvGrpSpPr>
          <p:cNvPr id="21" name="组合 20">
            <a:extLst>
              <a:ext uri="{FF2B5EF4-FFF2-40B4-BE49-F238E27FC236}">
                <a16:creationId xmlns:a16="http://schemas.microsoft.com/office/drawing/2014/main" id="{E4FD255B-A192-456C-95C8-D8FED5058298}"/>
              </a:ext>
            </a:extLst>
          </p:cNvPr>
          <p:cNvGrpSpPr/>
          <p:nvPr/>
        </p:nvGrpSpPr>
        <p:grpSpPr>
          <a:xfrm>
            <a:off x="3115491" y="3054596"/>
            <a:ext cx="2764155" cy="461645"/>
            <a:chOff x="6590" y="5400"/>
            <a:chExt cx="4353" cy="727"/>
          </a:xfrm>
        </p:grpSpPr>
        <p:sp>
          <p:nvSpPr>
            <p:cNvPr id="22" name="object 4">
              <a:extLst>
                <a:ext uri="{FF2B5EF4-FFF2-40B4-BE49-F238E27FC236}">
                  <a16:creationId xmlns:a16="http://schemas.microsoft.com/office/drawing/2014/main" id="{81AC36A9-0985-474B-BE65-5791A03BA2DA}"/>
                </a:ext>
              </a:extLst>
            </p:cNvPr>
            <p:cNvSpPr txBox="1"/>
            <p:nvPr/>
          </p:nvSpPr>
          <p:spPr>
            <a:xfrm>
              <a:off x="10760" y="5400"/>
              <a:ext cx="183" cy="342"/>
            </a:xfrm>
            <a:prstGeom prst="rect">
              <a:avLst/>
            </a:prstGeom>
          </p:spPr>
          <p:txBody>
            <a:bodyPr lIns="0" tIns="0" rIns="0" bIns="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eaLnBrk="1" hangingPunct="1">
                <a:defRPr/>
              </a:pPr>
              <a:r>
                <a:rPr sz="1350" spc="30" dirty="0">
                  <a:latin typeface="Times New Roman" panose="02020603050405020304"/>
                  <a:cs typeface="Times New Roman" panose="02020603050405020304"/>
                </a:rPr>
                <a:t>2</a:t>
              </a:r>
              <a:endParaRPr sz="1350">
                <a:latin typeface="Times New Roman" panose="02020603050405020304"/>
                <a:cs typeface="Times New Roman" panose="02020603050405020304"/>
              </a:endParaRPr>
            </a:p>
          </p:txBody>
        </p:sp>
        <p:sp>
          <p:nvSpPr>
            <p:cNvPr id="23" name="object 5">
              <a:extLst>
                <a:ext uri="{FF2B5EF4-FFF2-40B4-BE49-F238E27FC236}">
                  <a16:creationId xmlns:a16="http://schemas.microsoft.com/office/drawing/2014/main" id="{221BD68A-40AF-4C15-A036-2F3006656A98}"/>
                </a:ext>
              </a:extLst>
            </p:cNvPr>
            <p:cNvSpPr txBox="1"/>
            <p:nvPr/>
          </p:nvSpPr>
          <p:spPr>
            <a:xfrm>
              <a:off x="10290" y="5730"/>
              <a:ext cx="120" cy="342"/>
            </a:xfrm>
            <a:prstGeom prst="rect">
              <a:avLst/>
            </a:prstGeom>
          </p:spPr>
          <p:txBody>
            <a:bodyPr lIns="0" tIns="0" rIns="0" bIns="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eaLnBrk="1" hangingPunct="1">
                <a:defRPr/>
              </a:pPr>
              <a:r>
                <a:rPr sz="1350" i="1" spc="15" dirty="0">
                  <a:latin typeface="Times New Roman" panose="02020603050405020304"/>
                  <a:cs typeface="Times New Roman" panose="02020603050405020304"/>
                </a:rPr>
                <a:t>i</a:t>
              </a:r>
              <a:endParaRPr sz="1350">
                <a:latin typeface="Times New Roman" panose="02020603050405020304"/>
                <a:cs typeface="Times New Roman" panose="02020603050405020304"/>
              </a:endParaRPr>
            </a:p>
          </p:txBody>
        </p:sp>
        <p:sp>
          <p:nvSpPr>
            <p:cNvPr id="24" name="object 6">
              <a:extLst>
                <a:ext uri="{FF2B5EF4-FFF2-40B4-BE49-F238E27FC236}">
                  <a16:creationId xmlns:a16="http://schemas.microsoft.com/office/drawing/2014/main" id="{6A173CC4-F54E-4D75-8362-C4227AB03C72}"/>
                </a:ext>
              </a:extLst>
            </p:cNvPr>
            <p:cNvSpPr txBox="1"/>
            <p:nvPr/>
          </p:nvSpPr>
          <p:spPr>
            <a:xfrm>
              <a:off x="7670" y="5400"/>
              <a:ext cx="168" cy="342"/>
            </a:xfrm>
            <a:prstGeom prst="rect">
              <a:avLst/>
            </a:prstGeom>
          </p:spPr>
          <p:txBody>
            <a:bodyPr lIns="0" tIns="0" rIns="0" bIns="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eaLnBrk="1" hangingPunct="1">
                <a:defRPr/>
              </a:pPr>
              <a:r>
                <a:rPr sz="1350" i="1" spc="30" dirty="0">
                  <a:latin typeface="Times New Roman" panose="02020603050405020304"/>
                  <a:cs typeface="Times New Roman" panose="02020603050405020304"/>
                </a:rPr>
                <a:t>k</a:t>
              </a:r>
              <a:endParaRPr sz="1350">
                <a:latin typeface="Times New Roman" panose="02020603050405020304"/>
                <a:cs typeface="Times New Roman" panose="02020603050405020304"/>
              </a:endParaRPr>
            </a:p>
          </p:txBody>
        </p:sp>
        <p:sp>
          <p:nvSpPr>
            <p:cNvPr id="25" name="object 7">
              <a:extLst>
                <a:ext uri="{FF2B5EF4-FFF2-40B4-BE49-F238E27FC236}">
                  <a16:creationId xmlns:a16="http://schemas.microsoft.com/office/drawing/2014/main" id="{6B96FC24-3C5C-4255-9852-86B349DC4CFC}"/>
                </a:ext>
              </a:extLst>
            </p:cNvPr>
            <p:cNvSpPr txBox="1"/>
            <p:nvPr/>
          </p:nvSpPr>
          <p:spPr>
            <a:xfrm>
              <a:off x="8997" y="5412"/>
              <a:ext cx="1785" cy="583"/>
            </a:xfrm>
            <a:prstGeom prst="rect">
              <a:avLst/>
            </a:prstGeom>
          </p:spPr>
          <p:txBody>
            <a:bodyPr lIns="0" tIns="0" rIns="0" bIns="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eaLnBrk="1" hangingPunct="1">
                <a:defRPr/>
              </a:pPr>
              <a:r>
                <a:rPr sz="2350" spc="45" dirty="0">
                  <a:latin typeface="Times New Roman" panose="02020603050405020304"/>
                  <a:cs typeface="Times New Roman" panose="02020603050405020304"/>
                </a:rPr>
                <a:t>(</a:t>
              </a:r>
              <a:r>
                <a:rPr sz="2350" i="1" spc="45" dirty="0">
                  <a:latin typeface="Times New Roman" panose="02020603050405020304"/>
                  <a:cs typeface="Times New Roman" panose="02020603050405020304"/>
                </a:rPr>
                <a:t>d</a:t>
              </a:r>
              <a:r>
                <a:rPr sz="2350" i="1" spc="-395" dirty="0">
                  <a:latin typeface="Times New Roman" panose="02020603050405020304"/>
                  <a:cs typeface="Times New Roman" panose="02020603050405020304"/>
                </a:rPr>
                <a:t> </a:t>
              </a:r>
              <a:r>
                <a:rPr sz="2350" spc="25" dirty="0">
                  <a:latin typeface="Times New Roman" panose="02020603050405020304"/>
                  <a:cs typeface="Times New Roman" panose="02020603050405020304"/>
                </a:rPr>
                <a:t>(</a:t>
              </a:r>
              <a:r>
                <a:rPr sz="2350" spc="-285" dirty="0">
                  <a:latin typeface="Times New Roman" panose="02020603050405020304"/>
                  <a:cs typeface="Times New Roman" panose="02020603050405020304"/>
                </a:rPr>
                <a:t> </a:t>
              </a:r>
              <a:r>
                <a:rPr sz="2350" i="1" spc="25" dirty="0">
                  <a:latin typeface="Times New Roman" panose="02020603050405020304"/>
                  <a:cs typeface="Times New Roman" panose="02020603050405020304"/>
                </a:rPr>
                <a:t>p</a:t>
              </a:r>
              <a:r>
                <a:rPr sz="2350" spc="25" dirty="0">
                  <a:latin typeface="Times New Roman" panose="02020603050405020304"/>
                  <a:cs typeface="Times New Roman" panose="02020603050405020304"/>
                </a:rPr>
                <a:t>,</a:t>
              </a:r>
              <a:r>
                <a:rPr sz="2350" spc="-375" dirty="0">
                  <a:latin typeface="Times New Roman" panose="02020603050405020304"/>
                  <a:cs typeface="Times New Roman" panose="02020603050405020304"/>
                </a:rPr>
                <a:t> </a:t>
              </a:r>
              <a:r>
                <a:rPr sz="2350" i="1" spc="35" dirty="0">
                  <a:latin typeface="Times New Roman" panose="02020603050405020304"/>
                  <a:cs typeface="Times New Roman" panose="02020603050405020304"/>
                </a:rPr>
                <a:t>c</a:t>
              </a:r>
              <a:r>
                <a:rPr sz="2350" i="1" spc="-10" dirty="0">
                  <a:latin typeface="Times New Roman" panose="02020603050405020304"/>
                  <a:cs typeface="Times New Roman" panose="02020603050405020304"/>
                </a:rPr>
                <a:t> </a:t>
              </a:r>
              <a:r>
                <a:rPr sz="2350" dirty="0">
                  <a:latin typeface="Times New Roman" panose="02020603050405020304"/>
                  <a:cs typeface="Times New Roman" panose="02020603050405020304"/>
                </a:rPr>
                <a:t>))</a:t>
              </a:r>
            </a:p>
          </p:txBody>
        </p:sp>
        <p:sp>
          <p:nvSpPr>
            <p:cNvPr id="26" name="object 8">
              <a:extLst>
                <a:ext uri="{FF2B5EF4-FFF2-40B4-BE49-F238E27FC236}">
                  <a16:creationId xmlns:a16="http://schemas.microsoft.com/office/drawing/2014/main" id="{E7709B7C-134B-418F-BFE0-F0CB4F330CAD}"/>
                </a:ext>
              </a:extLst>
            </p:cNvPr>
            <p:cNvSpPr txBox="1"/>
            <p:nvPr/>
          </p:nvSpPr>
          <p:spPr>
            <a:xfrm>
              <a:off x="8850" y="5877"/>
              <a:ext cx="98" cy="250"/>
            </a:xfrm>
            <a:prstGeom prst="rect">
              <a:avLst/>
            </a:prstGeom>
          </p:spPr>
          <p:txBody>
            <a:bodyPr lIns="0" tIns="0" rIns="0" bIns="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eaLnBrk="1" hangingPunct="1">
                <a:defRPr/>
              </a:pPr>
              <a:r>
                <a:rPr sz="950" i="1" spc="15" dirty="0">
                  <a:latin typeface="Times New Roman" panose="02020603050405020304"/>
                  <a:cs typeface="Times New Roman" panose="02020603050405020304"/>
                </a:rPr>
                <a:t>i</a:t>
              </a:r>
              <a:endParaRPr sz="950">
                <a:latin typeface="Times New Roman" panose="02020603050405020304"/>
                <a:cs typeface="Times New Roman" panose="02020603050405020304"/>
              </a:endParaRPr>
            </a:p>
          </p:txBody>
        </p:sp>
        <p:sp>
          <p:nvSpPr>
            <p:cNvPr id="27" name="object 9">
              <a:extLst>
                <a:ext uri="{FF2B5EF4-FFF2-40B4-BE49-F238E27FC236}">
                  <a16:creationId xmlns:a16="http://schemas.microsoft.com/office/drawing/2014/main" id="{7503FB53-0969-4A4D-9F57-6535063340B1}"/>
                </a:ext>
              </a:extLst>
            </p:cNvPr>
            <p:cNvSpPr txBox="1"/>
            <p:nvPr/>
          </p:nvSpPr>
          <p:spPr>
            <a:xfrm>
              <a:off x="7662" y="5730"/>
              <a:ext cx="1232" cy="342"/>
            </a:xfrm>
            <a:prstGeom prst="rect">
              <a:avLst/>
            </a:prstGeom>
          </p:spPr>
          <p:txBody>
            <a:bodyPr lIns="0" tIns="0" rIns="0" bIns="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eaLnBrk="1" hangingPunct="1">
                <a:tabLst>
                  <a:tab pos="458470" algn="l"/>
                </a:tabLst>
                <a:defRPr/>
              </a:pPr>
              <a:r>
                <a:rPr sz="1350" i="1" spc="105" dirty="0">
                  <a:latin typeface="Times New Roman" panose="02020603050405020304"/>
                  <a:cs typeface="Times New Roman" panose="02020603050405020304"/>
                </a:rPr>
                <a:t>i</a:t>
              </a:r>
              <a:r>
                <a:rPr sz="1350" spc="-70" dirty="0">
                  <a:latin typeface="Symbol" panose="05050102010706020507"/>
                  <a:cs typeface="Symbol" panose="05050102010706020507"/>
                </a:rPr>
                <a:t></a:t>
              </a:r>
              <a:r>
                <a:rPr sz="1350" spc="30" dirty="0">
                  <a:latin typeface="Times New Roman" panose="02020603050405020304"/>
                  <a:cs typeface="Times New Roman" panose="02020603050405020304"/>
                </a:rPr>
                <a:t>1</a:t>
              </a:r>
              <a:r>
                <a:rPr sz="1350" dirty="0">
                  <a:latin typeface="Times New Roman" panose="02020603050405020304"/>
                  <a:cs typeface="Times New Roman" panose="02020603050405020304"/>
                </a:rPr>
                <a:t>	</a:t>
              </a:r>
              <a:r>
                <a:rPr sz="1350" i="1" spc="-50" dirty="0">
                  <a:latin typeface="Times New Roman" panose="02020603050405020304"/>
                  <a:cs typeface="Times New Roman" panose="02020603050405020304"/>
                </a:rPr>
                <a:t>p</a:t>
              </a:r>
              <a:r>
                <a:rPr sz="1350" spc="-95" dirty="0">
                  <a:latin typeface="Symbol" panose="05050102010706020507"/>
                  <a:cs typeface="Symbol" panose="05050102010706020507"/>
                </a:rPr>
                <a:t></a:t>
              </a:r>
              <a:r>
                <a:rPr sz="1350" i="1" spc="45" dirty="0">
                  <a:latin typeface="Times New Roman" panose="02020603050405020304"/>
                  <a:cs typeface="Times New Roman" panose="02020603050405020304"/>
                </a:rPr>
                <a:t>C</a:t>
              </a:r>
              <a:endParaRPr sz="1350">
                <a:latin typeface="Times New Roman" panose="02020603050405020304"/>
                <a:cs typeface="Times New Roman" panose="02020603050405020304"/>
              </a:endParaRPr>
            </a:p>
          </p:txBody>
        </p:sp>
        <p:sp>
          <p:nvSpPr>
            <p:cNvPr id="28" name="object 10">
              <a:extLst>
                <a:ext uri="{FF2B5EF4-FFF2-40B4-BE49-F238E27FC236}">
                  <a16:creationId xmlns:a16="http://schemas.microsoft.com/office/drawing/2014/main" id="{A7F53302-BD9E-44E8-912F-D4E3326A7DC3}"/>
                </a:ext>
              </a:extLst>
            </p:cNvPr>
            <p:cNvSpPr txBox="1"/>
            <p:nvPr/>
          </p:nvSpPr>
          <p:spPr>
            <a:xfrm>
              <a:off x="6590" y="5412"/>
              <a:ext cx="1765" cy="583"/>
            </a:xfrm>
            <a:prstGeom prst="rect">
              <a:avLst/>
            </a:prstGeom>
          </p:spPr>
          <p:txBody>
            <a:bodyPr lIns="0" tIns="0" rIns="0" bIns="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eaLnBrk="1" hangingPunct="1">
                <a:tabLst>
                  <a:tab pos="924560" algn="l"/>
                </a:tabLst>
                <a:defRPr/>
              </a:pPr>
              <a:r>
                <a:rPr sz="2350" i="1" spc="50" dirty="0">
                  <a:latin typeface="Times New Roman" panose="02020603050405020304"/>
                  <a:cs typeface="Times New Roman" panose="02020603050405020304"/>
                </a:rPr>
                <a:t>E</a:t>
              </a:r>
              <a:r>
                <a:rPr sz="2350" i="1" spc="10" dirty="0">
                  <a:latin typeface="Times New Roman" panose="02020603050405020304"/>
                  <a:cs typeface="Times New Roman" panose="02020603050405020304"/>
                </a:rPr>
                <a:t> </a:t>
              </a:r>
              <a:r>
                <a:rPr sz="2350" spc="45" dirty="0">
                  <a:latin typeface="Symbol" panose="05050102010706020507"/>
                  <a:cs typeface="Symbol" panose="05050102010706020507"/>
                </a:rPr>
                <a:t></a:t>
              </a:r>
              <a:r>
                <a:rPr sz="2350" spc="-135" dirty="0">
                  <a:latin typeface="Times New Roman" panose="02020603050405020304"/>
                  <a:cs typeface="Times New Roman" panose="02020603050405020304"/>
                </a:rPr>
                <a:t> </a:t>
              </a:r>
              <a:r>
                <a:rPr sz="2350" spc="45" dirty="0">
                  <a:latin typeface="Symbol" panose="05050102010706020507"/>
                  <a:cs typeface="Symbol" panose="05050102010706020507"/>
                </a:rPr>
                <a:t></a:t>
              </a:r>
              <a:r>
                <a:rPr sz="2350" dirty="0">
                  <a:latin typeface="Times New Roman" panose="02020603050405020304"/>
                  <a:cs typeface="Times New Roman" panose="02020603050405020304"/>
                </a:rPr>
                <a:t>	</a:t>
              </a:r>
              <a:r>
                <a:rPr sz="2350" spc="45" dirty="0">
                  <a:latin typeface="Symbol" panose="05050102010706020507"/>
                  <a:cs typeface="Symbol" panose="05050102010706020507"/>
                </a:rPr>
                <a:t></a:t>
              </a:r>
              <a:endParaRPr sz="2350" dirty="0">
                <a:latin typeface="Symbol" panose="05050102010706020507"/>
                <a:cs typeface="Symbol" panose="05050102010706020507"/>
              </a:endParaRPr>
            </a:p>
          </p:txBody>
        </p:sp>
      </p:grpSp>
      <p:sp>
        <p:nvSpPr>
          <p:cNvPr id="29" name="TextBox 3">
            <a:extLst>
              <a:ext uri="{FF2B5EF4-FFF2-40B4-BE49-F238E27FC236}">
                <a16:creationId xmlns:a16="http://schemas.microsoft.com/office/drawing/2014/main" id="{E2DB64C1-0DCA-444C-8399-BCC7C22FAC10}"/>
              </a:ext>
            </a:extLst>
          </p:cNvPr>
          <p:cNvSpPr txBox="1"/>
          <p:nvPr/>
        </p:nvSpPr>
        <p:spPr>
          <a:xfrm>
            <a:off x="240675" y="4217219"/>
            <a:ext cx="8619832" cy="430887"/>
          </a:xfrm>
          <a:prstGeom prst="rect">
            <a:avLst/>
          </a:prstGeom>
          <a:noFill/>
        </p:spPr>
        <p:txBody>
          <a:bodyPr wrap="square" rtlCol="0">
            <a:spAutoFit/>
          </a:bodyPr>
          <a:lstStyle/>
          <a:p>
            <a:pPr algn="ctr"/>
            <a:r>
              <a:rPr lang="en-US" altLang="zh-CN" sz="2200">
                <a:latin typeface="Times New Roman" panose="02020603050405020304" pitchFamily="18" charset="0"/>
                <a:ea typeface="微软雅黑" panose="020B0503020204020204" pitchFamily="34" charset="-122"/>
                <a:sym typeface="Times New Roman" panose="02020603050405020304" pitchFamily="18" charset="0"/>
              </a:rPr>
              <a:t>(1-2)</a:t>
            </a:r>
            <a:r>
              <a:rPr lang="en-US" altLang="zh-CN" sz="2200" baseline="30000">
                <a:latin typeface="Times New Roman" panose="02020603050405020304" pitchFamily="18" charset="0"/>
                <a:ea typeface="微软雅黑" panose="020B0503020204020204" pitchFamily="34" charset="-122"/>
                <a:sym typeface="Times New Roman" panose="02020603050405020304" pitchFamily="18" charset="0"/>
              </a:rPr>
              <a:t>2</a:t>
            </a:r>
            <a:r>
              <a:rPr lang="en-US" altLang="zh-CN" sz="2200">
                <a:latin typeface="Times New Roman" panose="02020603050405020304" pitchFamily="18" charset="0"/>
                <a:ea typeface="微软雅黑" panose="020B0503020204020204" pitchFamily="34" charset="-122"/>
                <a:sym typeface="Times New Roman" panose="02020603050405020304" pitchFamily="18" charset="0"/>
              </a:rPr>
              <a:t>+ (2-2)</a:t>
            </a:r>
            <a:r>
              <a:rPr lang="en-US" altLang="zh-CN" sz="2200" baseline="30000">
                <a:latin typeface="Times New Roman" panose="02020603050405020304" pitchFamily="18" charset="0"/>
                <a:ea typeface="微软雅黑" panose="020B0503020204020204" pitchFamily="34" charset="-122"/>
                <a:sym typeface="Times New Roman" panose="02020603050405020304" pitchFamily="18" charset="0"/>
              </a:rPr>
              <a:t>2 </a:t>
            </a:r>
            <a:r>
              <a:rPr lang="en-US" altLang="zh-CN" sz="2200">
                <a:latin typeface="Times New Roman" panose="02020603050405020304" pitchFamily="18" charset="0"/>
                <a:ea typeface="微软雅黑" panose="020B0503020204020204" pitchFamily="34" charset="-122"/>
                <a:sym typeface="Times New Roman" panose="02020603050405020304" pitchFamily="18" charset="0"/>
              </a:rPr>
              <a:t>+ (3-2)</a:t>
            </a:r>
            <a:r>
              <a:rPr lang="en-US" altLang="zh-CN" sz="2200" baseline="30000">
                <a:latin typeface="Times New Roman" panose="02020603050405020304" pitchFamily="18" charset="0"/>
                <a:ea typeface="微软雅黑" panose="020B0503020204020204" pitchFamily="34" charset="-122"/>
                <a:sym typeface="Times New Roman" panose="02020603050405020304" pitchFamily="18" charset="0"/>
              </a:rPr>
              <a:t>2 </a:t>
            </a:r>
            <a:r>
              <a:rPr lang="en-US" altLang="zh-CN" sz="2200">
                <a:latin typeface="Times New Roman" panose="02020603050405020304" pitchFamily="18" charset="0"/>
                <a:ea typeface="微软雅黑" panose="020B0503020204020204" pitchFamily="34" charset="-122"/>
                <a:sym typeface="Times New Roman" panose="02020603050405020304" pitchFamily="18" charset="0"/>
              </a:rPr>
              <a:t>+ (8-13)</a:t>
            </a:r>
            <a:r>
              <a:rPr lang="en-US" altLang="zh-CN" sz="2200" baseline="30000">
                <a:latin typeface="Times New Roman" panose="02020603050405020304" pitchFamily="18" charset="0"/>
                <a:ea typeface="微软雅黑" panose="020B0503020204020204" pitchFamily="34" charset="-122"/>
                <a:sym typeface="Times New Roman" panose="02020603050405020304" pitchFamily="18" charset="0"/>
              </a:rPr>
              <a:t>2 </a:t>
            </a:r>
            <a:r>
              <a:rPr lang="en-US" altLang="zh-CN" sz="2200">
                <a:latin typeface="Times New Roman" panose="02020603050405020304" pitchFamily="18" charset="0"/>
                <a:ea typeface="微软雅黑" panose="020B0503020204020204" pitchFamily="34" charset="-122"/>
                <a:sym typeface="Times New Roman" panose="02020603050405020304" pitchFamily="18" charset="0"/>
              </a:rPr>
              <a:t>+ (9-13)</a:t>
            </a:r>
            <a:r>
              <a:rPr lang="en-US" altLang="zh-CN" sz="2200" baseline="30000">
                <a:latin typeface="Times New Roman" panose="02020603050405020304" pitchFamily="18" charset="0"/>
                <a:ea typeface="微软雅黑" panose="020B0503020204020204" pitchFamily="34" charset="-122"/>
                <a:sym typeface="Times New Roman" panose="02020603050405020304" pitchFamily="18" charset="0"/>
              </a:rPr>
              <a:t>2 </a:t>
            </a:r>
            <a:r>
              <a:rPr lang="en-US" altLang="zh-CN" sz="2200">
                <a:latin typeface="Times New Roman" panose="02020603050405020304" pitchFamily="18" charset="0"/>
                <a:ea typeface="微软雅黑" panose="020B0503020204020204" pitchFamily="34" charset="-122"/>
                <a:sym typeface="Times New Roman" panose="02020603050405020304" pitchFamily="18" charset="0"/>
              </a:rPr>
              <a:t>+ (10-13)</a:t>
            </a:r>
            <a:r>
              <a:rPr lang="en-US" altLang="zh-CN" sz="2200" baseline="30000">
                <a:latin typeface="Times New Roman" panose="02020603050405020304" pitchFamily="18" charset="0"/>
                <a:ea typeface="微软雅黑" panose="020B0503020204020204" pitchFamily="34" charset="-122"/>
                <a:sym typeface="Times New Roman" panose="02020603050405020304" pitchFamily="18" charset="0"/>
              </a:rPr>
              <a:t>2 </a:t>
            </a:r>
            <a:r>
              <a:rPr lang="en-US" altLang="zh-CN" sz="2200">
                <a:latin typeface="Times New Roman" panose="02020603050405020304" pitchFamily="18" charset="0"/>
                <a:ea typeface="微软雅黑" panose="020B0503020204020204" pitchFamily="34" charset="-122"/>
                <a:sym typeface="Times New Roman" panose="02020603050405020304" pitchFamily="18" charset="0"/>
              </a:rPr>
              <a:t>+ (25-13)</a:t>
            </a:r>
            <a:r>
              <a:rPr lang="en-US" altLang="zh-CN" sz="2200" baseline="30000">
                <a:latin typeface="Times New Roman" panose="02020603050405020304" pitchFamily="18" charset="0"/>
                <a:ea typeface="微软雅黑" panose="020B0503020204020204" pitchFamily="34" charset="-122"/>
                <a:sym typeface="Times New Roman" panose="02020603050405020304" pitchFamily="18" charset="0"/>
              </a:rPr>
              <a:t>2 </a:t>
            </a:r>
            <a:r>
              <a:rPr lang="en-US" altLang="zh-CN" sz="2200">
                <a:latin typeface="Times New Roman" panose="02020603050405020304" pitchFamily="18" charset="0"/>
                <a:ea typeface="微软雅黑" panose="020B0503020204020204" pitchFamily="34" charset="-122"/>
                <a:sym typeface="Times New Roman" panose="02020603050405020304" pitchFamily="18" charset="0"/>
              </a:rPr>
              <a:t>=196</a:t>
            </a:r>
            <a:endParaRPr lang="zh-CN" altLang="en-US" sz="2200" dirty="0">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30" name="TextBox 3">
            <a:extLst>
              <a:ext uri="{FF2B5EF4-FFF2-40B4-BE49-F238E27FC236}">
                <a16:creationId xmlns:a16="http://schemas.microsoft.com/office/drawing/2014/main" id="{7FFC51E4-569C-48F3-8868-92AC36E5C8C7}"/>
              </a:ext>
            </a:extLst>
          </p:cNvPr>
          <p:cNvSpPr txBox="1"/>
          <p:nvPr/>
        </p:nvSpPr>
        <p:spPr>
          <a:xfrm>
            <a:off x="6531" y="5371474"/>
            <a:ext cx="9143999" cy="400110"/>
          </a:xfrm>
          <a:prstGeom prst="rect">
            <a:avLst/>
          </a:prstGeom>
          <a:noFill/>
        </p:spPr>
        <p:txBody>
          <a:bodyPr wrap="square" rtlCol="0">
            <a:spAutoFit/>
          </a:bodyPr>
          <a:lstStyle/>
          <a:p>
            <a:pPr algn="ctr"/>
            <a:r>
              <a:rPr lang="en-US" altLang="zh-CN" sz="2000">
                <a:latin typeface="Times New Roman" panose="02020603050405020304" pitchFamily="18" charset="0"/>
                <a:ea typeface="微软雅黑" panose="020B0503020204020204" pitchFamily="34" charset="-122"/>
                <a:sym typeface="Times New Roman" panose="02020603050405020304" pitchFamily="18" charset="0"/>
              </a:rPr>
              <a:t>(1-3.5)</a:t>
            </a:r>
            <a:r>
              <a:rPr lang="en-US" altLang="zh-CN" sz="2000" baseline="30000">
                <a:latin typeface="Times New Roman" panose="02020603050405020304" pitchFamily="18" charset="0"/>
                <a:ea typeface="微软雅黑" panose="020B0503020204020204" pitchFamily="34" charset="-122"/>
                <a:sym typeface="Times New Roman" panose="02020603050405020304" pitchFamily="18" charset="0"/>
              </a:rPr>
              <a:t>2</a:t>
            </a:r>
            <a:r>
              <a:rPr lang="en-US" altLang="zh-CN" sz="2000">
                <a:latin typeface="Times New Roman" panose="02020603050405020304" pitchFamily="18" charset="0"/>
                <a:ea typeface="微软雅黑" panose="020B0503020204020204" pitchFamily="34" charset="-122"/>
                <a:sym typeface="Times New Roman" panose="02020603050405020304" pitchFamily="18" charset="0"/>
              </a:rPr>
              <a:t>+ (2-3.5)</a:t>
            </a:r>
            <a:r>
              <a:rPr lang="en-US" altLang="zh-CN" sz="2000" baseline="30000">
                <a:latin typeface="Times New Roman" panose="02020603050405020304" pitchFamily="18" charset="0"/>
                <a:ea typeface="微软雅黑" panose="020B0503020204020204" pitchFamily="34" charset="-122"/>
                <a:sym typeface="Times New Roman" panose="02020603050405020304" pitchFamily="18" charset="0"/>
              </a:rPr>
              <a:t>2 </a:t>
            </a:r>
            <a:r>
              <a:rPr lang="en-US" altLang="zh-CN" sz="2000">
                <a:latin typeface="Times New Roman" panose="02020603050405020304" pitchFamily="18" charset="0"/>
                <a:ea typeface="微软雅黑" panose="020B0503020204020204" pitchFamily="34" charset="-122"/>
                <a:sym typeface="Times New Roman" panose="02020603050405020304" pitchFamily="18" charset="0"/>
              </a:rPr>
              <a:t>+ (3-3.5)</a:t>
            </a:r>
            <a:r>
              <a:rPr lang="en-US" altLang="zh-CN" sz="2000" baseline="30000">
                <a:latin typeface="Times New Roman" panose="02020603050405020304" pitchFamily="18" charset="0"/>
                <a:ea typeface="微软雅黑" panose="020B0503020204020204" pitchFamily="34" charset="-122"/>
                <a:sym typeface="Times New Roman" panose="02020603050405020304" pitchFamily="18" charset="0"/>
              </a:rPr>
              <a:t>2 </a:t>
            </a:r>
            <a:r>
              <a:rPr lang="en-US" altLang="zh-CN" sz="2000">
                <a:latin typeface="Times New Roman" panose="02020603050405020304" pitchFamily="18" charset="0"/>
                <a:ea typeface="微软雅黑" panose="020B0503020204020204" pitchFamily="34" charset="-122"/>
                <a:sym typeface="Times New Roman" panose="02020603050405020304" pitchFamily="18" charset="0"/>
              </a:rPr>
              <a:t>+ (8-3.5)</a:t>
            </a:r>
            <a:r>
              <a:rPr lang="en-US" altLang="zh-CN" sz="2000" baseline="30000">
                <a:latin typeface="Times New Roman" panose="02020603050405020304" pitchFamily="18" charset="0"/>
                <a:ea typeface="微软雅黑" panose="020B0503020204020204" pitchFamily="34" charset="-122"/>
                <a:sym typeface="Times New Roman" panose="02020603050405020304" pitchFamily="18" charset="0"/>
              </a:rPr>
              <a:t>2 </a:t>
            </a:r>
            <a:r>
              <a:rPr lang="en-US" altLang="zh-CN" sz="2000">
                <a:latin typeface="Times New Roman" panose="02020603050405020304" pitchFamily="18" charset="0"/>
                <a:ea typeface="微软雅黑" panose="020B0503020204020204" pitchFamily="34" charset="-122"/>
                <a:sym typeface="Times New Roman" panose="02020603050405020304" pitchFamily="18" charset="0"/>
              </a:rPr>
              <a:t>+ (9-14.67)</a:t>
            </a:r>
            <a:r>
              <a:rPr lang="en-US" altLang="zh-CN" sz="2000" baseline="30000">
                <a:latin typeface="Times New Roman" panose="02020603050405020304" pitchFamily="18" charset="0"/>
                <a:ea typeface="微软雅黑" panose="020B0503020204020204" pitchFamily="34" charset="-122"/>
                <a:sym typeface="Times New Roman" panose="02020603050405020304" pitchFamily="18" charset="0"/>
              </a:rPr>
              <a:t>2 </a:t>
            </a:r>
            <a:r>
              <a:rPr lang="en-US" altLang="zh-CN" sz="2000">
                <a:latin typeface="Times New Roman" panose="02020603050405020304" pitchFamily="18" charset="0"/>
                <a:ea typeface="微软雅黑" panose="020B0503020204020204" pitchFamily="34" charset="-122"/>
                <a:sym typeface="Times New Roman" panose="02020603050405020304" pitchFamily="18" charset="0"/>
              </a:rPr>
              <a:t>+ (10-14.67)</a:t>
            </a:r>
            <a:r>
              <a:rPr lang="en-US" altLang="zh-CN" sz="2000" baseline="30000">
                <a:latin typeface="Times New Roman" panose="02020603050405020304" pitchFamily="18" charset="0"/>
                <a:ea typeface="微软雅黑" panose="020B0503020204020204" pitchFamily="34" charset="-122"/>
                <a:sym typeface="Times New Roman" panose="02020603050405020304" pitchFamily="18" charset="0"/>
              </a:rPr>
              <a:t>2 </a:t>
            </a:r>
            <a:r>
              <a:rPr lang="en-US" altLang="zh-CN" sz="2000">
                <a:latin typeface="Times New Roman" panose="02020603050405020304" pitchFamily="18" charset="0"/>
                <a:ea typeface="微软雅黑" panose="020B0503020204020204" pitchFamily="34" charset="-122"/>
                <a:sym typeface="Times New Roman" panose="02020603050405020304" pitchFamily="18" charset="0"/>
              </a:rPr>
              <a:t>+ (25-14.67)</a:t>
            </a:r>
            <a:r>
              <a:rPr lang="en-US" altLang="zh-CN" sz="2000" baseline="30000">
                <a:latin typeface="Times New Roman" panose="02020603050405020304" pitchFamily="18" charset="0"/>
                <a:ea typeface="微软雅黑" panose="020B0503020204020204" pitchFamily="34" charset="-122"/>
                <a:sym typeface="Times New Roman" panose="02020603050405020304" pitchFamily="18" charset="0"/>
              </a:rPr>
              <a:t>2 </a:t>
            </a:r>
            <a:r>
              <a:rPr lang="en-US" altLang="zh-CN" sz="2000">
                <a:latin typeface="Times New Roman" panose="02020603050405020304" pitchFamily="18" charset="0"/>
                <a:ea typeface="微软雅黑" panose="020B0503020204020204" pitchFamily="34" charset="-122"/>
                <a:sym typeface="Times New Roman" panose="02020603050405020304" pitchFamily="18" charset="0"/>
              </a:rPr>
              <a:t>=196</a:t>
            </a:r>
            <a:endParaRPr lang="zh-CN" altLang="en-US" sz="2000" dirty="0">
              <a:latin typeface="Times New Roman" panose="02020603050405020304" pitchFamily="18" charset="0"/>
              <a:ea typeface="微软雅黑" panose="020B0503020204020204" pitchFamily="34" charset="-122"/>
              <a:sym typeface="Times New Roman" panose="02020603050405020304" pitchFamily="18" charset="0"/>
            </a:endParaRPr>
          </a:p>
        </p:txBody>
      </p:sp>
    </p:spTree>
    <p:extLst>
      <p:ext uri="{BB962C8B-B14F-4D97-AF65-F5344CB8AC3E}">
        <p14:creationId xmlns:p14="http://schemas.microsoft.com/office/powerpoint/2010/main" val="3241642721"/>
      </p:ext>
    </p:extLst>
  </p:cSld>
  <p:clrMapOvr>
    <a:masterClrMapping/>
  </p:clrMapOvr>
  <p:transition spd="med">
    <p:split orient="vert"/>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252000" y="756000"/>
            <a:ext cx="8640000" cy="2263697"/>
          </a:xfrm>
          <a:prstGeom prst="rect">
            <a:avLst/>
          </a:prstGeom>
          <a:noFill/>
        </p:spPr>
        <p:txBody>
          <a:bodyPr wrap="square">
            <a:spAutoFit/>
          </a:bodyPr>
          <a:lstStyle/>
          <a:p>
            <a:pPr marL="360000" indent="-360000" algn="just" fontAlgn="base">
              <a:lnSpc>
                <a:spcPct val="150000"/>
              </a:lnSpc>
              <a:spcBef>
                <a:spcPts val="600"/>
              </a:spcBef>
              <a:spcAft>
                <a:spcPct val="0"/>
              </a:spcAft>
              <a:buClr>
                <a:srgbClr val="FF6600"/>
              </a:buClr>
              <a:buSzPct val="80000"/>
              <a:buFont typeface="Wingdings" panose="05000000000000000000" pitchFamily="2" charset="2"/>
              <a:buChar char="l"/>
            </a:pPr>
            <a:r>
              <a:rPr lang="en-US" altLang="zh-CN" sz="2400" dirty="0">
                <a:latin typeface="Times New Roman" panose="02020603050405020304" pitchFamily="18" charset="0"/>
                <a:ea typeface="微软雅黑" panose="020B0503020204020204" pitchFamily="34" charset="-122"/>
                <a:cs typeface="+mn-ea"/>
                <a:sym typeface="Times New Roman" panose="02020603050405020304" pitchFamily="18" charset="0"/>
              </a:rPr>
              <a:t>k-</a:t>
            </a:r>
            <a:r>
              <a:rPr lang="zh-CN" altLang="en-US" sz="2400" dirty="0">
                <a:latin typeface="Times New Roman" panose="02020603050405020304" pitchFamily="18" charset="0"/>
                <a:ea typeface="微软雅黑" panose="020B0503020204020204" pitchFamily="34" charset="-122"/>
                <a:cs typeface="+mn-ea"/>
                <a:sym typeface="Times New Roman" panose="02020603050405020304" pitchFamily="18" charset="0"/>
              </a:rPr>
              <a:t>中心点</a:t>
            </a:r>
          </a:p>
          <a:p>
            <a:pPr marL="817200" lvl="1" indent="-360000" algn="just" fontAlgn="base">
              <a:lnSpc>
                <a:spcPct val="150000"/>
              </a:lnSpc>
              <a:spcBef>
                <a:spcPts val="600"/>
              </a:spcBef>
              <a:spcAft>
                <a:spcPct val="0"/>
              </a:spcAft>
              <a:buClr>
                <a:srgbClr val="FF6600"/>
              </a:buClr>
              <a:buSzPct val="80000"/>
              <a:buFont typeface="Wingdings" panose="05000000000000000000" pitchFamily="2" charset="2"/>
              <a:buChar char="l"/>
            </a:pPr>
            <a:r>
              <a:rPr lang="zh-CN" altLang="en-US" sz="2200" dirty="0">
                <a:latin typeface="Times New Roman" panose="02020603050405020304" pitchFamily="18" charset="0"/>
                <a:ea typeface="微软雅黑" panose="020B0503020204020204" pitchFamily="34" charset="-122"/>
                <a:cs typeface="+mn-ea"/>
                <a:sym typeface="Times New Roman" panose="02020603050405020304" pitchFamily="18" charset="0"/>
              </a:rPr>
              <a:t>选用簇中位置</a:t>
            </a:r>
            <a:r>
              <a:rPr lang="zh-CN" altLang="en-US" sz="2200" b="1" dirty="0">
                <a:solidFill>
                  <a:srgbClr val="FF6700"/>
                </a:solidFill>
                <a:latin typeface="Times New Roman" panose="02020603050405020304" pitchFamily="18" charset="0"/>
                <a:ea typeface="微软雅黑" panose="020B0503020204020204" pitchFamily="34" charset="-122"/>
                <a:cs typeface="+mn-ea"/>
                <a:sym typeface="Times New Roman" panose="02020603050405020304" pitchFamily="18" charset="0"/>
              </a:rPr>
              <a:t>最中心的实际对象</a:t>
            </a:r>
            <a:r>
              <a:rPr lang="zh-CN" altLang="en-US" sz="2200" dirty="0">
                <a:latin typeface="Times New Roman" panose="02020603050405020304" pitchFamily="18" charset="0"/>
                <a:ea typeface="微软雅黑" panose="020B0503020204020204" pitchFamily="34" charset="-122"/>
                <a:cs typeface="+mn-ea"/>
                <a:sym typeface="Times New Roman" panose="02020603050405020304" pitchFamily="18" charset="0"/>
              </a:rPr>
              <a:t>即中心点作为参照点</a:t>
            </a:r>
          </a:p>
          <a:p>
            <a:pPr marL="817200" lvl="1" indent="-360000" algn="just" fontAlgn="base">
              <a:lnSpc>
                <a:spcPct val="150000"/>
              </a:lnSpc>
              <a:spcBef>
                <a:spcPts val="600"/>
              </a:spcBef>
              <a:spcAft>
                <a:spcPct val="0"/>
              </a:spcAft>
              <a:buClr>
                <a:srgbClr val="FF6600"/>
              </a:buClr>
              <a:buSzPct val="80000"/>
              <a:buFont typeface="Wingdings" panose="05000000000000000000" pitchFamily="2" charset="2"/>
              <a:buChar char="l"/>
            </a:pPr>
            <a:r>
              <a:rPr lang="zh-CN" altLang="en-US" sz="2200" dirty="0">
                <a:latin typeface="Times New Roman" panose="02020603050405020304" pitchFamily="18" charset="0"/>
                <a:ea typeface="微软雅黑" panose="020B0503020204020204" pitchFamily="34" charset="-122"/>
                <a:cs typeface="+mn-ea"/>
                <a:sym typeface="Times New Roman" panose="02020603050405020304" pitchFamily="18" charset="0"/>
              </a:rPr>
              <a:t>基于最小化所有对象与其参照点之间的相异度之和的原则</a:t>
            </a:r>
            <a:r>
              <a:rPr lang="zh-CN" altLang="en-US" sz="2200">
                <a:latin typeface="Times New Roman" panose="02020603050405020304" pitchFamily="18" charset="0"/>
                <a:ea typeface="微软雅黑" panose="020B0503020204020204" pitchFamily="34" charset="-122"/>
                <a:cs typeface="+mn-ea"/>
                <a:sym typeface="Times New Roman" panose="02020603050405020304" pitchFamily="18" charset="0"/>
              </a:rPr>
              <a:t>来划分</a:t>
            </a:r>
            <a:r>
              <a:rPr lang="en-US" altLang="zh-CN" sz="2200" dirty="0">
                <a:latin typeface="Times New Roman" panose="02020603050405020304" pitchFamily="18" charset="0"/>
                <a:ea typeface="微软雅黑" panose="020B0503020204020204" pitchFamily="34" charset="-122"/>
                <a:cs typeface="+mn-ea"/>
                <a:sym typeface="Times New Roman" panose="02020603050405020304" pitchFamily="18" charset="0"/>
              </a:rPr>
              <a:t>(</a:t>
            </a:r>
            <a:r>
              <a:rPr lang="zh-CN" altLang="en-US" sz="2200" dirty="0">
                <a:latin typeface="Times New Roman" panose="02020603050405020304" pitchFamily="18" charset="0"/>
                <a:ea typeface="微软雅黑" panose="020B0503020204020204" pitchFamily="34" charset="-122"/>
                <a:cs typeface="+mn-ea"/>
                <a:sym typeface="Times New Roman" panose="02020603050405020304" pitchFamily="18" charset="0"/>
              </a:rPr>
              <a:t>使用</a:t>
            </a:r>
            <a:r>
              <a:rPr lang="zh-CN" altLang="en-US" sz="2200">
                <a:latin typeface="Times New Roman" panose="02020603050405020304" pitchFamily="18" charset="0"/>
                <a:ea typeface="微软雅黑" panose="020B0503020204020204" pitchFamily="34" charset="-122"/>
                <a:cs typeface="+mn-ea"/>
                <a:sym typeface="Times New Roman" panose="02020603050405020304" pitchFamily="18" charset="0"/>
              </a:rPr>
              <a:t>绝对误差标准</a:t>
            </a:r>
            <a:r>
              <a:rPr lang="en-US" altLang="zh-CN" sz="2200">
                <a:latin typeface="Times New Roman" panose="02020603050405020304" pitchFamily="18" charset="0"/>
                <a:ea typeface="微软雅黑" panose="020B0503020204020204" pitchFamily="34" charset="-122"/>
                <a:cs typeface="+mn-ea"/>
                <a:sym typeface="Times New Roman" panose="02020603050405020304" pitchFamily="18" charset="0"/>
              </a:rPr>
              <a:t>)</a:t>
            </a:r>
            <a:endParaRPr lang="zh-CN" altLang="en-US" sz="2200" dirty="0">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pic>
        <p:nvPicPr>
          <p:cNvPr id="4" name="图片 3"/>
          <p:cNvPicPr>
            <a:picLocks noChangeAspect="1"/>
          </p:cNvPicPr>
          <p:nvPr/>
        </p:nvPicPr>
        <p:blipFill>
          <a:blip r:embed="rId2"/>
          <a:stretch>
            <a:fillRect/>
          </a:stretch>
        </p:blipFill>
        <p:spPr>
          <a:xfrm>
            <a:off x="707327" y="4098588"/>
            <a:ext cx="2847637" cy="1141747"/>
          </a:xfrm>
          <a:prstGeom prst="rect">
            <a:avLst/>
          </a:prstGeom>
        </p:spPr>
      </p:pic>
      <p:pic>
        <p:nvPicPr>
          <p:cNvPr id="5" name="图片 4"/>
          <p:cNvPicPr>
            <a:picLocks noChangeAspect="1"/>
          </p:cNvPicPr>
          <p:nvPr/>
        </p:nvPicPr>
        <p:blipFill>
          <a:blip r:embed="rId3"/>
          <a:stretch>
            <a:fillRect/>
          </a:stretch>
        </p:blipFill>
        <p:spPr>
          <a:xfrm>
            <a:off x="3665689" y="3229838"/>
            <a:ext cx="4744925" cy="3108960"/>
          </a:xfrm>
          <a:prstGeom prst="rect">
            <a:avLst/>
          </a:prstGeom>
        </p:spPr>
      </p:pic>
      <p:sp>
        <p:nvSpPr>
          <p:cNvPr id="7" name="标题 1">
            <a:extLst>
              <a:ext uri="{FF2B5EF4-FFF2-40B4-BE49-F238E27FC236}">
                <a16:creationId xmlns:a16="http://schemas.microsoft.com/office/drawing/2014/main" id="{DA08ADCE-E4F8-4B15-A5B7-5519C712AB68}"/>
              </a:ext>
            </a:extLst>
          </p:cNvPr>
          <p:cNvSpPr txBox="1">
            <a:spLocks/>
          </p:cNvSpPr>
          <p:nvPr/>
        </p:nvSpPr>
        <p:spPr>
          <a:xfrm>
            <a:off x="756000" y="108000"/>
            <a:ext cx="6781800" cy="492443"/>
          </a:xfrm>
          <a:prstGeom prst="rect">
            <a:avLst/>
          </a:prstGeom>
        </p:spPr>
        <p:txBody>
          <a:bodyPr wrap="square">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lnSpc>
                <a:spcPct val="100000"/>
              </a:lnSpc>
              <a:spcAft>
                <a:spcPct val="0"/>
              </a:spcAft>
            </a:pPr>
            <a:r>
              <a:rPr lang="en-US" altLang="zh-CN"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2.1.4 k-</a:t>
            </a:r>
            <a:r>
              <a:rPr lang="zh-CN" altLang="en-US"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中心点</a:t>
            </a:r>
            <a:endParaRPr lang="zh-CN" altLang="en-US" sz="2600" b="1" spc="50" dirty="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Tree>
    <p:extLst>
      <p:ext uri="{BB962C8B-B14F-4D97-AF65-F5344CB8AC3E}">
        <p14:creationId xmlns:p14="http://schemas.microsoft.com/office/powerpoint/2010/main" val="697163652"/>
      </p:ext>
    </p:extLst>
  </p:cSld>
  <p:clrMapOvr>
    <a:masterClrMapping/>
  </p:clrMapOvr>
  <p:transition spd="med">
    <p:split orient="vert"/>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47659229"/>
      </p:ext>
    </p:extLst>
  </p:cSld>
  <p:clrMapOvr>
    <a:masterClrMapping/>
  </p:clrMapOvr>
  <p:transition spd="med">
    <p:split orient="vert"/>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Rectangle 2"/>
          <p:cNvSpPr>
            <a:spLocks noGrp="1" noChangeArrowheads="1"/>
          </p:cNvSpPr>
          <p:nvPr>
            <p:ph type="title" idx="4294967295"/>
          </p:nvPr>
        </p:nvSpPr>
        <p:spPr>
          <a:xfrm>
            <a:off x="756000" y="108000"/>
            <a:ext cx="6781800" cy="492443"/>
          </a:xfrm>
          <a:prstGeom prst="rect">
            <a:avLst/>
          </a:prstGeom>
        </p:spPr>
        <p:txBody>
          <a:bodyPr wrap="square">
            <a:spAutoFit/>
          </a:bodyPr>
          <a:lstStyle/>
          <a:p>
            <a:pPr fontAlgn="base">
              <a:lnSpc>
                <a:spcPct val="100000"/>
              </a:lnSpc>
              <a:spcAft>
                <a:spcPct val="0"/>
              </a:spcAft>
            </a:pPr>
            <a:r>
              <a:rPr lang="en-US" altLang="zh-CN"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2.1.4 k-</a:t>
            </a:r>
            <a:r>
              <a:rPr lang="zh-CN" altLang="en-US"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中心点</a:t>
            </a:r>
            <a:r>
              <a:rPr lang="en-US" altLang="zh-CN" sz="2600" b="1" spc="50" dirty="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PAM</a:t>
            </a:r>
            <a:r>
              <a:rPr lang="zh-CN" altLang="en-US"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算法示例</a:t>
            </a:r>
            <a:endParaRPr lang="en-US" altLang="zh-CN" sz="2600" b="1" spc="50" dirty="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27652" name="Rectangle 3"/>
          <p:cNvSpPr>
            <a:spLocks noGrp="1" noChangeArrowheads="1"/>
          </p:cNvSpPr>
          <p:nvPr>
            <p:ph type="body" idx="4294967295"/>
          </p:nvPr>
        </p:nvSpPr>
        <p:spPr>
          <a:xfrm>
            <a:off x="252000" y="756000"/>
            <a:ext cx="8640000" cy="1688860"/>
          </a:xfrm>
          <a:prstGeom prst="rect">
            <a:avLst/>
          </a:prstGeom>
          <a:noFill/>
        </p:spPr>
        <p:txBody>
          <a:bodyPr wrap="square">
            <a:spAutoFit/>
          </a:bodyPr>
          <a:lstStyle/>
          <a:p>
            <a:pPr marL="0" indent="0" algn="just" fontAlgn="base">
              <a:lnSpc>
                <a:spcPct val="150000"/>
              </a:lnSpc>
              <a:spcBef>
                <a:spcPts val="600"/>
              </a:spcBef>
              <a:spcAft>
                <a:spcPct val="0"/>
              </a:spcAft>
              <a:buClr>
                <a:srgbClr val="FF6600"/>
              </a:buClr>
              <a:buSzPct val="80000"/>
              <a:buNone/>
            </a:pPr>
            <a:r>
              <a:rPr lang="zh-CN" altLang="en-US" sz="2400">
                <a:latin typeface="Times New Roman" panose="02020603050405020304" pitchFamily="18" charset="0"/>
                <a:ea typeface="微软雅黑" panose="020B0503020204020204" pitchFamily="34" charset="-122"/>
                <a:cs typeface="+mn-ea"/>
                <a:sym typeface="Times New Roman" panose="02020603050405020304" pitchFamily="18" charset="0"/>
              </a:rPr>
              <a:t>        假如</a:t>
            </a:r>
            <a:r>
              <a:rPr lang="zh-CN" altLang="en-US" sz="2400" dirty="0">
                <a:latin typeface="Times New Roman" panose="02020603050405020304" pitchFamily="18" charset="0"/>
                <a:ea typeface="微软雅黑" panose="020B0503020204020204" pitchFamily="34" charset="-122"/>
                <a:cs typeface="+mn-ea"/>
                <a:sym typeface="Times New Roman" panose="02020603050405020304" pitchFamily="18" charset="0"/>
              </a:rPr>
              <a:t>空间中的五个</a:t>
            </a:r>
            <a:r>
              <a:rPr lang="zh-CN" altLang="en-US" sz="2400">
                <a:latin typeface="Times New Roman" panose="02020603050405020304" pitchFamily="18" charset="0"/>
                <a:ea typeface="微软雅黑" panose="020B0503020204020204" pitchFamily="34" charset="-122"/>
                <a:cs typeface="+mn-ea"/>
                <a:sym typeface="Times New Roman" panose="02020603050405020304" pitchFamily="18" charset="0"/>
              </a:rPr>
              <a:t>点｛</a:t>
            </a:r>
            <a:r>
              <a:rPr lang="en-US" altLang="zh-CN" sz="2400" dirty="0">
                <a:latin typeface="Times New Roman" panose="02020603050405020304" pitchFamily="18" charset="0"/>
                <a:ea typeface="微软雅黑" panose="020B0503020204020204" pitchFamily="34" charset="-122"/>
                <a:cs typeface="+mn-ea"/>
                <a:sym typeface="Times New Roman" panose="02020603050405020304" pitchFamily="18" charset="0"/>
              </a:rPr>
              <a:t>A</a:t>
            </a:r>
            <a:r>
              <a:rPr lang="zh-CN" altLang="en-US" sz="2400" dirty="0">
                <a:latin typeface="Times New Roman" panose="02020603050405020304" pitchFamily="18" charset="0"/>
                <a:ea typeface="微软雅黑" panose="020B0503020204020204" pitchFamily="34" charset="-122"/>
                <a:cs typeface="+mn-ea"/>
                <a:sym typeface="Times New Roman" panose="02020603050405020304" pitchFamily="18" charset="0"/>
              </a:rPr>
              <a:t>、Ｂ、Ｃ、Ｄ、Ｅ｝如图所示，各点之间的距离关系如表所示，根据所给的数据对</a:t>
            </a:r>
            <a:r>
              <a:rPr lang="zh-CN" altLang="en-US" sz="2400">
                <a:latin typeface="Times New Roman" panose="02020603050405020304" pitchFamily="18" charset="0"/>
                <a:ea typeface="微软雅黑" panose="020B0503020204020204" pitchFamily="34" charset="-122"/>
                <a:cs typeface="+mn-ea"/>
                <a:sym typeface="Times New Roman" panose="02020603050405020304" pitchFamily="18" charset="0"/>
              </a:rPr>
              <a:t>其运行</a:t>
            </a:r>
            <a:r>
              <a:rPr lang="en-US" altLang="zh-CN" sz="2400" dirty="0">
                <a:latin typeface="Times New Roman" panose="02020603050405020304" pitchFamily="18" charset="0"/>
                <a:ea typeface="微软雅黑" panose="020B0503020204020204" pitchFamily="34" charset="-122"/>
                <a:cs typeface="+mn-ea"/>
                <a:sym typeface="Times New Roman" panose="02020603050405020304" pitchFamily="18" charset="0"/>
              </a:rPr>
              <a:t>PAM</a:t>
            </a:r>
            <a:r>
              <a:rPr lang="zh-CN" altLang="en-US" sz="2400" dirty="0">
                <a:latin typeface="Times New Roman" panose="02020603050405020304" pitchFamily="18" charset="0"/>
                <a:ea typeface="微软雅黑" panose="020B0503020204020204" pitchFamily="34" charset="-122"/>
                <a:cs typeface="+mn-ea"/>
                <a:sym typeface="Times New Roman" panose="02020603050405020304" pitchFamily="18" charset="0"/>
              </a:rPr>
              <a:t>算法实现划分聚类</a:t>
            </a:r>
            <a:r>
              <a:rPr lang="zh-CN" altLang="en-US" sz="2400">
                <a:latin typeface="Times New Roman" panose="02020603050405020304" pitchFamily="18" charset="0"/>
                <a:ea typeface="微软雅黑" panose="020B0503020204020204" pitchFamily="34" charset="-122"/>
                <a:cs typeface="+mn-ea"/>
                <a:sym typeface="Times New Roman" panose="02020603050405020304" pitchFamily="18" charset="0"/>
              </a:rPr>
              <a:t>（设</a:t>
            </a:r>
            <a:r>
              <a:rPr lang="en-US" altLang="zh-CN" sz="2400">
                <a:latin typeface="Times New Roman" panose="02020603050405020304" pitchFamily="18" charset="0"/>
                <a:ea typeface="微软雅黑" panose="020B0503020204020204" pitchFamily="34" charset="-122"/>
                <a:cs typeface="+mn-ea"/>
                <a:sym typeface="Times New Roman" panose="02020603050405020304" pitchFamily="18" charset="0"/>
              </a:rPr>
              <a:t>k</a:t>
            </a:r>
            <a:r>
              <a:rPr lang="en-US" altLang="zh-CN" sz="2400" dirty="0">
                <a:latin typeface="Times New Roman" panose="02020603050405020304" pitchFamily="18" charset="0"/>
                <a:ea typeface="微软雅黑" panose="020B0503020204020204" pitchFamily="34" charset="-122"/>
                <a:cs typeface="+mn-ea"/>
                <a:sym typeface="Times New Roman" panose="02020603050405020304" pitchFamily="18" charset="0"/>
              </a:rPr>
              <a:t>=2</a:t>
            </a:r>
            <a:r>
              <a:rPr lang="zh-CN" altLang="en-US" sz="2400" dirty="0">
                <a:latin typeface="Times New Roman" panose="02020603050405020304" pitchFamily="18" charset="0"/>
                <a:ea typeface="微软雅黑" panose="020B0503020204020204" pitchFamily="34" charset="-122"/>
                <a:cs typeface="+mn-ea"/>
                <a:sym typeface="Times New Roman" panose="02020603050405020304" pitchFamily="18" charset="0"/>
              </a:rPr>
              <a:t>）。 样本点间距离如下表</a:t>
            </a:r>
            <a:r>
              <a:rPr lang="zh-CN" altLang="en-US" sz="2400">
                <a:latin typeface="Times New Roman" panose="02020603050405020304" pitchFamily="18" charset="0"/>
                <a:ea typeface="微软雅黑" panose="020B0503020204020204" pitchFamily="34" charset="-122"/>
                <a:cs typeface="+mn-ea"/>
                <a:sym typeface="Times New Roman" panose="02020603050405020304" pitchFamily="18" charset="0"/>
              </a:rPr>
              <a:t>所示：</a:t>
            </a:r>
            <a:endParaRPr lang="zh-CN" altLang="en-US" sz="2400" dirty="0">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graphicFrame>
        <p:nvGraphicFramePr>
          <p:cNvPr id="29700" name="Group 4"/>
          <p:cNvGraphicFramePr>
            <a:graphicFrameLocks noGrp="1"/>
          </p:cNvGraphicFramePr>
          <p:nvPr>
            <p:extLst>
              <p:ext uri="{D42A27DB-BD31-4B8C-83A1-F6EECF244321}">
                <p14:modId xmlns:p14="http://schemas.microsoft.com/office/powerpoint/2010/main" val="2065829757"/>
              </p:ext>
            </p:extLst>
          </p:nvPr>
        </p:nvGraphicFramePr>
        <p:xfrm>
          <a:off x="2820988" y="2877050"/>
          <a:ext cx="3502025" cy="2454864"/>
        </p:xfrm>
        <a:graphic>
          <a:graphicData uri="http://schemas.openxmlformats.org/drawingml/2006/table">
            <a:tbl>
              <a:tblPr/>
              <a:tblGrid>
                <a:gridCol w="946150">
                  <a:extLst>
                    <a:ext uri="{9D8B030D-6E8A-4147-A177-3AD203B41FA5}">
                      <a16:colId xmlns:a16="http://schemas.microsoft.com/office/drawing/2014/main" val="20000"/>
                    </a:ext>
                  </a:extLst>
                </a:gridCol>
                <a:gridCol w="609600">
                  <a:extLst>
                    <a:ext uri="{9D8B030D-6E8A-4147-A177-3AD203B41FA5}">
                      <a16:colId xmlns:a16="http://schemas.microsoft.com/office/drawing/2014/main" val="20001"/>
                    </a:ext>
                  </a:extLst>
                </a:gridCol>
                <a:gridCol w="447675">
                  <a:extLst>
                    <a:ext uri="{9D8B030D-6E8A-4147-A177-3AD203B41FA5}">
                      <a16:colId xmlns:a16="http://schemas.microsoft.com/office/drawing/2014/main" val="20002"/>
                    </a:ext>
                  </a:extLst>
                </a:gridCol>
                <a:gridCol w="525462">
                  <a:extLst>
                    <a:ext uri="{9D8B030D-6E8A-4147-A177-3AD203B41FA5}">
                      <a16:colId xmlns:a16="http://schemas.microsoft.com/office/drawing/2014/main" val="20003"/>
                    </a:ext>
                  </a:extLst>
                </a:gridCol>
                <a:gridCol w="487363">
                  <a:extLst>
                    <a:ext uri="{9D8B030D-6E8A-4147-A177-3AD203B41FA5}">
                      <a16:colId xmlns:a16="http://schemas.microsoft.com/office/drawing/2014/main" val="20004"/>
                    </a:ext>
                  </a:extLst>
                </a:gridCol>
                <a:gridCol w="485775">
                  <a:extLst>
                    <a:ext uri="{9D8B030D-6E8A-4147-A177-3AD203B41FA5}">
                      <a16:colId xmlns:a16="http://schemas.microsoft.com/office/drawing/2014/main" val="20005"/>
                    </a:ext>
                  </a:extLst>
                </a:gridCol>
              </a:tblGrid>
              <a:tr h="409144">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zh-CN" altLang="en-US" sz="1800" b="1" i="0" u="none" strike="noStrike" cap="none" normalizeH="0" baseline="0">
                          <a:ln>
                            <a:noFill/>
                          </a:ln>
                          <a:solidFill>
                            <a:schemeClr val="bg1"/>
                          </a:solidFill>
                          <a:effectLst/>
                          <a:latin typeface="Times New Roman" panose="02020603050405020304" pitchFamily="18" charset="0"/>
                          <a:ea typeface="微软雅黑" panose="020B0503020204020204" pitchFamily="34" charset="-122"/>
                          <a:sym typeface="Times New Roman" panose="02020603050405020304" pitchFamily="18" charset="0"/>
                        </a:rPr>
                        <a:t>样本点</a:t>
                      </a:r>
                    </a:p>
                  </a:txBody>
                  <a:tcPr marT="45696" marB="45696" anchor="ctr" horzOverflow="overflow">
                    <a:lnL w="12700" cap="flat" cmpd="sng" algn="ctr">
                      <a:solidFill>
                        <a:srgbClr val="0070C0"/>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0070C0"/>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altLang="zh-CN" sz="1800" b="1" i="0" u="none" strike="noStrike" cap="none" normalizeH="0" baseline="0">
                          <a:ln>
                            <a:noFill/>
                          </a:ln>
                          <a:solidFill>
                            <a:schemeClr val="bg1"/>
                          </a:solidFill>
                          <a:effectLst/>
                          <a:latin typeface="Times New Roman" panose="02020603050405020304" pitchFamily="18" charset="0"/>
                          <a:ea typeface="微软雅黑" panose="020B0503020204020204" pitchFamily="34" charset="-122"/>
                          <a:sym typeface="Times New Roman" panose="02020603050405020304" pitchFamily="18" charset="0"/>
                        </a:rPr>
                        <a:t>A</a:t>
                      </a:r>
                    </a:p>
                  </a:txBody>
                  <a:tcPr marT="45696" marB="4569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0070C0"/>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altLang="zh-CN" sz="1800" b="1" i="0" u="none" strike="noStrike" cap="none" normalizeH="0" baseline="0">
                          <a:ln>
                            <a:noFill/>
                          </a:ln>
                          <a:solidFill>
                            <a:schemeClr val="bg1"/>
                          </a:solidFill>
                          <a:effectLst/>
                          <a:latin typeface="Times New Roman" panose="02020603050405020304" pitchFamily="18" charset="0"/>
                          <a:ea typeface="微软雅黑" panose="020B0503020204020204" pitchFamily="34" charset="-122"/>
                          <a:sym typeface="Times New Roman" panose="02020603050405020304" pitchFamily="18" charset="0"/>
                        </a:rPr>
                        <a:t>B</a:t>
                      </a:r>
                    </a:p>
                  </a:txBody>
                  <a:tcPr marT="45696" marB="4569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0070C0"/>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altLang="zh-CN" sz="1800" b="1" i="0" u="none" strike="noStrike" cap="none" normalizeH="0" baseline="0">
                          <a:ln>
                            <a:noFill/>
                          </a:ln>
                          <a:solidFill>
                            <a:schemeClr val="bg1"/>
                          </a:solidFill>
                          <a:effectLst/>
                          <a:latin typeface="Times New Roman" panose="02020603050405020304" pitchFamily="18" charset="0"/>
                          <a:ea typeface="微软雅黑" panose="020B0503020204020204" pitchFamily="34" charset="-122"/>
                          <a:sym typeface="Times New Roman" panose="02020603050405020304" pitchFamily="18" charset="0"/>
                        </a:rPr>
                        <a:t>C</a:t>
                      </a:r>
                    </a:p>
                  </a:txBody>
                  <a:tcPr marT="45696" marB="4569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0070C0"/>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altLang="zh-CN" sz="1800" b="1" i="0" u="none" strike="noStrike" cap="none" normalizeH="0" baseline="0">
                          <a:ln>
                            <a:noFill/>
                          </a:ln>
                          <a:solidFill>
                            <a:schemeClr val="bg1"/>
                          </a:solidFill>
                          <a:effectLst/>
                          <a:latin typeface="Times New Roman" panose="02020603050405020304" pitchFamily="18" charset="0"/>
                          <a:ea typeface="微软雅黑" panose="020B0503020204020204" pitchFamily="34" charset="-122"/>
                          <a:sym typeface="Times New Roman" panose="02020603050405020304" pitchFamily="18" charset="0"/>
                        </a:rPr>
                        <a:t>D</a:t>
                      </a:r>
                    </a:p>
                  </a:txBody>
                  <a:tcPr marT="45696" marB="4569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0070C0"/>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altLang="zh-CN" sz="1800" b="1" i="0" u="none" strike="noStrike" cap="none" normalizeH="0" baseline="0">
                          <a:ln>
                            <a:noFill/>
                          </a:ln>
                          <a:solidFill>
                            <a:schemeClr val="bg1"/>
                          </a:solidFill>
                          <a:effectLst/>
                          <a:latin typeface="Times New Roman" panose="02020603050405020304" pitchFamily="18" charset="0"/>
                          <a:ea typeface="微软雅黑" panose="020B0503020204020204" pitchFamily="34" charset="-122"/>
                          <a:sym typeface="Times New Roman" panose="02020603050405020304" pitchFamily="18" charset="0"/>
                        </a:rPr>
                        <a:t>E</a:t>
                      </a:r>
                    </a:p>
                  </a:txBody>
                  <a:tcPr marT="45696" marB="45696" anchor="ctr" horzOverflow="overflow">
                    <a:lnL w="12700" cap="flat" cmpd="sng" algn="ctr">
                      <a:solidFill>
                        <a:schemeClr val="bg1"/>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0070C0"/>
                    </a:solidFill>
                  </a:tcPr>
                </a:tc>
                <a:extLst>
                  <a:ext uri="{0D108BD9-81ED-4DB2-BD59-A6C34878D82A}">
                    <a16:rowId xmlns:a16="http://schemas.microsoft.com/office/drawing/2014/main" val="10000"/>
                  </a:ext>
                </a:extLst>
              </a:tr>
              <a:tr h="409144">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altLang="zh-CN" sz="1800" b="0" i="0" u="none" strike="noStrike" cap="none" normalizeH="0" baseline="0">
                          <a:ln>
                            <a:noFill/>
                          </a:ln>
                          <a:solidFill>
                            <a:schemeClr val="bg1"/>
                          </a:solidFill>
                          <a:effectLst/>
                          <a:latin typeface="Times New Roman" panose="02020603050405020304" pitchFamily="18" charset="0"/>
                          <a:ea typeface="微软雅黑" panose="020B0503020204020204" pitchFamily="34" charset="-122"/>
                          <a:sym typeface="Times New Roman" panose="02020603050405020304" pitchFamily="18" charset="0"/>
                        </a:rPr>
                        <a:t>A</a:t>
                      </a:r>
                    </a:p>
                  </a:txBody>
                  <a:tcPr marT="45696" marB="45696" anchor="ctr" horzOverflow="overflow">
                    <a:lnL w="12700" cap="flat" cmpd="sng" algn="ctr">
                      <a:solidFill>
                        <a:srgbClr val="0070C0"/>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0070C0"/>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altLang="zh-CN"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0</a:t>
                      </a:r>
                    </a:p>
                  </a:txBody>
                  <a:tcPr marT="45696" marB="4569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altLang="zh-CN"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1</a:t>
                      </a:r>
                    </a:p>
                  </a:txBody>
                  <a:tcPr marT="45696" marB="4569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altLang="zh-CN"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2</a:t>
                      </a:r>
                    </a:p>
                  </a:txBody>
                  <a:tcPr marT="45696" marB="4569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altLang="zh-CN"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2</a:t>
                      </a:r>
                    </a:p>
                  </a:txBody>
                  <a:tcPr marT="45696" marB="4569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altLang="zh-CN"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3</a:t>
                      </a:r>
                    </a:p>
                  </a:txBody>
                  <a:tcPr marT="45696" marB="45696" anchor="ctr" horzOverflow="overflow">
                    <a:lnL w="12700" cap="flat" cmpd="sng" algn="ctr">
                      <a:solidFill>
                        <a:schemeClr val="bg1"/>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extLst>
                  <a:ext uri="{0D108BD9-81ED-4DB2-BD59-A6C34878D82A}">
                    <a16:rowId xmlns:a16="http://schemas.microsoft.com/office/drawing/2014/main" val="10001"/>
                  </a:ext>
                </a:extLst>
              </a:tr>
              <a:tr h="409144">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altLang="zh-CN" sz="1800" b="0" i="0" u="none" strike="noStrike" cap="none" normalizeH="0" baseline="0">
                          <a:ln>
                            <a:noFill/>
                          </a:ln>
                          <a:solidFill>
                            <a:schemeClr val="bg1"/>
                          </a:solidFill>
                          <a:effectLst/>
                          <a:latin typeface="Times New Roman" panose="02020603050405020304" pitchFamily="18" charset="0"/>
                          <a:ea typeface="微软雅黑" panose="020B0503020204020204" pitchFamily="34" charset="-122"/>
                          <a:sym typeface="Times New Roman" panose="02020603050405020304" pitchFamily="18" charset="0"/>
                        </a:rPr>
                        <a:t>B</a:t>
                      </a:r>
                    </a:p>
                  </a:txBody>
                  <a:tcPr marT="45696" marB="45696" anchor="ctr" horzOverflow="overflow">
                    <a:lnL w="12700" cap="flat" cmpd="sng" algn="ctr">
                      <a:solidFill>
                        <a:srgbClr val="0070C0"/>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0070C0"/>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altLang="zh-CN"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1</a:t>
                      </a:r>
                    </a:p>
                  </a:txBody>
                  <a:tcPr marT="45696" marB="4569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altLang="zh-CN"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0</a:t>
                      </a:r>
                    </a:p>
                  </a:txBody>
                  <a:tcPr marT="45696" marB="4569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altLang="zh-CN"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2</a:t>
                      </a:r>
                    </a:p>
                  </a:txBody>
                  <a:tcPr marT="45696" marB="4569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altLang="zh-CN"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4</a:t>
                      </a:r>
                    </a:p>
                  </a:txBody>
                  <a:tcPr marT="45696" marB="4569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altLang="zh-CN"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3</a:t>
                      </a:r>
                    </a:p>
                  </a:txBody>
                  <a:tcPr marT="45696" marB="45696" anchor="ctr" horzOverflow="overflow">
                    <a:lnL w="12700" cap="flat" cmpd="sng" algn="ctr">
                      <a:solidFill>
                        <a:schemeClr val="bg1"/>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extLst>
                  <a:ext uri="{0D108BD9-81ED-4DB2-BD59-A6C34878D82A}">
                    <a16:rowId xmlns:a16="http://schemas.microsoft.com/office/drawing/2014/main" val="10002"/>
                  </a:ext>
                </a:extLst>
              </a:tr>
              <a:tr h="409144">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altLang="zh-CN" sz="1800" b="0" i="0" u="none" strike="noStrike" cap="none" normalizeH="0" baseline="0">
                          <a:ln>
                            <a:noFill/>
                          </a:ln>
                          <a:solidFill>
                            <a:schemeClr val="bg1"/>
                          </a:solidFill>
                          <a:effectLst/>
                          <a:latin typeface="Times New Roman" panose="02020603050405020304" pitchFamily="18" charset="0"/>
                          <a:ea typeface="微软雅黑" panose="020B0503020204020204" pitchFamily="34" charset="-122"/>
                          <a:sym typeface="Times New Roman" panose="02020603050405020304" pitchFamily="18" charset="0"/>
                        </a:rPr>
                        <a:t>C</a:t>
                      </a:r>
                    </a:p>
                  </a:txBody>
                  <a:tcPr marT="45696" marB="45696" anchor="ctr" horzOverflow="overflow">
                    <a:lnL w="12700" cap="flat" cmpd="sng" algn="ctr">
                      <a:solidFill>
                        <a:srgbClr val="0070C0"/>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0070C0"/>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altLang="zh-CN"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2</a:t>
                      </a:r>
                    </a:p>
                  </a:txBody>
                  <a:tcPr marT="45696" marB="4569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altLang="zh-CN"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2</a:t>
                      </a:r>
                    </a:p>
                  </a:txBody>
                  <a:tcPr marT="45696" marB="4569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altLang="zh-CN"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0</a:t>
                      </a:r>
                    </a:p>
                  </a:txBody>
                  <a:tcPr marT="45696" marB="4569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altLang="zh-CN"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1</a:t>
                      </a:r>
                    </a:p>
                  </a:txBody>
                  <a:tcPr marT="45696" marB="4569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altLang="zh-CN"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5</a:t>
                      </a:r>
                    </a:p>
                  </a:txBody>
                  <a:tcPr marT="45696" marB="45696" anchor="ctr" horzOverflow="overflow">
                    <a:lnL w="12700" cap="flat" cmpd="sng" algn="ctr">
                      <a:solidFill>
                        <a:schemeClr val="bg1"/>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extLst>
                  <a:ext uri="{0D108BD9-81ED-4DB2-BD59-A6C34878D82A}">
                    <a16:rowId xmlns:a16="http://schemas.microsoft.com/office/drawing/2014/main" val="10003"/>
                  </a:ext>
                </a:extLst>
              </a:tr>
              <a:tr h="409144">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altLang="zh-CN" sz="1800" b="0" i="0" u="none" strike="noStrike" cap="none" normalizeH="0" baseline="0">
                          <a:ln>
                            <a:noFill/>
                          </a:ln>
                          <a:solidFill>
                            <a:schemeClr val="bg1"/>
                          </a:solidFill>
                          <a:effectLst/>
                          <a:latin typeface="Times New Roman" panose="02020603050405020304" pitchFamily="18" charset="0"/>
                          <a:ea typeface="微软雅黑" panose="020B0503020204020204" pitchFamily="34" charset="-122"/>
                          <a:sym typeface="Times New Roman" panose="02020603050405020304" pitchFamily="18" charset="0"/>
                        </a:rPr>
                        <a:t>D</a:t>
                      </a:r>
                    </a:p>
                  </a:txBody>
                  <a:tcPr marT="45696" marB="45696" anchor="ctr" horzOverflow="overflow">
                    <a:lnL w="12700" cap="flat" cmpd="sng" algn="ctr">
                      <a:solidFill>
                        <a:srgbClr val="0070C0"/>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0070C0"/>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altLang="zh-CN"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2</a:t>
                      </a:r>
                    </a:p>
                  </a:txBody>
                  <a:tcPr marT="45696" marB="4569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altLang="zh-CN"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4</a:t>
                      </a:r>
                    </a:p>
                  </a:txBody>
                  <a:tcPr marT="45696" marB="4569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altLang="zh-CN"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1</a:t>
                      </a:r>
                    </a:p>
                  </a:txBody>
                  <a:tcPr marT="45696" marB="4569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altLang="zh-CN"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0</a:t>
                      </a:r>
                    </a:p>
                  </a:txBody>
                  <a:tcPr marT="45696" marB="4569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altLang="zh-CN"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3</a:t>
                      </a:r>
                    </a:p>
                  </a:txBody>
                  <a:tcPr marT="45696" marB="45696" anchor="ctr" horzOverflow="overflow">
                    <a:lnL w="12700" cap="flat" cmpd="sng" algn="ctr">
                      <a:solidFill>
                        <a:schemeClr val="bg1"/>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extLst>
                  <a:ext uri="{0D108BD9-81ED-4DB2-BD59-A6C34878D82A}">
                    <a16:rowId xmlns:a16="http://schemas.microsoft.com/office/drawing/2014/main" val="10004"/>
                  </a:ext>
                </a:extLst>
              </a:tr>
              <a:tr h="409144">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altLang="zh-CN" sz="1800" b="0" i="0" u="none" strike="noStrike" cap="none" normalizeH="0" baseline="0">
                          <a:ln>
                            <a:noFill/>
                          </a:ln>
                          <a:solidFill>
                            <a:schemeClr val="bg1"/>
                          </a:solidFill>
                          <a:effectLst/>
                          <a:latin typeface="Times New Roman" panose="02020603050405020304" pitchFamily="18" charset="0"/>
                          <a:ea typeface="微软雅黑" panose="020B0503020204020204" pitchFamily="34" charset="-122"/>
                          <a:sym typeface="Times New Roman" panose="02020603050405020304" pitchFamily="18" charset="0"/>
                        </a:rPr>
                        <a:t>E</a:t>
                      </a:r>
                    </a:p>
                  </a:txBody>
                  <a:tcPr marT="45696" marB="45696" anchor="ctr" horzOverflow="overflow">
                    <a:lnL w="12700" cap="flat" cmpd="sng" algn="ctr">
                      <a:solidFill>
                        <a:srgbClr val="0070C0"/>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0070C0"/>
                      </a:solidFill>
                      <a:prstDash val="solid"/>
                      <a:round/>
                      <a:headEnd type="none" w="med" len="med"/>
                      <a:tailEnd type="none" w="med" len="med"/>
                    </a:lnB>
                    <a:lnTlToBr>
                      <a:noFill/>
                    </a:lnTlToBr>
                    <a:lnBlToTr>
                      <a:noFill/>
                    </a:lnBlToTr>
                    <a:solidFill>
                      <a:srgbClr val="0070C0"/>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altLang="zh-CN"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3</a:t>
                      </a:r>
                    </a:p>
                  </a:txBody>
                  <a:tcPr marT="45696" marB="4569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0070C0"/>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altLang="zh-CN"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3</a:t>
                      </a:r>
                    </a:p>
                  </a:txBody>
                  <a:tcPr marT="45696" marB="4569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0070C0"/>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altLang="zh-CN"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5</a:t>
                      </a:r>
                    </a:p>
                  </a:txBody>
                  <a:tcPr marT="45696" marB="4569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0070C0"/>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altLang="zh-CN"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3</a:t>
                      </a:r>
                    </a:p>
                  </a:txBody>
                  <a:tcPr marT="45696" marB="4569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0070C0"/>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altLang="zh-CN" sz="1800" b="0" i="0" u="none" strike="noStrike" cap="none" normalizeH="0" baseline="0" dirty="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0</a:t>
                      </a:r>
                    </a:p>
                  </a:txBody>
                  <a:tcPr marT="45696" marB="45696" anchor="ctr" horzOverflow="overflow">
                    <a:lnL w="12700" cap="flat" cmpd="sng" algn="ctr">
                      <a:solidFill>
                        <a:schemeClr val="bg1"/>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0070C0"/>
                      </a:solidFill>
                      <a:prstDash val="solid"/>
                      <a:round/>
                      <a:headEnd type="none" w="med" len="med"/>
                      <a:tailEnd type="none" w="med" len="med"/>
                    </a:lnB>
                    <a:lnTlToBr>
                      <a:noFill/>
                    </a:lnTlToBr>
                    <a:lnBlToTr>
                      <a:noFill/>
                    </a:lnBlToTr>
                    <a:solidFill>
                      <a:schemeClr val="accent1">
                        <a:lumMod val="20000"/>
                        <a:lumOff val="80000"/>
                      </a:schemeClr>
                    </a:solidFill>
                  </a:tcPr>
                </a:tc>
                <a:extLst>
                  <a:ext uri="{0D108BD9-81ED-4DB2-BD59-A6C34878D82A}">
                    <a16:rowId xmlns:a16="http://schemas.microsoft.com/office/drawing/2014/main" val="10005"/>
                  </a:ext>
                </a:extLst>
              </a:tr>
            </a:tbl>
          </a:graphicData>
        </a:graphic>
      </p:graphicFrame>
      <p:graphicFrame>
        <p:nvGraphicFramePr>
          <p:cNvPr id="50231" name="Object 55"/>
          <p:cNvGraphicFramePr>
            <a:graphicFrameLocks noChangeAspect="1"/>
          </p:cNvGraphicFramePr>
          <p:nvPr>
            <p:extLst>
              <p:ext uri="{D42A27DB-BD31-4B8C-83A1-F6EECF244321}">
                <p14:modId xmlns:p14="http://schemas.microsoft.com/office/powerpoint/2010/main" val="2650247125"/>
              </p:ext>
            </p:extLst>
          </p:nvPr>
        </p:nvGraphicFramePr>
        <p:xfrm>
          <a:off x="762793" y="3066820"/>
          <a:ext cx="1601787" cy="2071687"/>
        </p:xfrm>
        <a:graphic>
          <a:graphicData uri="http://schemas.openxmlformats.org/presentationml/2006/ole">
            <mc:AlternateContent xmlns:mc="http://schemas.openxmlformats.org/markup-compatibility/2006">
              <mc:Choice xmlns:v="urn:schemas-microsoft-com:vml" Requires="v">
                <p:oleObj spid="_x0000_s7364" r:id="rId3" imgW="1600200" imgH="2070100" progId="Word.Picture.8">
                  <p:embed/>
                </p:oleObj>
              </mc:Choice>
              <mc:Fallback>
                <p:oleObj r:id="rId3" imgW="1600200" imgH="2070100" progId="Word.Picture.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793" y="3066820"/>
                        <a:ext cx="1601787" cy="20716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0232" name="Object 56"/>
          <p:cNvGraphicFramePr>
            <a:graphicFrameLocks noChangeAspect="1"/>
          </p:cNvGraphicFramePr>
          <p:nvPr>
            <p:extLst>
              <p:ext uri="{D42A27DB-BD31-4B8C-83A1-F6EECF244321}">
                <p14:modId xmlns:p14="http://schemas.microsoft.com/office/powerpoint/2010/main" val="892426690"/>
              </p:ext>
            </p:extLst>
          </p:nvPr>
        </p:nvGraphicFramePr>
        <p:xfrm>
          <a:off x="6846779" y="3066820"/>
          <a:ext cx="1601788" cy="2071687"/>
        </p:xfrm>
        <a:graphic>
          <a:graphicData uri="http://schemas.openxmlformats.org/presentationml/2006/ole">
            <mc:AlternateContent xmlns:mc="http://schemas.openxmlformats.org/markup-compatibility/2006">
              <mc:Choice xmlns:v="urn:schemas-microsoft-com:vml" Requires="v">
                <p:oleObj spid="_x0000_s7365" r:id="rId5" imgW="1600200" imgH="2070100" progId="Word.Picture.8">
                  <p:embed/>
                </p:oleObj>
              </mc:Choice>
              <mc:Fallback>
                <p:oleObj r:id="rId5" imgW="1600200" imgH="2070100" progId="Word.Picture.8">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46779" y="3066820"/>
                        <a:ext cx="1601788" cy="20716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7706" name="Text Box 57"/>
          <p:cNvSpPr txBox="1">
            <a:spLocks noChangeArrowheads="1"/>
          </p:cNvSpPr>
          <p:nvPr/>
        </p:nvSpPr>
        <p:spPr bwMode="auto">
          <a:xfrm>
            <a:off x="6914139" y="5375746"/>
            <a:ext cx="133882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marL="469900" indent="-469900">
              <a:spcBef>
                <a:spcPct val="20000"/>
              </a:spcBef>
              <a:buClr>
                <a:schemeClr val="bg2"/>
              </a:buClr>
              <a:buSzPct val="75000"/>
              <a:buFont typeface="Wingdings" charset="2"/>
              <a:buChar char="n"/>
              <a:defRPr sz="3200">
                <a:solidFill>
                  <a:schemeClr val="tx1"/>
                </a:solidFill>
                <a:latin typeface="Arial" charset="0"/>
                <a:ea typeface="楷体_GB2312" charset="0"/>
              </a:defRPr>
            </a:lvl1pPr>
            <a:lvl2pPr marL="742950" indent="-285750">
              <a:spcBef>
                <a:spcPct val="20000"/>
              </a:spcBef>
              <a:buClr>
                <a:schemeClr val="accent2"/>
              </a:buClr>
              <a:buSzPct val="80000"/>
              <a:buFont typeface="Wingdings" charset="2"/>
              <a:buChar char="¨"/>
              <a:defRPr sz="2800">
                <a:solidFill>
                  <a:schemeClr val="tx1"/>
                </a:solidFill>
                <a:latin typeface="Arial" charset="0"/>
                <a:ea typeface="楷体_GB2312" charset="0"/>
              </a:defRPr>
            </a:lvl2pPr>
            <a:lvl3pPr marL="1143000" indent="-228600">
              <a:spcBef>
                <a:spcPct val="20000"/>
              </a:spcBef>
              <a:buClr>
                <a:schemeClr val="bg2"/>
              </a:buClr>
              <a:buSzPct val="65000"/>
              <a:buFont typeface="Wingdings" charset="2"/>
              <a:buChar char="n"/>
              <a:defRPr sz="2400">
                <a:solidFill>
                  <a:schemeClr val="tx1"/>
                </a:solidFill>
                <a:latin typeface="Arial" charset="0"/>
                <a:ea typeface="楷体_GB2312" charset="0"/>
              </a:defRPr>
            </a:lvl3pPr>
            <a:lvl4pPr marL="1600200" indent="-228600">
              <a:spcBef>
                <a:spcPct val="20000"/>
              </a:spcBef>
              <a:buClr>
                <a:schemeClr val="accent2"/>
              </a:buClr>
              <a:buSzPct val="70000"/>
              <a:buFont typeface="Wingdings" charset="2"/>
              <a:buChar char="¨"/>
              <a:defRPr sz="2000">
                <a:solidFill>
                  <a:schemeClr val="tx1"/>
                </a:solidFill>
                <a:latin typeface="Arial" charset="0"/>
                <a:ea typeface="楷体_GB2312" charset="0"/>
              </a:defRPr>
            </a:lvl4pPr>
            <a:lvl5pPr marL="2057400" indent="-228600">
              <a:spcBef>
                <a:spcPct val="20000"/>
              </a:spcBef>
              <a:buClr>
                <a:schemeClr val="bg2"/>
              </a:buClr>
              <a:buFont typeface="Wingdings" charset="2"/>
              <a:buChar char="§"/>
              <a:defRPr sz="2000">
                <a:solidFill>
                  <a:schemeClr val="tx1"/>
                </a:solidFill>
                <a:latin typeface="Arial" charset="0"/>
                <a:ea typeface="楷体_GB2312" charset="0"/>
              </a:defRPr>
            </a:lvl5pPr>
            <a:lvl6pPr marL="25146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楷体_GB2312" charset="0"/>
              </a:defRPr>
            </a:lvl6pPr>
            <a:lvl7pPr marL="29718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楷体_GB2312" charset="0"/>
              </a:defRPr>
            </a:lvl7pPr>
            <a:lvl8pPr marL="34290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楷体_GB2312" charset="0"/>
              </a:defRPr>
            </a:lvl8pPr>
            <a:lvl9pPr marL="38862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楷体_GB2312" charset="0"/>
              </a:defRPr>
            </a:lvl9pPr>
          </a:lstStyle>
          <a:p>
            <a:pPr eaLnBrk="1" hangingPunct="1">
              <a:buClr>
                <a:schemeClr val="accent2"/>
              </a:buClr>
              <a:buSzTx/>
              <a:buFont typeface="Wingdings" charset="2"/>
              <a:buNone/>
              <a:defRPr/>
            </a:pPr>
            <a:r>
              <a:rPr lang="zh-CN" altLang="en-US" sz="1800">
                <a:latin typeface="Times New Roman" panose="02020603050405020304" pitchFamily="18" charset="0"/>
                <a:ea typeface="微软雅黑" panose="020B0503020204020204" pitchFamily="34" charset="-122"/>
                <a:sym typeface="Times New Roman" panose="02020603050405020304" pitchFamily="18" charset="0"/>
              </a:rPr>
              <a:t>起始中心点</a:t>
            </a:r>
          </a:p>
        </p:txBody>
      </p:sp>
      <p:sp>
        <p:nvSpPr>
          <p:cNvPr id="27707" name="Rectangle 58"/>
          <p:cNvSpPr>
            <a:spLocks noChangeArrowheads="1"/>
          </p:cNvSpPr>
          <p:nvPr/>
        </p:nvSpPr>
        <p:spPr bwMode="auto">
          <a:xfrm>
            <a:off x="1086632" y="5375746"/>
            <a:ext cx="87716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marL="469900" indent="-469900" eaLnBrk="1" hangingPunct="1">
              <a:spcBef>
                <a:spcPct val="20000"/>
              </a:spcBef>
              <a:buClr>
                <a:schemeClr val="accent2"/>
              </a:buClr>
              <a:buFont typeface="Wingdings" pitchFamily="2" charset="2"/>
              <a:buNone/>
            </a:pPr>
            <a:r>
              <a:rPr lang="zh-CN" altLang="en-US">
                <a:latin typeface="Times New Roman" panose="02020603050405020304" pitchFamily="18" charset="0"/>
                <a:ea typeface="微软雅黑" panose="020B0503020204020204" pitchFamily="34" charset="-122"/>
                <a:sym typeface="Times New Roman" panose="02020603050405020304" pitchFamily="18" charset="0"/>
              </a:rPr>
              <a:t>样本点</a:t>
            </a:r>
          </a:p>
        </p:txBody>
      </p:sp>
    </p:spTree>
    <p:extLst>
      <p:ext uri="{BB962C8B-B14F-4D97-AF65-F5344CB8AC3E}">
        <p14:creationId xmlns:p14="http://schemas.microsoft.com/office/powerpoint/2010/main" val="1021788260"/>
      </p:ext>
    </p:extLst>
  </p:cSld>
  <p:clrMapOvr>
    <a:masterClrMapping/>
  </p:clrMapOvr>
  <p:transition spd="med">
    <p:split orient="vert"/>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5" name="Rectangle 2"/>
          <p:cNvSpPr>
            <a:spLocks noGrp="1" noChangeArrowheads="1"/>
          </p:cNvSpPr>
          <p:nvPr>
            <p:ph type="title" idx="4294967295"/>
          </p:nvPr>
        </p:nvSpPr>
        <p:spPr>
          <a:xfrm>
            <a:off x="756000" y="108000"/>
            <a:ext cx="8229600" cy="492443"/>
          </a:xfrm>
          <a:prstGeom prst="rect">
            <a:avLst/>
          </a:prstGeom>
        </p:spPr>
        <p:txBody>
          <a:bodyPr wrap="square">
            <a:spAutoFit/>
          </a:bodyPr>
          <a:lstStyle/>
          <a:p>
            <a:pPr fontAlgn="base">
              <a:lnSpc>
                <a:spcPct val="100000"/>
              </a:lnSpc>
              <a:spcAft>
                <a:spcPct val="0"/>
              </a:spcAft>
            </a:pPr>
            <a:r>
              <a:rPr lang="en-US" altLang="zh-CN"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2.1.4 k-</a:t>
            </a:r>
            <a:r>
              <a:rPr lang="zh-CN" altLang="en-US"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中心点</a:t>
            </a:r>
            <a:r>
              <a:rPr lang="en-US" altLang="zh-CN" sz="2600" b="1" spc="50" dirty="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PAM</a:t>
            </a:r>
            <a:r>
              <a:rPr lang="zh-CN" altLang="en-US"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算法示例</a:t>
            </a:r>
            <a:endParaRPr lang="en-US" altLang="zh-CN" sz="2600" b="1" spc="50" dirty="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28676" name="Rectangle 3"/>
          <p:cNvSpPr>
            <a:spLocks noGrp="1" noChangeArrowheads="1"/>
          </p:cNvSpPr>
          <p:nvPr>
            <p:ph type="body" sz="half" idx="4294967295"/>
          </p:nvPr>
        </p:nvSpPr>
        <p:spPr>
          <a:xfrm>
            <a:off x="252000" y="717323"/>
            <a:ext cx="8640000" cy="2696187"/>
          </a:xfrm>
          <a:prstGeom prst="rect">
            <a:avLst/>
          </a:prstGeom>
          <a:noFill/>
        </p:spPr>
        <p:txBody>
          <a:bodyPr wrap="square">
            <a:spAutoFit/>
          </a:bodyPr>
          <a:lstStyle/>
          <a:p>
            <a:pPr marL="0" indent="0" algn="just" fontAlgn="base">
              <a:lnSpc>
                <a:spcPct val="135000"/>
              </a:lnSpc>
              <a:spcBef>
                <a:spcPts val="600"/>
              </a:spcBef>
              <a:spcAft>
                <a:spcPct val="0"/>
              </a:spcAft>
              <a:buClr>
                <a:srgbClr val="FF6600"/>
              </a:buClr>
              <a:buSzPct val="80000"/>
              <a:buNone/>
            </a:pPr>
            <a:r>
              <a:rPr lang="zh-CN" altLang="en-US" sz="2000">
                <a:latin typeface="Times New Roman" panose="02020603050405020304" pitchFamily="18" charset="0"/>
                <a:ea typeface="微软雅黑" panose="020B0503020204020204" pitchFamily="34" charset="-122"/>
                <a:cs typeface="+mn-ea"/>
                <a:sym typeface="Times New Roman" panose="02020603050405020304" pitchFamily="18" charset="0"/>
              </a:rPr>
              <a:t>        </a:t>
            </a:r>
            <a:r>
              <a:rPr lang="zh-CN" altLang="en-US" sz="2000" b="1">
                <a:solidFill>
                  <a:srgbClr val="FF6700"/>
                </a:solidFill>
                <a:latin typeface="Times New Roman" panose="02020603050405020304" pitchFamily="18" charset="0"/>
                <a:ea typeface="微软雅黑" panose="020B0503020204020204" pitchFamily="34" charset="-122"/>
                <a:cs typeface="+mn-ea"/>
                <a:sym typeface="Times New Roman" panose="02020603050405020304" pitchFamily="18" charset="0"/>
              </a:rPr>
              <a:t>第一</a:t>
            </a:r>
            <a:r>
              <a:rPr lang="zh-CN" altLang="en-US" sz="2000" b="1" dirty="0">
                <a:solidFill>
                  <a:srgbClr val="FF6700"/>
                </a:solidFill>
                <a:latin typeface="Times New Roman" panose="02020603050405020304" pitchFamily="18" charset="0"/>
                <a:ea typeface="微软雅黑" panose="020B0503020204020204" pitchFamily="34" charset="-122"/>
                <a:cs typeface="+mn-ea"/>
                <a:sym typeface="Times New Roman" panose="02020603050405020304" pitchFamily="18" charset="0"/>
              </a:rPr>
              <a:t>步 建立阶段</a:t>
            </a:r>
            <a:r>
              <a:rPr lang="zh-CN" altLang="en-US" sz="2000" dirty="0">
                <a:latin typeface="Times New Roman" panose="02020603050405020304" pitchFamily="18" charset="0"/>
                <a:ea typeface="微软雅黑" panose="020B0503020204020204" pitchFamily="34" charset="-122"/>
                <a:cs typeface="+mn-ea"/>
                <a:sym typeface="Times New Roman" panose="02020603050405020304" pitchFamily="18" charset="0"/>
              </a:rPr>
              <a:t>：</a:t>
            </a:r>
            <a:r>
              <a:rPr lang="zh-CN" altLang="en-US" sz="2000">
                <a:latin typeface="Times New Roman" panose="02020603050405020304" pitchFamily="18" charset="0"/>
                <a:ea typeface="微软雅黑" panose="020B0503020204020204" pitchFamily="34" charset="-122"/>
                <a:cs typeface="+mn-ea"/>
                <a:sym typeface="Times New Roman" panose="02020603050405020304" pitchFamily="18" charset="0"/>
              </a:rPr>
              <a:t>假如从</a:t>
            </a:r>
            <a:r>
              <a:rPr lang="en-US" altLang="zh-CN" sz="2000" dirty="0">
                <a:latin typeface="Times New Roman" panose="02020603050405020304" pitchFamily="18" charset="0"/>
                <a:ea typeface="微软雅黑" panose="020B0503020204020204" pitchFamily="34" charset="-122"/>
                <a:cs typeface="+mn-ea"/>
                <a:sym typeface="Times New Roman" panose="02020603050405020304" pitchFamily="18" charset="0"/>
              </a:rPr>
              <a:t>5</a:t>
            </a:r>
            <a:r>
              <a:rPr lang="zh-CN" altLang="en-US" sz="2000" dirty="0">
                <a:latin typeface="Times New Roman" panose="02020603050405020304" pitchFamily="18" charset="0"/>
                <a:ea typeface="微软雅黑" panose="020B0503020204020204" pitchFamily="34" charset="-122"/>
                <a:cs typeface="+mn-ea"/>
                <a:sym typeface="Times New Roman" panose="02020603050405020304" pitchFamily="18" charset="0"/>
              </a:rPr>
              <a:t>个对象中随机</a:t>
            </a:r>
            <a:r>
              <a:rPr lang="zh-CN" altLang="en-US" sz="2000">
                <a:latin typeface="Times New Roman" panose="02020603050405020304" pitchFamily="18" charset="0"/>
                <a:ea typeface="微软雅黑" panose="020B0503020204020204" pitchFamily="34" charset="-122"/>
                <a:cs typeface="+mn-ea"/>
                <a:sym typeface="Times New Roman" panose="02020603050405020304" pitchFamily="18" charset="0"/>
              </a:rPr>
              <a:t>抽取的</a:t>
            </a:r>
            <a:r>
              <a:rPr lang="en-US" altLang="zh-CN" sz="2000" dirty="0">
                <a:latin typeface="Times New Roman" panose="02020603050405020304" pitchFamily="18" charset="0"/>
                <a:ea typeface="微软雅黑" panose="020B0503020204020204" pitchFamily="34" charset="-122"/>
                <a:cs typeface="+mn-ea"/>
                <a:sym typeface="Times New Roman" panose="02020603050405020304" pitchFamily="18" charset="0"/>
              </a:rPr>
              <a:t>2</a:t>
            </a:r>
            <a:r>
              <a:rPr lang="zh-CN" altLang="en-US" sz="2000" dirty="0">
                <a:latin typeface="Times New Roman" panose="02020603050405020304" pitchFamily="18" charset="0"/>
                <a:ea typeface="微软雅黑" panose="020B0503020204020204" pitchFamily="34" charset="-122"/>
                <a:cs typeface="+mn-ea"/>
                <a:sym typeface="Times New Roman" panose="02020603050405020304" pitchFamily="18" charset="0"/>
              </a:rPr>
              <a:t>个</a:t>
            </a:r>
            <a:r>
              <a:rPr lang="zh-CN" altLang="en-US" sz="2000">
                <a:latin typeface="Times New Roman" panose="02020603050405020304" pitchFamily="18" charset="0"/>
                <a:ea typeface="微软雅黑" panose="020B0503020204020204" pitchFamily="34" charset="-122"/>
                <a:cs typeface="+mn-ea"/>
                <a:sym typeface="Times New Roman" panose="02020603050405020304" pitchFamily="18" charset="0"/>
              </a:rPr>
              <a:t>中心点为</a:t>
            </a:r>
            <a:r>
              <a:rPr lang="en-US" altLang="zh-CN" sz="2000" dirty="0">
                <a:latin typeface="Times New Roman" panose="02020603050405020304" pitchFamily="18" charset="0"/>
                <a:ea typeface="微软雅黑" panose="020B0503020204020204" pitchFamily="34" charset="-122"/>
                <a:cs typeface="+mn-ea"/>
                <a:sym typeface="Times New Roman" panose="02020603050405020304" pitchFamily="18" charset="0"/>
              </a:rPr>
              <a:t>{</a:t>
            </a:r>
            <a:r>
              <a:rPr lang="en-US" altLang="zh-CN" sz="2000">
                <a:latin typeface="Times New Roman" panose="02020603050405020304" pitchFamily="18" charset="0"/>
                <a:ea typeface="微软雅黑" panose="020B0503020204020204" pitchFamily="34" charset="-122"/>
                <a:cs typeface="+mn-ea"/>
                <a:sym typeface="Times New Roman" panose="02020603050405020304" pitchFamily="18" charset="0"/>
              </a:rPr>
              <a:t>A</a:t>
            </a:r>
            <a:r>
              <a:rPr lang="zh-CN" altLang="en-US" sz="2000">
                <a:latin typeface="Times New Roman" panose="02020603050405020304" pitchFamily="18" charset="0"/>
                <a:ea typeface="微软雅黑" panose="020B0503020204020204" pitchFamily="34" charset="-122"/>
                <a:cs typeface="+mn-ea"/>
                <a:sym typeface="Times New Roman" panose="02020603050405020304" pitchFamily="18" charset="0"/>
              </a:rPr>
              <a:t>，</a:t>
            </a:r>
            <a:r>
              <a:rPr lang="en-US" altLang="zh-CN" sz="2000" dirty="0">
                <a:latin typeface="Times New Roman" panose="02020603050405020304" pitchFamily="18" charset="0"/>
                <a:ea typeface="微软雅黑" panose="020B0503020204020204" pitchFamily="34" charset="-122"/>
                <a:cs typeface="+mn-ea"/>
                <a:sym typeface="Times New Roman" panose="02020603050405020304" pitchFamily="18" charset="0"/>
              </a:rPr>
              <a:t>B},</a:t>
            </a:r>
            <a:r>
              <a:rPr lang="zh-CN" altLang="en-US" sz="2000" dirty="0">
                <a:latin typeface="Times New Roman" panose="02020603050405020304" pitchFamily="18" charset="0"/>
                <a:ea typeface="微软雅黑" panose="020B0503020204020204" pitchFamily="34" charset="-122"/>
                <a:cs typeface="+mn-ea"/>
                <a:sym typeface="Times New Roman" panose="02020603050405020304" pitchFamily="18" charset="0"/>
              </a:rPr>
              <a:t>则样本被</a:t>
            </a:r>
            <a:r>
              <a:rPr lang="zh-CN" altLang="en-US" sz="2000">
                <a:latin typeface="Times New Roman" panose="02020603050405020304" pitchFamily="18" charset="0"/>
                <a:ea typeface="微软雅黑" panose="020B0503020204020204" pitchFamily="34" charset="-122"/>
                <a:cs typeface="+mn-ea"/>
                <a:sym typeface="Times New Roman" panose="02020603050405020304" pitchFamily="18" charset="0"/>
              </a:rPr>
              <a:t>划分为</a:t>
            </a:r>
            <a:r>
              <a:rPr lang="en-US" altLang="zh-CN" sz="2000" dirty="0">
                <a:latin typeface="Times New Roman" panose="02020603050405020304" pitchFamily="18" charset="0"/>
                <a:ea typeface="微软雅黑" panose="020B0503020204020204" pitchFamily="34" charset="-122"/>
                <a:cs typeface="+mn-ea"/>
                <a:sym typeface="Times New Roman" panose="02020603050405020304" pitchFamily="18" charset="0"/>
              </a:rPr>
              <a:t>{</a:t>
            </a:r>
            <a:r>
              <a:rPr lang="en-US" altLang="zh-CN" sz="2000">
                <a:latin typeface="Times New Roman" panose="02020603050405020304" pitchFamily="18" charset="0"/>
                <a:ea typeface="微软雅黑" panose="020B0503020204020204" pitchFamily="34" charset="-122"/>
                <a:cs typeface="+mn-ea"/>
                <a:sym typeface="Times New Roman" panose="02020603050405020304" pitchFamily="18" charset="0"/>
              </a:rPr>
              <a:t>A</a:t>
            </a:r>
            <a:r>
              <a:rPr lang="zh-CN" altLang="en-US" sz="2000">
                <a:latin typeface="Times New Roman" panose="02020603050405020304" pitchFamily="18" charset="0"/>
                <a:ea typeface="微软雅黑" panose="020B0503020204020204" pitchFamily="34" charset="-122"/>
                <a:cs typeface="+mn-ea"/>
                <a:sym typeface="Times New Roman" panose="02020603050405020304" pitchFamily="18" charset="0"/>
              </a:rPr>
              <a:t>、</a:t>
            </a:r>
            <a:r>
              <a:rPr lang="en-US" altLang="zh-CN" sz="2000">
                <a:latin typeface="Times New Roman" panose="02020603050405020304" pitchFamily="18" charset="0"/>
                <a:ea typeface="微软雅黑" panose="020B0503020204020204" pitchFamily="34" charset="-122"/>
                <a:cs typeface="+mn-ea"/>
                <a:sym typeface="Times New Roman" panose="02020603050405020304" pitchFamily="18" charset="0"/>
              </a:rPr>
              <a:t>C</a:t>
            </a:r>
            <a:r>
              <a:rPr lang="zh-CN" altLang="en-US" sz="2000">
                <a:latin typeface="Times New Roman" panose="02020603050405020304" pitchFamily="18" charset="0"/>
                <a:ea typeface="微软雅黑" panose="020B0503020204020204" pitchFamily="34" charset="-122"/>
                <a:cs typeface="+mn-ea"/>
                <a:sym typeface="Times New Roman" panose="02020603050405020304" pitchFamily="18" charset="0"/>
              </a:rPr>
              <a:t>、</a:t>
            </a:r>
            <a:r>
              <a:rPr lang="en-US" altLang="zh-CN" sz="2000" dirty="0">
                <a:latin typeface="Times New Roman" panose="02020603050405020304" pitchFamily="18" charset="0"/>
                <a:ea typeface="微软雅黑" panose="020B0503020204020204" pitchFamily="34" charset="-122"/>
                <a:cs typeface="+mn-ea"/>
                <a:sym typeface="Times New Roman" panose="02020603050405020304" pitchFamily="18" charset="0"/>
              </a:rPr>
              <a:t>D</a:t>
            </a:r>
            <a:r>
              <a:rPr lang="en-US" altLang="zh-CN" sz="2000">
                <a:latin typeface="Times New Roman" panose="02020603050405020304" pitchFamily="18" charset="0"/>
                <a:ea typeface="微软雅黑" panose="020B0503020204020204" pitchFamily="34" charset="-122"/>
                <a:cs typeface="+mn-ea"/>
                <a:sym typeface="Times New Roman" panose="02020603050405020304" pitchFamily="18" charset="0"/>
              </a:rPr>
              <a:t>}</a:t>
            </a:r>
            <a:r>
              <a:rPr lang="zh-CN" altLang="en-US" sz="2000">
                <a:latin typeface="Times New Roman" panose="02020603050405020304" pitchFamily="18" charset="0"/>
                <a:ea typeface="微软雅黑" panose="020B0503020204020204" pitchFamily="34" charset="-122"/>
                <a:cs typeface="+mn-ea"/>
                <a:sym typeface="Times New Roman" panose="02020603050405020304" pitchFamily="18" charset="0"/>
              </a:rPr>
              <a:t>和</a:t>
            </a:r>
            <a:r>
              <a:rPr lang="en-US" altLang="zh-CN" sz="2000" dirty="0">
                <a:latin typeface="Times New Roman" panose="02020603050405020304" pitchFamily="18" charset="0"/>
                <a:ea typeface="微软雅黑" panose="020B0503020204020204" pitchFamily="34" charset="-122"/>
                <a:cs typeface="+mn-ea"/>
                <a:sym typeface="Times New Roman" panose="02020603050405020304" pitchFamily="18" charset="0"/>
              </a:rPr>
              <a:t>{</a:t>
            </a:r>
            <a:r>
              <a:rPr lang="en-US" altLang="zh-CN" sz="2000">
                <a:latin typeface="Times New Roman" panose="02020603050405020304" pitchFamily="18" charset="0"/>
                <a:ea typeface="微软雅黑" panose="020B0503020204020204" pitchFamily="34" charset="-122"/>
                <a:cs typeface="+mn-ea"/>
                <a:sym typeface="Times New Roman" panose="02020603050405020304" pitchFamily="18" charset="0"/>
              </a:rPr>
              <a:t>B</a:t>
            </a:r>
            <a:r>
              <a:rPr lang="zh-CN" altLang="en-US" sz="2000">
                <a:latin typeface="Times New Roman" panose="02020603050405020304" pitchFamily="18" charset="0"/>
                <a:ea typeface="微软雅黑" panose="020B0503020204020204" pitchFamily="34" charset="-122"/>
                <a:cs typeface="+mn-ea"/>
                <a:sym typeface="Times New Roman" panose="02020603050405020304" pitchFamily="18" charset="0"/>
              </a:rPr>
              <a:t>、</a:t>
            </a:r>
            <a:r>
              <a:rPr lang="en-US" altLang="zh-CN" sz="2000" dirty="0">
                <a:latin typeface="Times New Roman" panose="02020603050405020304" pitchFamily="18" charset="0"/>
                <a:ea typeface="微软雅黑" panose="020B0503020204020204" pitchFamily="34" charset="-122"/>
                <a:cs typeface="+mn-ea"/>
                <a:sym typeface="Times New Roman" panose="02020603050405020304" pitchFamily="18" charset="0"/>
              </a:rPr>
              <a:t>E}</a:t>
            </a:r>
          </a:p>
          <a:p>
            <a:pPr marL="0" indent="0" algn="just" fontAlgn="base">
              <a:lnSpc>
                <a:spcPct val="135000"/>
              </a:lnSpc>
              <a:spcBef>
                <a:spcPts val="600"/>
              </a:spcBef>
              <a:spcAft>
                <a:spcPct val="0"/>
              </a:spcAft>
              <a:buClr>
                <a:srgbClr val="FF6600"/>
              </a:buClr>
              <a:buSzPct val="80000"/>
              <a:buNone/>
            </a:pPr>
            <a:r>
              <a:rPr lang="zh-CN" altLang="en-US" sz="2000">
                <a:latin typeface="Times New Roman" panose="02020603050405020304" pitchFamily="18" charset="0"/>
                <a:ea typeface="微软雅黑" panose="020B0503020204020204" pitchFamily="34" charset="-122"/>
                <a:cs typeface="+mn-ea"/>
                <a:sym typeface="Times New Roman" panose="02020603050405020304" pitchFamily="18" charset="0"/>
              </a:rPr>
              <a:t>        </a:t>
            </a:r>
            <a:r>
              <a:rPr lang="zh-CN" altLang="en-US" sz="2000" b="1">
                <a:solidFill>
                  <a:srgbClr val="FF6700"/>
                </a:solidFill>
                <a:latin typeface="Times New Roman" panose="02020603050405020304" pitchFamily="18" charset="0"/>
                <a:ea typeface="微软雅黑" panose="020B0503020204020204" pitchFamily="34" charset="-122"/>
                <a:cs typeface="+mn-ea"/>
                <a:sym typeface="Times New Roman" panose="02020603050405020304" pitchFamily="18" charset="0"/>
              </a:rPr>
              <a:t>第二</a:t>
            </a:r>
            <a:r>
              <a:rPr lang="zh-CN" altLang="en-US" sz="2000" b="1" dirty="0">
                <a:solidFill>
                  <a:srgbClr val="FF6700"/>
                </a:solidFill>
                <a:latin typeface="Times New Roman" panose="02020603050405020304" pitchFamily="18" charset="0"/>
                <a:ea typeface="微软雅黑" panose="020B0503020204020204" pitchFamily="34" charset="-122"/>
                <a:cs typeface="+mn-ea"/>
                <a:sym typeface="Times New Roman" panose="02020603050405020304" pitchFamily="18" charset="0"/>
              </a:rPr>
              <a:t>步 交换阶段</a:t>
            </a:r>
            <a:r>
              <a:rPr lang="zh-CN" altLang="en-US" sz="2000" dirty="0">
                <a:latin typeface="Times New Roman" panose="02020603050405020304" pitchFamily="18" charset="0"/>
                <a:ea typeface="微软雅黑" panose="020B0503020204020204" pitchFamily="34" charset="-122"/>
                <a:cs typeface="+mn-ea"/>
                <a:sym typeface="Times New Roman" panose="02020603050405020304" pitchFamily="18" charset="0"/>
              </a:rPr>
              <a:t>：</a:t>
            </a:r>
            <a:r>
              <a:rPr lang="zh-CN" altLang="en-US" sz="2000">
                <a:latin typeface="Times New Roman" panose="02020603050405020304" pitchFamily="18" charset="0"/>
                <a:ea typeface="微软雅黑" panose="020B0503020204020204" pitchFamily="34" charset="-122"/>
                <a:cs typeface="+mn-ea"/>
                <a:sym typeface="Times New Roman" panose="02020603050405020304" pitchFamily="18" charset="0"/>
              </a:rPr>
              <a:t>假定中心点</a:t>
            </a:r>
            <a:r>
              <a:rPr lang="en-US" altLang="zh-CN" sz="2000">
                <a:latin typeface="Times New Roman" panose="02020603050405020304" pitchFamily="18" charset="0"/>
                <a:ea typeface="微软雅黑" panose="020B0503020204020204" pitchFamily="34" charset="-122"/>
                <a:cs typeface="+mn-ea"/>
                <a:sym typeface="Times New Roman" panose="02020603050405020304" pitchFamily="18" charset="0"/>
              </a:rPr>
              <a:t>A</a:t>
            </a:r>
            <a:r>
              <a:rPr lang="zh-CN" altLang="en-US" sz="2000">
                <a:latin typeface="Times New Roman" panose="02020603050405020304" pitchFamily="18" charset="0"/>
                <a:ea typeface="微软雅黑" panose="020B0503020204020204" pitchFamily="34" charset="-122"/>
                <a:cs typeface="+mn-ea"/>
                <a:sym typeface="Times New Roman" panose="02020603050405020304" pitchFamily="18" charset="0"/>
              </a:rPr>
              <a:t>、</a:t>
            </a:r>
            <a:r>
              <a:rPr lang="en-US" altLang="zh-CN" sz="2000" dirty="0">
                <a:latin typeface="Times New Roman" panose="02020603050405020304" pitchFamily="18" charset="0"/>
                <a:ea typeface="微软雅黑" panose="020B0503020204020204" pitchFamily="34" charset="-122"/>
                <a:cs typeface="+mn-ea"/>
                <a:sym typeface="Times New Roman" panose="02020603050405020304" pitchFamily="18" charset="0"/>
              </a:rPr>
              <a:t>B</a:t>
            </a:r>
            <a:r>
              <a:rPr lang="zh-CN" altLang="en-US" sz="2000" dirty="0">
                <a:latin typeface="Times New Roman" panose="02020603050405020304" pitchFamily="18" charset="0"/>
                <a:ea typeface="微软雅黑" panose="020B0503020204020204" pitchFamily="34" charset="-122"/>
                <a:cs typeface="+mn-ea"/>
                <a:sym typeface="Times New Roman" panose="02020603050405020304" pitchFamily="18" charset="0"/>
              </a:rPr>
              <a:t>分别被</a:t>
            </a:r>
            <a:r>
              <a:rPr lang="zh-CN" altLang="en-US" sz="2000">
                <a:latin typeface="Times New Roman" panose="02020603050405020304" pitchFamily="18" charset="0"/>
                <a:ea typeface="微软雅黑" panose="020B0503020204020204" pitchFamily="34" charset="-122"/>
                <a:cs typeface="+mn-ea"/>
                <a:sym typeface="Times New Roman" panose="02020603050405020304" pitchFamily="18" charset="0"/>
              </a:rPr>
              <a:t>非中心点</a:t>
            </a:r>
            <a:r>
              <a:rPr lang="en-US" altLang="zh-CN" sz="2000">
                <a:latin typeface="Times New Roman" panose="02020603050405020304" pitchFamily="18" charset="0"/>
                <a:ea typeface="微软雅黑" panose="020B0503020204020204" pitchFamily="34" charset="-122"/>
                <a:cs typeface="+mn-ea"/>
                <a:sym typeface="Times New Roman" panose="02020603050405020304" pitchFamily="18" charset="0"/>
              </a:rPr>
              <a:t>C</a:t>
            </a:r>
            <a:r>
              <a:rPr lang="zh-CN" altLang="en-US" sz="2000">
                <a:latin typeface="Times New Roman" panose="02020603050405020304" pitchFamily="18" charset="0"/>
                <a:ea typeface="微软雅黑" panose="020B0503020204020204" pitchFamily="34" charset="-122"/>
                <a:cs typeface="+mn-ea"/>
                <a:sym typeface="Times New Roman" panose="02020603050405020304" pitchFamily="18" charset="0"/>
              </a:rPr>
              <a:t>、</a:t>
            </a:r>
            <a:r>
              <a:rPr lang="en-US" altLang="zh-CN" sz="2000">
                <a:latin typeface="Times New Roman" panose="02020603050405020304" pitchFamily="18" charset="0"/>
                <a:ea typeface="微软雅黑" panose="020B0503020204020204" pitchFamily="34" charset="-122"/>
                <a:cs typeface="+mn-ea"/>
                <a:sym typeface="Times New Roman" panose="02020603050405020304" pitchFamily="18" charset="0"/>
              </a:rPr>
              <a:t>D</a:t>
            </a:r>
            <a:r>
              <a:rPr lang="zh-CN" altLang="en-US" sz="2000">
                <a:latin typeface="Times New Roman" panose="02020603050405020304" pitchFamily="18" charset="0"/>
                <a:ea typeface="微软雅黑" panose="020B0503020204020204" pitchFamily="34" charset="-122"/>
                <a:cs typeface="+mn-ea"/>
                <a:sym typeface="Times New Roman" panose="02020603050405020304" pitchFamily="18" charset="0"/>
              </a:rPr>
              <a:t>、</a:t>
            </a:r>
            <a:r>
              <a:rPr lang="en-US" altLang="zh-CN" sz="2000" dirty="0">
                <a:latin typeface="Times New Roman" panose="02020603050405020304" pitchFamily="18" charset="0"/>
                <a:ea typeface="微软雅黑" panose="020B0503020204020204" pitchFamily="34" charset="-122"/>
                <a:cs typeface="+mn-ea"/>
                <a:sym typeface="Times New Roman" panose="02020603050405020304" pitchFamily="18" charset="0"/>
              </a:rPr>
              <a:t>E</a:t>
            </a:r>
            <a:r>
              <a:rPr lang="zh-CN" altLang="en-US" sz="2000" dirty="0">
                <a:latin typeface="Times New Roman" panose="02020603050405020304" pitchFamily="18" charset="0"/>
                <a:ea typeface="微软雅黑" panose="020B0503020204020204" pitchFamily="34" charset="-122"/>
                <a:cs typeface="+mn-ea"/>
                <a:sym typeface="Times New Roman" panose="02020603050405020304" pitchFamily="18" charset="0"/>
              </a:rPr>
              <a:t>替换</a:t>
            </a:r>
            <a:r>
              <a:rPr lang="zh-CN" altLang="en-US" sz="2000">
                <a:latin typeface="Times New Roman" panose="02020603050405020304" pitchFamily="18" charset="0"/>
                <a:ea typeface="微软雅黑" panose="020B0503020204020204" pitchFamily="34" charset="-122"/>
                <a:cs typeface="+mn-ea"/>
                <a:sym typeface="Times New Roman" panose="02020603050405020304" pitchFamily="18" charset="0"/>
              </a:rPr>
              <a:t>，根据</a:t>
            </a:r>
            <a:r>
              <a:rPr lang="en-US" altLang="zh-CN" sz="2000" dirty="0">
                <a:latin typeface="Times New Roman" panose="02020603050405020304" pitchFamily="18" charset="0"/>
                <a:ea typeface="微软雅黑" panose="020B0503020204020204" pitchFamily="34" charset="-122"/>
                <a:cs typeface="+mn-ea"/>
                <a:sym typeface="Times New Roman" panose="02020603050405020304" pitchFamily="18" charset="0"/>
              </a:rPr>
              <a:t>PAM</a:t>
            </a:r>
            <a:r>
              <a:rPr lang="zh-CN" altLang="en-US" sz="2000" dirty="0">
                <a:latin typeface="Times New Roman" panose="02020603050405020304" pitchFamily="18" charset="0"/>
                <a:ea typeface="微软雅黑" panose="020B0503020204020204" pitchFamily="34" charset="-122"/>
                <a:cs typeface="+mn-ea"/>
                <a:sym typeface="Times New Roman" panose="02020603050405020304" pitchFamily="18" charset="0"/>
              </a:rPr>
              <a:t>算法需要计算</a:t>
            </a:r>
            <a:r>
              <a:rPr lang="zh-CN" altLang="en-US" sz="2000">
                <a:latin typeface="Times New Roman" panose="02020603050405020304" pitchFamily="18" charset="0"/>
                <a:ea typeface="微软雅黑" panose="020B0503020204020204" pitchFamily="34" charset="-122"/>
                <a:cs typeface="+mn-ea"/>
                <a:sym typeface="Times New Roman" panose="02020603050405020304" pitchFamily="18" charset="0"/>
              </a:rPr>
              <a:t>下列代价</a:t>
            </a:r>
            <a:r>
              <a:rPr lang="en-US" altLang="zh-CN" sz="2000">
                <a:latin typeface="Times New Roman" panose="02020603050405020304" pitchFamily="18" charset="0"/>
                <a:ea typeface="微软雅黑" panose="020B0503020204020204" pitchFamily="34" charset="-122"/>
                <a:cs typeface="+mn-ea"/>
                <a:sym typeface="Times New Roman" panose="02020603050405020304" pitchFamily="18" charset="0"/>
              </a:rPr>
              <a:t>TC</a:t>
            </a:r>
            <a:r>
              <a:rPr lang="en-US" altLang="zh-CN" sz="2000" baseline="-25000" dirty="0">
                <a:latin typeface="Times New Roman" panose="02020603050405020304" pitchFamily="18" charset="0"/>
                <a:ea typeface="微软雅黑" panose="020B0503020204020204" pitchFamily="34" charset="-122"/>
                <a:cs typeface="+mn-ea"/>
                <a:sym typeface="Times New Roman" panose="02020603050405020304" pitchFamily="18" charset="0"/>
              </a:rPr>
              <a:t>AC</a:t>
            </a:r>
            <a:r>
              <a:rPr lang="zh-CN" altLang="en-US" sz="2000">
                <a:latin typeface="Times New Roman" panose="02020603050405020304" pitchFamily="18" charset="0"/>
                <a:ea typeface="微软雅黑" panose="020B0503020204020204" pitchFamily="34" charset="-122"/>
                <a:cs typeface="+mn-ea"/>
                <a:sym typeface="Times New Roman" panose="02020603050405020304" pitchFamily="18" charset="0"/>
              </a:rPr>
              <a:t>、 </a:t>
            </a:r>
            <a:r>
              <a:rPr lang="en-US" altLang="zh-CN" sz="2000">
                <a:latin typeface="Times New Roman" panose="02020603050405020304" pitchFamily="18" charset="0"/>
                <a:ea typeface="微软雅黑" panose="020B0503020204020204" pitchFamily="34" charset="-122"/>
                <a:cs typeface="+mn-ea"/>
                <a:sym typeface="Times New Roman" panose="02020603050405020304" pitchFamily="18" charset="0"/>
              </a:rPr>
              <a:t>TC</a:t>
            </a:r>
            <a:r>
              <a:rPr lang="en-US" altLang="zh-CN" sz="2000" baseline="-25000" dirty="0">
                <a:latin typeface="Times New Roman" panose="02020603050405020304" pitchFamily="18" charset="0"/>
                <a:ea typeface="微软雅黑" panose="020B0503020204020204" pitchFamily="34" charset="-122"/>
                <a:cs typeface="+mn-ea"/>
                <a:sym typeface="Times New Roman" panose="02020603050405020304" pitchFamily="18" charset="0"/>
              </a:rPr>
              <a:t>AD</a:t>
            </a:r>
            <a:r>
              <a:rPr lang="zh-CN" altLang="en-US" sz="2000">
                <a:latin typeface="Times New Roman" panose="02020603050405020304" pitchFamily="18" charset="0"/>
                <a:ea typeface="微软雅黑" panose="020B0503020204020204" pitchFamily="34" charset="-122"/>
                <a:cs typeface="+mn-ea"/>
                <a:sym typeface="Times New Roman" panose="02020603050405020304" pitchFamily="18" charset="0"/>
              </a:rPr>
              <a:t>、 </a:t>
            </a:r>
            <a:r>
              <a:rPr lang="en-US" altLang="zh-CN" sz="2000">
                <a:latin typeface="Times New Roman" panose="02020603050405020304" pitchFamily="18" charset="0"/>
                <a:ea typeface="微软雅黑" panose="020B0503020204020204" pitchFamily="34" charset="-122"/>
                <a:cs typeface="+mn-ea"/>
                <a:sym typeface="Times New Roman" panose="02020603050405020304" pitchFamily="18" charset="0"/>
              </a:rPr>
              <a:t>TC</a:t>
            </a:r>
            <a:r>
              <a:rPr lang="en-US" altLang="zh-CN" sz="2000" baseline="-25000">
                <a:latin typeface="Times New Roman" panose="02020603050405020304" pitchFamily="18" charset="0"/>
                <a:ea typeface="微软雅黑" panose="020B0503020204020204" pitchFamily="34" charset="-122"/>
                <a:cs typeface="+mn-ea"/>
                <a:sym typeface="Times New Roman" panose="02020603050405020304" pitchFamily="18" charset="0"/>
              </a:rPr>
              <a:t>AE</a:t>
            </a:r>
            <a:r>
              <a:rPr lang="zh-CN" altLang="en-US" sz="2000">
                <a:latin typeface="Times New Roman" panose="02020603050405020304" pitchFamily="18" charset="0"/>
                <a:ea typeface="微软雅黑" panose="020B0503020204020204" pitchFamily="34" charset="-122"/>
                <a:cs typeface="+mn-ea"/>
                <a:sym typeface="Times New Roman" panose="02020603050405020304" pitchFamily="18" charset="0"/>
              </a:rPr>
              <a:t>、</a:t>
            </a:r>
            <a:r>
              <a:rPr lang="en-US" altLang="zh-CN" sz="2000">
                <a:latin typeface="Times New Roman" panose="02020603050405020304" pitchFamily="18" charset="0"/>
                <a:ea typeface="微软雅黑" panose="020B0503020204020204" pitchFamily="34" charset="-122"/>
                <a:cs typeface="+mn-ea"/>
                <a:sym typeface="Times New Roman" panose="02020603050405020304" pitchFamily="18" charset="0"/>
              </a:rPr>
              <a:t>TC</a:t>
            </a:r>
            <a:r>
              <a:rPr lang="en-US" altLang="zh-CN" sz="2000" baseline="-25000">
                <a:latin typeface="Times New Roman" panose="02020603050405020304" pitchFamily="18" charset="0"/>
                <a:ea typeface="微软雅黑" panose="020B0503020204020204" pitchFamily="34" charset="-122"/>
                <a:cs typeface="+mn-ea"/>
                <a:sym typeface="Times New Roman" panose="02020603050405020304" pitchFamily="18" charset="0"/>
              </a:rPr>
              <a:t>BC</a:t>
            </a:r>
            <a:r>
              <a:rPr lang="zh-CN" altLang="en-US" sz="2000">
                <a:latin typeface="Times New Roman" panose="02020603050405020304" pitchFamily="18" charset="0"/>
                <a:ea typeface="微软雅黑" panose="020B0503020204020204" pitchFamily="34" charset="-122"/>
                <a:cs typeface="+mn-ea"/>
                <a:sym typeface="Times New Roman" panose="02020603050405020304" pitchFamily="18" charset="0"/>
              </a:rPr>
              <a:t>、</a:t>
            </a:r>
            <a:r>
              <a:rPr lang="en-US" altLang="zh-CN" sz="2000">
                <a:latin typeface="Times New Roman" panose="02020603050405020304" pitchFamily="18" charset="0"/>
                <a:ea typeface="微软雅黑" panose="020B0503020204020204" pitchFamily="34" charset="-122"/>
                <a:cs typeface="+mn-ea"/>
                <a:sym typeface="Times New Roman" panose="02020603050405020304" pitchFamily="18" charset="0"/>
              </a:rPr>
              <a:t>TC</a:t>
            </a:r>
            <a:r>
              <a:rPr lang="en-US" altLang="zh-CN" sz="2000" baseline="-25000" dirty="0">
                <a:latin typeface="Times New Roman" panose="02020603050405020304" pitchFamily="18" charset="0"/>
                <a:ea typeface="微软雅黑" panose="020B0503020204020204" pitchFamily="34" charset="-122"/>
                <a:cs typeface="+mn-ea"/>
                <a:sym typeface="Times New Roman" panose="02020603050405020304" pitchFamily="18" charset="0"/>
              </a:rPr>
              <a:t>BD</a:t>
            </a:r>
            <a:r>
              <a:rPr lang="zh-CN" altLang="en-US" sz="2000">
                <a:latin typeface="Times New Roman" panose="02020603050405020304" pitchFamily="18" charset="0"/>
                <a:ea typeface="微软雅黑" panose="020B0503020204020204" pitchFamily="34" charset="-122"/>
                <a:cs typeface="+mn-ea"/>
                <a:sym typeface="Times New Roman" panose="02020603050405020304" pitchFamily="18" charset="0"/>
              </a:rPr>
              <a:t>、 </a:t>
            </a:r>
            <a:r>
              <a:rPr lang="en-US" altLang="zh-CN" sz="2000">
                <a:latin typeface="Times New Roman" panose="02020603050405020304" pitchFamily="18" charset="0"/>
                <a:ea typeface="微软雅黑" panose="020B0503020204020204" pitchFamily="34" charset="-122"/>
                <a:cs typeface="+mn-ea"/>
                <a:sym typeface="Times New Roman" panose="02020603050405020304" pitchFamily="18" charset="0"/>
              </a:rPr>
              <a:t>TC</a:t>
            </a:r>
            <a:r>
              <a:rPr lang="en-US" altLang="zh-CN" sz="2000" baseline="-25000" dirty="0">
                <a:latin typeface="Times New Roman" panose="02020603050405020304" pitchFamily="18" charset="0"/>
                <a:ea typeface="微软雅黑" panose="020B0503020204020204" pitchFamily="34" charset="-122"/>
                <a:cs typeface="+mn-ea"/>
                <a:sym typeface="Times New Roman" panose="02020603050405020304" pitchFamily="18" charset="0"/>
              </a:rPr>
              <a:t>BE</a:t>
            </a:r>
            <a:r>
              <a:rPr lang="zh-CN" altLang="en-US" sz="2000">
                <a:latin typeface="Times New Roman" panose="02020603050405020304" pitchFamily="18" charset="0"/>
                <a:ea typeface="微软雅黑" panose="020B0503020204020204" pitchFamily="34" charset="-122"/>
                <a:cs typeface="+mn-ea"/>
                <a:sym typeface="Times New Roman" panose="02020603050405020304" pitchFamily="18" charset="0"/>
              </a:rPr>
              <a:t>，</a:t>
            </a:r>
            <a:r>
              <a:rPr lang="zh-CN" altLang="en-US" sz="2000" dirty="0">
                <a:latin typeface="Times New Roman" panose="02020603050405020304" pitchFamily="18" charset="0"/>
                <a:ea typeface="微软雅黑" panose="020B0503020204020204" pitchFamily="34" charset="-122"/>
                <a:cs typeface="+mn-ea"/>
                <a:sym typeface="Times New Roman" panose="02020603050405020304" pitchFamily="18" charset="0"/>
              </a:rPr>
              <a:t>即验证中心点变换后，代价如何变化</a:t>
            </a:r>
          </a:p>
          <a:p>
            <a:pPr marL="817200" lvl="1" indent="-360000" algn="just" fontAlgn="base">
              <a:lnSpc>
                <a:spcPct val="135000"/>
              </a:lnSpc>
              <a:spcBef>
                <a:spcPts val="600"/>
              </a:spcBef>
              <a:spcAft>
                <a:spcPct val="0"/>
              </a:spcAft>
              <a:buClr>
                <a:srgbClr val="FF6600"/>
              </a:buClr>
              <a:buSzPct val="80000"/>
              <a:buFont typeface="Wingdings" panose="05000000000000000000" pitchFamily="2" charset="2"/>
              <a:buChar char="l"/>
            </a:pPr>
            <a:r>
              <a:rPr lang="zh-CN" altLang="en-US" sz="2000">
                <a:latin typeface="Times New Roman" panose="02020603050405020304" pitchFamily="18" charset="0"/>
                <a:ea typeface="微软雅黑" panose="020B0503020204020204" pitchFamily="34" charset="-122"/>
                <a:cs typeface="+mn-ea"/>
                <a:sym typeface="Times New Roman" panose="02020603050405020304" pitchFamily="18" charset="0"/>
              </a:rPr>
              <a:t>以</a:t>
            </a:r>
            <a:r>
              <a:rPr lang="en-US" altLang="zh-CN" sz="2000">
                <a:latin typeface="Times New Roman" panose="02020603050405020304" pitchFamily="18" charset="0"/>
                <a:ea typeface="微软雅黑" panose="020B0503020204020204" pitchFamily="34" charset="-122"/>
                <a:cs typeface="+mn-ea"/>
                <a:sym typeface="Times New Roman" panose="02020603050405020304" pitchFamily="18" charset="0"/>
              </a:rPr>
              <a:t>TC</a:t>
            </a:r>
            <a:r>
              <a:rPr lang="en-US" altLang="zh-CN" sz="2000" baseline="-25000" dirty="0">
                <a:latin typeface="Times New Roman" panose="02020603050405020304" pitchFamily="18" charset="0"/>
                <a:ea typeface="微软雅黑" panose="020B0503020204020204" pitchFamily="34" charset="-122"/>
                <a:cs typeface="+mn-ea"/>
                <a:sym typeface="Times New Roman" panose="02020603050405020304" pitchFamily="18" charset="0"/>
              </a:rPr>
              <a:t>AC</a:t>
            </a:r>
            <a:r>
              <a:rPr lang="zh-CN" altLang="en-US" sz="2000">
                <a:latin typeface="Times New Roman" panose="02020603050405020304" pitchFamily="18" charset="0"/>
                <a:ea typeface="微软雅黑" panose="020B0503020204020204" pitchFamily="34" charset="-122"/>
                <a:cs typeface="+mn-ea"/>
                <a:sym typeface="Times New Roman" panose="02020603050405020304" pitchFamily="18" charset="0"/>
              </a:rPr>
              <a:t>为</a:t>
            </a:r>
            <a:r>
              <a:rPr lang="zh-CN" altLang="en-US" sz="2000" dirty="0">
                <a:latin typeface="Times New Roman" panose="02020603050405020304" pitchFamily="18" charset="0"/>
                <a:ea typeface="微软雅黑" panose="020B0503020204020204" pitchFamily="34" charset="-122"/>
                <a:cs typeface="+mn-ea"/>
                <a:sym typeface="Times New Roman" panose="02020603050405020304" pitchFamily="18" charset="0"/>
              </a:rPr>
              <a:t>例说明计算过程</a:t>
            </a:r>
          </a:p>
        </p:txBody>
      </p:sp>
      <p:sp>
        <p:nvSpPr>
          <p:cNvPr id="28677" name="Text Box 4"/>
          <p:cNvSpPr txBox="1">
            <a:spLocks noChangeArrowheads="1"/>
          </p:cNvSpPr>
          <p:nvPr/>
        </p:nvSpPr>
        <p:spPr bwMode="auto">
          <a:xfrm>
            <a:off x="1854922" y="3700927"/>
            <a:ext cx="3528000" cy="24323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marL="469900" indent="-469900">
              <a:defRPr sz="3200">
                <a:solidFill>
                  <a:schemeClr val="tx1"/>
                </a:solidFill>
                <a:latin typeface="Arial" charset="0"/>
                <a:ea typeface="楷体_GB2312" pitchFamily="49" charset="-122"/>
              </a:defRPr>
            </a:lvl1pPr>
            <a:lvl2pPr marL="800100" indent="-342900">
              <a:defRPr sz="2800">
                <a:solidFill>
                  <a:schemeClr val="tx1"/>
                </a:solidFill>
                <a:latin typeface="Arial" charset="0"/>
                <a:ea typeface="楷体_GB2312" pitchFamily="49" charset="-122"/>
              </a:defRPr>
            </a:lvl2pPr>
            <a:lvl3pPr marL="1257300" indent="-342900">
              <a:defRPr sz="2400">
                <a:solidFill>
                  <a:schemeClr val="tx1"/>
                </a:solidFill>
                <a:latin typeface="Arial" charset="0"/>
                <a:ea typeface="楷体_GB2312" pitchFamily="49" charset="-122"/>
              </a:defRPr>
            </a:lvl3pPr>
            <a:lvl4pPr marL="1714500" indent="-342900">
              <a:defRPr sz="2000">
                <a:solidFill>
                  <a:schemeClr val="tx1"/>
                </a:solidFill>
                <a:latin typeface="Arial" charset="0"/>
                <a:ea typeface="楷体_GB2312" pitchFamily="49" charset="-122"/>
              </a:defRPr>
            </a:lvl4pPr>
            <a:lvl5pPr marL="2171700" indent="-342900">
              <a:defRPr sz="2000">
                <a:solidFill>
                  <a:schemeClr val="tx1"/>
                </a:solidFill>
                <a:latin typeface="Arial" charset="0"/>
                <a:ea typeface="楷体_GB2312" pitchFamily="49" charset="-122"/>
              </a:defRPr>
            </a:lvl5pPr>
            <a:lvl6pPr marL="2628900" indent="-342900" eaLnBrk="0" hangingPunct="0">
              <a:defRPr sz="2000">
                <a:solidFill>
                  <a:schemeClr val="tx1"/>
                </a:solidFill>
                <a:latin typeface="Arial" charset="0"/>
                <a:ea typeface="楷体_GB2312" pitchFamily="49" charset="-122"/>
              </a:defRPr>
            </a:lvl6pPr>
            <a:lvl7pPr marL="3086100" indent="-342900" eaLnBrk="0" hangingPunct="0">
              <a:defRPr sz="2000">
                <a:solidFill>
                  <a:schemeClr val="tx1"/>
                </a:solidFill>
                <a:latin typeface="Arial" charset="0"/>
                <a:ea typeface="楷体_GB2312" pitchFamily="49" charset="-122"/>
              </a:defRPr>
            </a:lvl7pPr>
            <a:lvl8pPr marL="3543300" indent="-342900" eaLnBrk="0" hangingPunct="0">
              <a:defRPr sz="2000">
                <a:solidFill>
                  <a:schemeClr val="tx1"/>
                </a:solidFill>
                <a:latin typeface="Arial" charset="0"/>
                <a:ea typeface="楷体_GB2312" pitchFamily="49" charset="-122"/>
              </a:defRPr>
            </a:lvl8pPr>
            <a:lvl9pPr marL="4000500" indent="-342900" eaLnBrk="0" hangingPunct="0">
              <a:defRPr sz="2000">
                <a:solidFill>
                  <a:schemeClr val="tx1"/>
                </a:solidFill>
                <a:latin typeface="Arial" charset="0"/>
                <a:ea typeface="楷体_GB2312" pitchFamily="49" charset="-122"/>
              </a:defRPr>
            </a:lvl9pPr>
          </a:lstStyle>
          <a:p>
            <a:pPr marL="324000" indent="-324000" algn="just" eaLnBrk="1" hangingPunct="1">
              <a:lnSpc>
                <a:spcPct val="140000"/>
              </a:lnSpc>
              <a:spcBef>
                <a:spcPts val="600"/>
              </a:spcBef>
              <a:buClr>
                <a:srgbClr val="FF6700"/>
              </a:buClr>
              <a:buFont typeface="Wingdings" pitchFamily="2" charset="2"/>
              <a:buAutoNum type="alphaLcParenR"/>
            </a:pPr>
            <a:r>
              <a:rPr lang="zh-CN" altLang="en-US" sz="1800" dirty="0">
                <a:latin typeface="Times New Roman" panose="02020603050405020304" pitchFamily="18" charset="0"/>
                <a:ea typeface="微软雅黑" panose="020B0503020204020204" pitchFamily="34" charset="-122"/>
                <a:sym typeface="Times New Roman" panose="02020603050405020304" pitchFamily="18" charset="0"/>
              </a:rPr>
              <a:t>当</a:t>
            </a:r>
            <a:r>
              <a:rPr lang="en-US" altLang="zh-CN" sz="1800" dirty="0">
                <a:latin typeface="Times New Roman" panose="02020603050405020304" pitchFamily="18" charset="0"/>
                <a:ea typeface="微软雅黑" panose="020B0503020204020204" pitchFamily="34" charset="-122"/>
                <a:sym typeface="Times New Roman" panose="02020603050405020304" pitchFamily="18" charset="0"/>
              </a:rPr>
              <a:t>A</a:t>
            </a:r>
            <a:r>
              <a:rPr lang="zh-CN" altLang="en-US" sz="1800" dirty="0">
                <a:latin typeface="Times New Roman" panose="02020603050405020304" pitchFamily="18" charset="0"/>
                <a:ea typeface="微软雅黑" panose="020B0503020204020204" pitchFamily="34" charset="-122"/>
                <a:sym typeface="Times New Roman" panose="02020603050405020304" pitchFamily="18" charset="0"/>
              </a:rPr>
              <a:t>被</a:t>
            </a:r>
            <a:r>
              <a:rPr lang="en-US" altLang="zh-CN" sz="1800" dirty="0">
                <a:latin typeface="Times New Roman" panose="02020603050405020304" pitchFamily="18" charset="0"/>
                <a:ea typeface="微软雅黑" panose="020B0503020204020204" pitchFamily="34" charset="-122"/>
                <a:sym typeface="Times New Roman" panose="02020603050405020304" pitchFamily="18" charset="0"/>
              </a:rPr>
              <a:t>C</a:t>
            </a:r>
            <a:r>
              <a:rPr lang="zh-CN" altLang="en-US" sz="1800" dirty="0">
                <a:latin typeface="Times New Roman" panose="02020603050405020304" pitchFamily="18" charset="0"/>
                <a:ea typeface="微软雅黑" panose="020B0503020204020204" pitchFamily="34" charset="-122"/>
                <a:sym typeface="Times New Roman" panose="02020603050405020304" pitchFamily="18" charset="0"/>
              </a:rPr>
              <a:t>替换以后，</a:t>
            </a:r>
            <a:r>
              <a:rPr lang="en-US" altLang="zh-CN" sz="1800" dirty="0">
                <a:latin typeface="Times New Roman" panose="02020603050405020304" pitchFamily="18" charset="0"/>
                <a:ea typeface="微软雅黑" panose="020B0503020204020204" pitchFamily="34" charset="-122"/>
                <a:sym typeface="Times New Roman" panose="02020603050405020304" pitchFamily="18" charset="0"/>
              </a:rPr>
              <a:t>A</a:t>
            </a:r>
            <a:r>
              <a:rPr lang="zh-CN" altLang="en-US" sz="1800" dirty="0">
                <a:latin typeface="Times New Roman" panose="02020603050405020304" pitchFamily="18" charset="0"/>
                <a:ea typeface="微软雅黑" panose="020B0503020204020204" pitchFamily="34" charset="-122"/>
                <a:sym typeface="Times New Roman" panose="02020603050405020304" pitchFamily="18" charset="0"/>
              </a:rPr>
              <a:t>不再是一个中心点，因为</a:t>
            </a:r>
            <a:r>
              <a:rPr lang="en-US" altLang="zh-CN" sz="1800" dirty="0">
                <a:latin typeface="Times New Roman" panose="02020603050405020304" pitchFamily="18" charset="0"/>
                <a:ea typeface="微软雅黑" panose="020B0503020204020204" pitchFamily="34" charset="-122"/>
                <a:sym typeface="Times New Roman" panose="02020603050405020304" pitchFamily="18" charset="0"/>
              </a:rPr>
              <a:t>A</a:t>
            </a:r>
            <a:r>
              <a:rPr lang="zh-CN" altLang="en-US" sz="1800" dirty="0">
                <a:latin typeface="Times New Roman" panose="02020603050405020304" pitchFamily="18" charset="0"/>
                <a:ea typeface="微软雅黑" panose="020B0503020204020204" pitchFamily="34" charset="-122"/>
                <a:sym typeface="Times New Roman" panose="02020603050405020304" pitchFamily="18" charset="0"/>
              </a:rPr>
              <a:t>离</a:t>
            </a:r>
            <a:r>
              <a:rPr lang="en-US" altLang="zh-CN" sz="1800" dirty="0">
                <a:latin typeface="Times New Roman" panose="02020603050405020304" pitchFamily="18" charset="0"/>
                <a:ea typeface="微软雅黑" panose="020B0503020204020204" pitchFamily="34" charset="-122"/>
                <a:sym typeface="Times New Roman" panose="02020603050405020304" pitchFamily="18" charset="0"/>
              </a:rPr>
              <a:t>B</a:t>
            </a:r>
            <a:r>
              <a:rPr lang="zh-CN" altLang="en-US" sz="1800" dirty="0">
                <a:latin typeface="Times New Roman" panose="02020603050405020304" pitchFamily="18" charset="0"/>
                <a:ea typeface="微软雅黑" panose="020B0503020204020204" pitchFamily="34" charset="-122"/>
                <a:sym typeface="Times New Roman" panose="02020603050405020304" pitchFamily="18" charset="0"/>
              </a:rPr>
              <a:t>比</a:t>
            </a:r>
            <a:r>
              <a:rPr lang="en-US" altLang="zh-CN" sz="1800" dirty="0">
                <a:latin typeface="Times New Roman" panose="02020603050405020304" pitchFamily="18" charset="0"/>
                <a:ea typeface="微软雅黑" panose="020B0503020204020204" pitchFamily="34" charset="-122"/>
                <a:sym typeface="Times New Roman" panose="02020603050405020304" pitchFamily="18" charset="0"/>
              </a:rPr>
              <a:t>A</a:t>
            </a:r>
            <a:r>
              <a:rPr lang="zh-CN" altLang="en-US" sz="1800" dirty="0">
                <a:latin typeface="Times New Roman" panose="02020603050405020304" pitchFamily="18" charset="0"/>
                <a:ea typeface="微软雅黑" panose="020B0503020204020204" pitchFamily="34" charset="-122"/>
                <a:sym typeface="Times New Roman" panose="02020603050405020304" pitchFamily="18" charset="0"/>
              </a:rPr>
              <a:t>离</a:t>
            </a:r>
            <a:r>
              <a:rPr lang="en-US" altLang="zh-CN" sz="1800" dirty="0">
                <a:latin typeface="Times New Roman" panose="02020603050405020304" pitchFamily="18" charset="0"/>
                <a:ea typeface="微软雅黑" panose="020B0503020204020204" pitchFamily="34" charset="-122"/>
                <a:sym typeface="Times New Roman" panose="02020603050405020304" pitchFamily="18" charset="0"/>
              </a:rPr>
              <a:t>C</a:t>
            </a:r>
            <a:r>
              <a:rPr lang="zh-CN" altLang="en-US" sz="1800" dirty="0">
                <a:latin typeface="Times New Roman" panose="02020603050405020304" pitchFamily="18" charset="0"/>
                <a:ea typeface="微软雅黑" panose="020B0503020204020204" pitchFamily="34" charset="-122"/>
                <a:sym typeface="Times New Roman" panose="02020603050405020304" pitchFamily="18" charset="0"/>
              </a:rPr>
              <a:t>近，</a:t>
            </a:r>
            <a:r>
              <a:rPr lang="en-US" altLang="zh-CN" sz="1800" dirty="0">
                <a:latin typeface="Times New Roman" panose="02020603050405020304" pitchFamily="18" charset="0"/>
                <a:ea typeface="微软雅黑" panose="020B0503020204020204" pitchFamily="34" charset="-122"/>
                <a:sym typeface="Times New Roman" panose="02020603050405020304" pitchFamily="18" charset="0"/>
              </a:rPr>
              <a:t>A</a:t>
            </a:r>
            <a:r>
              <a:rPr lang="zh-CN" altLang="en-US" sz="1800" dirty="0">
                <a:latin typeface="Times New Roman" panose="02020603050405020304" pitchFamily="18" charset="0"/>
                <a:ea typeface="微软雅黑" panose="020B0503020204020204" pitchFamily="34" charset="-122"/>
                <a:sym typeface="Times New Roman" panose="02020603050405020304" pitchFamily="18" charset="0"/>
              </a:rPr>
              <a:t>被分配到</a:t>
            </a:r>
            <a:r>
              <a:rPr lang="en-US" altLang="zh-CN" sz="1800" dirty="0">
                <a:latin typeface="Times New Roman" panose="02020603050405020304" pitchFamily="18" charset="0"/>
                <a:ea typeface="微软雅黑" panose="020B0503020204020204" pitchFamily="34" charset="-122"/>
                <a:sym typeface="Times New Roman" panose="02020603050405020304" pitchFamily="18" charset="0"/>
              </a:rPr>
              <a:t>B</a:t>
            </a:r>
            <a:r>
              <a:rPr lang="zh-CN" altLang="en-US" sz="1800" dirty="0">
                <a:latin typeface="Times New Roman" panose="02020603050405020304" pitchFamily="18" charset="0"/>
                <a:ea typeface="微软雅黑" panose="020B0503020204020204" pitchFamily="34" charset="-122"/>
                <a:sym typeface="Times New Roman" panose="02020603050405020304" pitchFamily="18" charset="0"/>
              </a:rPr>
              <a:t>中心点代表的簇，</a:t>
            </a:r>
            <a:r>
              <a:rPr lang="en-US" altLang="zh-CN" sz="1800" i="1" dirty="0">
                <a:latin typeface="Times New Roman" panose="02020603050405020304" pitchFamily="18" charset="0"/>
                <a:ea typeface="微软雅黑" panose="020B0503020204020204" pitchFamily="34" charset="-122"/>
                <a:sym typeface="Times New Roman" panose="02020603050405020304" pitchFamily="18" charset="0"/>
              </a:rPr>
              <a:t>C</a:t>
            </a:r>
            <a:r>
              <a:rPr lang="en-US" altLang="zh-CN" sz="1200" i="1" dirty="0">
                <a:latin typeface="Times New Roman" panose="02020603050405020304" pitchFamily="18" charset="0"/>
                <a:ea typeface="微软雅黑" panose="020B0503020204020204" pitchFamily="34" charset="-122"/>
                <a:sym typeface="Times New Roman" panose="02020603050405020304" pitchFamily="18" charset="0"/>
              </a:rPr>
              <a:t>AAC</a:t>
            </a:r>
            <a:r>
              <a:rPr lang="en-US" altLang="zh-CN" sz="1800" dirty="0">
                <a:latin typeface="Times New Roman" panose="02020603050405020304" pitchFamily="18" charset="0"/>
                <a:ea typeface="微软雅黑" panose="020B0503020204020204" pitchFamily="34" charset="-122"/>
                <a:sym typeface="Times New Roman" panose="02020603050405020304" pitchFamily="18" charset="0"/>
              </a:rPr>
              <a:t>=</a:t>
            </a:r>
            <a:r>
              <a:rPr lang="en-US" altLang="zh-CN" sz="1800" i="1" dirty="0">
                <a:latin typeface="Times New Roman" panose="02020603050405020304" pitchFamily="18" charset="0"/>
                <a:ea typeface="微软雅黑" panose="020B0503020204020204" pitchFamily="34" charset="-122"/>
                <a:sym typeface="Times New Roman" panose="02020603050405020304" pitchFamily="18" charset="0"/>
              </a:rPr>
              <a:t>d</a:t>
            </a:r>
            <a:r>
              <a:rPr lang="en-US" altLang="zh-CN" sz="1800" dirty="0">
                <a:latin typeface="Times New Roman" panose="02020603050405020304" pitchFamily="18" charset="0"/>
                <a:ea typeface="微软雅黑" panose="020B0503020204020204" pitchFamily="34" charset="-122"/>
                <a:sym typeface="Times New Roman" panose="02020603050405020304" pitchFamily="18" charset="0"/>
              </a:rPr>
              <a:t>(</a:t>
            </a:r>
            <a:r>
              <a:rPr lang="en-US" altLang="zh-CN" sz="1800" i="1" dirty="0">
                <a:latin typeface="Times New Roman" panose="02020603050405020304" pitchFamily="18" charset="0"/>
                <a:ea typeface="微软雅黑" panose="020B0503020204020204" pitchFamily="34" charset="-122"/>
                <a:sym typeface="Times New Roman" panose="02020603050405020304" pitchFamily="18" charset="0"/>
              </a:rPr>
              <a:t>A</a:t>
            </a:r>
            <a:r>
              <a:rPr lang="en-US" altLang="zh-CN" sz="1800" dirty="0">
                <a:latin typeface="Times New Roman" panose="02020603050405020304" pitchFamily="18" charset="0"/>
                <a:ea typeface="微软雅黑" panose="020B0503020204020204" pitchFamily="34" charset="-122"/>
                <a:sym typeface="Times New Roman" panose="02020603050405020304" pitchFamily="18" charset="0"/>
              </a:rPr>
              <a:t>,</a:t>
            </a:r>
            <a:r>
              <a:rPr lang="en-US" altLang="zh-CN" sz="1800" i="1" dirty="0">
                <a:latin typeface="Times New Roman" panose="02020603050405020304" pitchFamily="18" charset="0"/>
                <a:ea typeface="微软雅黑" panose="020B0503020204020204" pitchFamily="34" charset="-122"/>
                <a:sym typeface="Times New Roman" panose="02020603050405020304" pitchFamily="18" charset="0"/>
              </a:rPr>
              <a:t>B</a:t>
            </a:r>
            <a:r>
              <a:rPr lang="en-US" altLang="zh-CN" sz="1800" dirty="0">
                <a:latin typeface="Times New Roman" panose="02020603050405020304" pitchFamily="18" charset="0"/>
                <a:ea typeface="微软雅黑" panose="020B0503020204020204" pitchFamily="34" charset="-122"/>
                <a:sym typeface="Times New Roman" panose="02020603050405020304" pitchFamily="18" charset="0"/>
              </a:rPr>
              <a:t>)-</a:t>
            </a:r>
            <a:r>
              <a:rPr lang="en-US" altLang="zh-CN" sz="1800" i="1" dirty="0">
                <a:latin typeface="Times New Roman" panose="02020603050405020304" pitchFamily="18" charset="0"/>
                <a:ea typeface="微软雅黑" panose="020B0503020204020204" pitchFamily="34" charset="-122"/>
                <a:sym typeface="Times New Roman" panose="02020603050405020304" pitchFamily="18" charset="0"/>
              </a:rPr>
              <a:t>d</a:t>
            </a:r>
            <a:r>
              <a:rPr lang="en-US" altLang="zh-CN" sz="1800" dirty="0">
                <a:latin typeface="Times New Roman" panose="02020603050405020304" pitchFamily="18" charset="0"/>
                <a:ea typeface="微软雅黑" panose="020B0503020204020204" pitchFamily="34" charset="-122"/>
                <a:sym typeface="Times New Roman" panose="02020603050405020304" pitchFamily="18" charset="0"/>
              </a:rPr>
              <a:t>(</a:t>
            </a:r>
            <a:r>
              <a:rPr lang="en-US" altLang="zh-CN" sz="1800" i="1" dirty="0">
                <a:latin typeface="Times New Roman" panose="02020603050405020304" pitchFamily="18" charset="0"/>
                <a:ea typeface="微软雅黑" panose="020B0503020204020204" pitchFamily="34" charset="-122"/>
                <a:sym typeface="Times New Roman" panose="02020603050405020304" pitchFamily="18" charset="0"/>
              </a:rPr>
              <a:t>A</a:t>
            </a:r>
            <a:r>
              <a:rPr lang="en-US" altLang="zh-CN" sz="1800" dirty="0">
                <a:latin typeface="Times New Roman" panose="02020603050405020304" pitchFamily="18" charset="0"/>
                <a:ea typeface="微软雅黑" panose="020B0503020204020204" pitchFamily="34" charset="-122"/>
                <a:sym typeface="Times New Roman" panose="02020603050405020304" pitchFamily="18" charset="0"/>
              </a:rPr>
              <a:t>,</a:t>
            </a:r>
            <a:r>
              <a:rPr lang="en-US" altLang="zh-CN" sz="1800" i="1" dirty="0">
                <a:latin typeface="Times New Roman" panose="02020603050405020304" pitchFamily="18" charset="0"/>
                <a:ea typeface="微软雅黑" panose="020B0503020204020204" pitchFamily="34" charset="-122"/>
                <a:sym typeface="Times New Roman" panose="02020603050405020304" pitchFamily="18" charset="0"/>
              </a:rPr>
              <a:t>A</a:t>
            </a:r>
            <a:r>
              <a:rPr lang="en-US" altLang="zh-CN" sz="1800" dirty="0">
                <a:latin typeface="Times New Roman" panose="02020603050405020304" pitchFamily="18" charset="0"/>
                <a:ea typeface="微软雅黑" panose="020B0503020204020204" pitchFamily="34" charset="-122"/>
                <a:sym typeface="Times New Roman" panose="02020603050405020304" pitchFamily="18" charset="0"/>
              </a:rPr>
              <a:t>)=1</a:t>
            </a:r>
          </a:p>
          <a:p>
            <a:pPr marL="324000" indent="-324000" algn="just" eaLnBrk="1" hangingPunct="1">
              <a:lnSpc>
                <a:spcPct val="140000"/>
              </a:lnSpc>
              <a:spcBef>
                <a:spcPts val="600"/>
              </a:spcBef>
              <a:buClr>
                <a:srgbClr val="FF6700"/>
              </a:buClr>
              <a:buFont typeface="Wingdings" pitchFamily="2" charset="2"/>
              <a:buAutoNum type="alphaLcParenR"/>
            </a:pPr>
            <a:r>
              <a:rPr lang="en-US" altLang="zh-CN" sz="1800" dirty="0">
                <a:latin typeface="Times New Roman" panose="02020603050405020304" pitchFamily="18" charset="0"/>
                <a:ea typeface="微软雅黑" panose="020B0503020204020204" pitchFamily="34" charset="-122"/>
                <a:sym typeface="Times New Roman" panose="02020603050405020304" pitchFamily="18" charset="0"/>
              </a:rPr>
              <a:t>B</a:t>
            </a:r>
            <a:r>
              <a:rPr lang="zh-CN" altLang="en-US" sz="1800" dirty="0">
                <a:latin typeface="Times New Roman" panose="02020603050405020304" pitchFamily="18" charset="0"/>
                <a:ea typeface="微软雅黑" panose="020B0503020204020204" pitchFamily="34" charset="-122"/>
                <a:sym typeface="Times New Roman" panose="02020603050405020304" pitchFamily="18" charset="0"/>
              </a:rPr>
              <a:t>是一个中心点，当</a:t>
            </a:r>
            <a:r>
              <a:rPr lang="en-US" altLang="zh-CN" sz="1800" dirty="0">
                <a:latin typeface="Times New Roman" panose="02020603050405020304" pitchFamily="18" charset="0"/>
                <a:ea typeface="微软雅黑" panose="020B0503020204020204" pitchFamily="34" charset="-122"/>
                <a:sym typeface="Times New Roman" panose="02020603050405020304" pitchFamily="18" charset="0"/>
              </a:rPr>
              <a:t>A</a:t>
            </a:r>
            <a:r>
              <a:rPr lang="zh-CN" altLang="en-US" sz="1800" dirty="0">
                <a:latin typeface="Times New Roman" panose="02020603050405020304" pitchFamily="18" charset="0"/>
                <a:ea typeface="微软雅黑" panose="020B0503020204020204" pitchFamily="34" charset="-122"/>
                <a:sym typeface="Times New Roman" panose="02020603050405020304" pitchFamily="18" charset="0"/>
              </a:rPr>
              <a:t>被</a:t>
            </a:r>
            <a:r>
              <a:rPr lang="en-US" altLang="zh-CN" sz="1800" dirty="0">
                <a:latin typeface="Times New Roman" panose="02020603050405020304" pitchFamily="18" charset="0"/>
                <a:ea typeface="微软雅黑" panose="020B0503020204020204" pitchFamily="34" charset="-122"/>
                <a:sym typeface="Times New Roman" panose="02020603050405020304" pitchFamily="18" charset="0"/>
              </a:rPr>
              <a:t>C</a:t>
            </a:r>
            <a:r>
              <a:rPr lang="zh-CN" altLang="en-US" sz="1800" dirty="0">
                <a:latin typeface="Times New Roman" panose="02020603050405020304" pitchFamily="18" charset="0"/>
                <a:ea typeface="微软雅黑" panose="020B0503020204020204" pitchFamily="34" charset="-122"/>
                <a:sym typeface="Times New Roman" panose="02020603050405020304" pitchFamily="18" charset="0"/>
              </a:rPr>
              <a:t>替换以后，</a:t>
            </a:r>
            <a:r>
              <a:rPr lang="en-US" altLang="zh-CN" sz="1800" dirty="0">
                <a:latin typeface="Times New Roman" panose="02020603050405020304" pitchFamily="18" charset="0"/>
                <a:ea typeface="微软雅黑" panose="020B0503020204020204" pitchFamily="34" charset="-122"/>
                <a:sym typeface="Times New Roman" panose="02020603050405020304" pitchFamily="18" charset="0"/>
              </a:rPr>
              <a:t>B</a:t>
            </a:r>
            <a:r>
              <a:rPr lang="zh-CN" altLang="en-US" sz="1800" dirty="0">
                <a:latin typeface="Times New Roman" panose="02020603050405020304" pitchFamily="18" charset="0"/>
                <a:ea typeface="微软雅黑" panose="020B0503020204020204" pitchFamily="34" charset="-122"/>
                <a:sym typeface="Times New Roman" panose="02020603050405020304" pitchFamily="18" charset="0"/>
              </a:rPr>
              <a:t>不受影响，</a:t>
            </a:r>
            <a:r>
              <a:rPr lang="en-US" altLang="zh-CN" sz="1800" i="1" dirty="0">
                <a:latin typeface="Times New Roman" panose="02020603050405020304" pitchFamily="18" charset="0"/>
                <a:ea typeface="微软雅黑" panose="020B0503020204020204" pitchFamily="34" charset="-122"/>
                <a:sym typeface="Times New Roman" panose="02020603050405020304" pitchFamily="18" charset="0"/>
              </a:rPr>
              <a:t>C</a:t>
            </a:r>
            <a:r>
              <a:rPr lang="en-US" altLang="zh-CN" sz="1200" i="1" dirty="0">
                <a:latin typeface="Times New Roman" panose="02020603050405020304" pitchFamily="18" charset="0"/>
                <a:ea typeface="微软雅黑" panose="020B0503020204020204" pitchFamily="34" charset="-122"/>
                <a:sym typeface="Times New Roman" panose="02020603050405020304" pitchFamily="18" charset="0"/>
              </a:rPr>
              <a:t>BAC</a:t>
            </a:r>
            <a:r>
              <a:rPr lang="en-US" altLang="zh-CN" sz="1800" dirty="0">
                <a:latin typeface="Times New Roman" panose="02020603050405020304" pitchFamily="18" charset="0"/>
                <a:ea typeface="微软雅黑" panose="020B0503020204020204" pitchFamily="34" charset="-122"/>
                <a:sym typeface="Times New Roman" panose="02020603050405020304" pitchFamily="18" charset="0"/>
              </a:rPr>
              <a:t>=</a:t>
            </a:r>
            <a:r>
              <a:rPr lang="en-US" altLang="zh-CN" sz="1800" i="1" dirty="0">
                <a:latin typeface="Times New Roman" panose="02020603050405020304" pitchFamily="18" charset="0"/>
                <a:ea typeface="微软雅黑" panose="020B0503020204020204" pitchFamily="34" charset="-122"/>
                <a:sym typeface="Times New Roman" panose="02020603050405020304" pitchFamily="18" charset="0"/>
              </a:rPr>
              <a:t>0</a:t>
            </a:r>
            <a:endParaRPr lang="zh-CN" altLang="en-US" sz="1800" dirty="0">
              <a:latin typeface="Times New Roman" panose="02020603050405020304" pitchFamily="18" charset="0"/>
              <a:ea typeface="微软雅黑" panose="020B0503020204020204" pitchFamily="34" charset="-122"/>
              <a:sym typeface="Times New Roman" panose="02020603050405020304" pitchFamily="18" charset="0"/>
            </a:endParaRPr>
          </a:p>
        </p:txBody>
      </p:sp>
      <p:graphicFrame>
        <p:nvGraphicFramePr>
          <p:cNvPr id="7" name="Object 56"/>
          <p:cNvGraphicFramePr>
            <a:graphicFrameLocks noChangeAspect="1"/>
          </p:cNvGraphicFramePr>
          <p:nvPr>
            <p:extLst>
              <p:ext uri="{D42A27DB-BD31-4B8C-83A1-F6EECF244321}">
                <p14:modId xmlns:p14="http://schemas.microsoft.com/office/powerpoint/2010/main" val="2485276199"/>
              </p:ext>
            </p:extLst>
          </p:nvPr>
        </p:nvGraphicFramePr>
        <p:xfrm>
          <a:off x="210764" y="3735419"/>
          <a:ext cx="1601788" cy="2071687"/>
        </p:xfrm>
        <a:graphic>
          <a:graphicData uri="http://schemas.openxmlformats.org/presentationml/2006/ole">
            <mc:AlternateContent xmlns:mc="http://schemas.openxmlformats.org/markup-compatibility/2006">
              <mc:Choice xmlns:v="urn:schemas-microsoft-com:vml" Requires="v">
                <p:oleObj spid="_x0000_s8292" r:id="rId3" imgW="1600200" imgH="2070100" progId="Word.Picture.8">
                  <p:embed/>
                </p:oleObj>
              </mc:Choice>
              <mc:Fallback>
                <p:oleObj r:id="rId3" imgW="1600200" imgH="2070100" progId="Word.Picture.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0764" y="3735419"/>
                        <a:ext cx="1601788" cy="20716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 name="Text Box 57"/>
          <p:cNvSpPr txBox="1">
            <a:spLocks noChangeArrowheads="1"/>
          </p:cNvSpPr>
          <p:nvPr/>
        </p:nvSpPr>
        <p:spPr bwMode="auto">
          <a:xfrm>
            <a:off x="473724" y="5971125"/>
            <a:ext cx="133882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marL="469900" indent="-469900">
              <a:spcBef>
                <a:spcPct val="20000"/>
              </a:spcBef>
              <a:buClr>
                <a:schemeClr val="bg2"/>
              </a:buClr>
              <a:buSzPct val="75000"/>
              <a:buFont typeface="Wingdings" charset="2"/>
              <a:buChar char="n"/>
              <a:defRPr sz="3200">
                <a:solidFill>
                  <a:schemeClr val="tx1"/>
                </a:solidFill>
                <a:latin typeface="Arial" charset="0"/>
                <a:ea typeface="楷体_GB2312" charset="0"/>
              </a:defRPr>
            </a:lvl1pPr>
            <a:lvl2pPr marL="742950" indent="-285750">
              <a:spcBef>
                <a:spcPct val="20000"/>
              </a:spcBef>
              <a:buClr>
                <a:schemeClr val="accent2"/>
              </a:buClr>
              <a:buSzPct val="80000"/>
              <a:buFont typeface="Wingdings" charset="2"/>
              <a:buChar char="¨"/>
              <a:defRPr sz="2800">
                <a:solidFill>
                  <a:schemeClr val="tx1"/>
                </a:solidFill>
                <a:latin typeface="Arial" charset="0"/>
                <a:ea typeface="楷体_GB2312" charset="0"/>
              </a:defRPr>
            </a:lvl2pPr>
            <a:lvl3pPr marL="1143000" indent="-228600">
              <a:spcBef>
                <a:spcPct val="20000"/>
              </a:spcBef>
              <a:buClr>
                <a:schemeClr val="bg2"/>
              </a:buClr>
              <a:buSzPct val="65000"/>
              <a:buFont typeface="Wingdings" charset="2"/>
              <a:buChar char="n"/>
              <a:defRPr sz="2400">
                <a:solidFill>
                  <a:schemeClr val="tx1"/>
                </a:solidFill>
                <a:latin typeface="Arial" charset="0"/>
                <a:ea typeface="楷体_GB2312" charset="0"/>
              </a:defRPr>
            </a:lvl3pPr>
            <a:lvl4pPr marL="1600200" indent="-228600">
              <a:spcBef>
                <a:spcPct val="20000"/>
              </a:spcBef>
              <a:buClr>
                <a:schemeClr val="accent2"/>
              </a:buClr>
              <a:buSzPct val="70000"/>
              <a:buFont typeface="Wingdings" charset="2"/>
              <a:buChar char="¨"/>
              <a:defRPr sz="2000">
                <a:solidFill>
                  <a:schemeClr val="tx1"/>
                </a:solidFill>
                <a:latin typeface="Arial" charset="0"/>
                <a:ea typeface="楷体_GB2312" charset="0"/>
              </a:defRPr>
            </a:lvl4pPr>
            <a:lvl5pPr marL="2057400" indent="-228600">
              <a:spcBef>
                <a:spcPct val="20000"/>
              </a:spcBef>
              <a:buClr>
                <a:schemeClr val="bg2"/>
              </a:buClr>
              <a:buFont typeface="Wingdings" charset="2"/>
              <a:buChar char="§"/>
              <a:defRPr sz="2000">
                <a:solidFill>
                  <a:schemeClr val="tx1"/>
                </a:solidFill>
                <a:latin typeface="Arial" charset="0"/>
                <a:ea typeface="楷体_GB2312" charset="0"/>
              </a:defRPr>
            </a:lvl5pPr>
            <a:lvl6pPr marL="25146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楷体_GB2312" charset="0"/>
              </a:defRPr>
            </a:lvl6pPr>
            <a:lvl7pPr marL="29718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楷体_GB2312" charset="0"/>
              </a:defRPr>
            </a:lvl7pPr>
            <a:lvl8pPr marL="34290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楷体_GB2312" charset="0"/>
              </a:defRPr>
            </a:lvl8pPr>
            <a:lvl9pPr marL="38862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楷体_GB2312" charset="0"/>
              </a:defRPr>
            </a:lvl9pPr>
          </a:lstStyle>
          <a:p>
            <a:pPr eaLnBrk="1" hangingPunct="1">
              <a:buClr>
                <a:schemeClr val="accent2"/>
              </a:buClr>
              <a:buSzTx/>
              <a:buFont typeface="Wingdings" charset="2"/>
              <a:buNone/>
              <a:defRPr/>
            </a:pPr>
            <a:r>
              <a:rPr lang="zh-CN" altLang="en-US" sz="1800">
                <a:latin typeface="Times New Roman" panose="02020603050405020304" pitchFamily="18" charset="0"/>
                <a:ea typeface="微软雅黑" panose="020B0503020204020204" pitchFamily="34" charset="-122"/>
                <a:sym typeface="Times New Roman" panose="02020603050405020304" pitchFamily="18" charset="0"/>
              </a:rPr>
              <a:t>起始中心点</a:t>
            </a:r>
          </a:p>
        </p:txBody>
      </p:sp>
      <p:graphicFrame>
        <p:nvGraphicFramePr>
          <p:cNvPr id="9" name="Group 4">
            <a:extLst>
              <a:ext uri="{FF2B5EF4-FFF2-40B4-BE49-F238E27FC236}">
                <a16:creationId xmlns:a16="http://schemas.microsoft.com/office/drawing/2014/main" id="{0B7BA344-0D8C-493B-92CA-001BC1E66814}"/>
              </a:ext>
            </a:extLst>
          </p:cNvPr>
          <p:cNvGraphicFramePr>
            <a:graphicFrameLocks noGrp="1"/>
          </p:cNvGraphicFramePr>
          <p:nvPr>
            <p:extLst>
              <p:ext uri="{D42A27DB-BD31-4B8C-83A1-F6EECF244321}">
                <p14:modId xmlns:p14="http://schemas.microsoft.com/office/powerpoint/2010/main" val="579617043"/>
              </p:ext>
            </p:extLst>
          </p:nvPr>
        </p:nvGraphicFramePr>
        <p:xfrm>
          <a:off x="5490543" y="3700927"/>
          <a:ext cx="3502025" cy="2454864"/>
        </p:xfrm>
        <a:graphic>
          <a:graphicData uri="http://schemas.openxmlformats.org/drawingml/2006/table">
            <a:tbl>
              <a:tblPr/>
              <a:tblGrid>
                <a:gridCol w="946150">
                  <a:extLst>
                    <a:ext uri="{9D8B030D-6E8A-4147-A177-3AD203B41FA5}">
                      <a16:colId xmlns:a16="http://schemas.microsoft.com/office/drawing/2014/main" val="20000"/>
                    </a:ext>
                  </a:extLst>
                </a:gridCol>
                <a:gridCol w="609600">
                  <a:extLst>
                    <a:ext uri="{9D8B030D-6E8A-4147-A177-3AD203B41FA5}">
                      <a16:colId xmlns:a16="http://schemas.microsoft.com/office/drawing/2014/main" val="20001"/>
                    </a:ext>
                  </a:extLst>
                </a:gridCol>
                <a:gridCol w="447675">
                  <a:extLst>
                    <a:ext uri="{9D8B030D-6E8A-4147-A177-3AD203B41FA5}">
                      <a16:colId xmlns:a16="http://schemas.microsoft.com/office/drawing/2014/main" val="20002"/>
                    </a:ext>
                  </a:extLst>
                </a:gridCol>
                <a:gridCol w="525462">
                  <a:extLst>
                    <a:ext uri="{9D8B030D-6E8A-4147-A177-3AD203B41FA5}">
                      <a16:colId xmlns:a16="http://schemas.microsoft.com/office/drawing/2014/main" val="20003"/>
                    </a:ext>
                  </a:extLst>
                </a:gridCol>
                <a:gridCol w="487363">
                  <a:extLst>
                    <a:ext uri="{9D8B030D-6E8A-4147-A177-3AD203B41FA5}">
                      <a16:colId xmlns:a16="http://schemas.microsoft.com/office/drawing/2014/main" val="20004"/>
                    </a:ext>
                  </a:extLst>
                </a:gridCol>
                <a:gridCol w="485775">
                  <a:extLst>
                    <a:ext uri="{9D8B030D-6E8A-4147-A177-3AD203B41FA5}">
                      <a16:colId xmlns:a16="http://schemas.microsoft.com/office/drawing/2014/main" val="20005"/>
                    </a:ext>
                  </a:extLst>
                </a:gridCol>
              </a:tblGrid>
              <a:tr h="409144">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zh-CN" altLang="en-US" sz="1800" b="1" i="0" u="none" strike="noStrike" cap="none" normalizeH="0" baseline="0">
                          <a:ln>
                            <a:noFill/>
                          </a:ln>
                          <a:solidFill>
                            <a:schemeClr val="bg1"/>
                          </a:solidFill>
                          <a:effectLst/>
                          <a:latin typeface="Times New Roman" panose="02020603050405020304" pitchFamily="18" charset="0"/>
                          <a:ea typeface="微软雅黑" panose="020B0503020204020204" pitchFamily="34" charset="-122"/>
                          <a:sym typeface="Times New Roman" panose="02020603050405020304" pitchFamily="18" charset="0"/>
                        </a:rPr>
                        <a:t>样本点</a:t>
                      </a:r>
                    </a:p>
                  </a:txBody>
                  <a:tcPr marT="45696" marB="45696" anchor="ctr" horzOverflow="overflow">
                    <a:lnL w="12700" cap="flat" cmpd="sng" algn="ctr">
                      <a:solidFill>
                        <a:srgbClr val="0070C0"/>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0070C0"/>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altLang="zh-CN" sz="1800" b="1" i="0" u="none" strike="noStrike" cap="none" normalizeH="0" baseline="0">
                          <a:ln>
                            <a:noFill/>
                          </a:ln>
                          <a:solidFill>
                            <a:schemeClr val="bg1"/>
                          </a:solidFill>
                          <a:effectLst/>
                          <a:latin typeface="Times New Roman" panose="02020603050405020304" pitchFamily="18" charset="0"/>
                          <a:ea typeface="微软雅黑" panose="020B0503020204020204" pitchFamily="34" charset="-122"/>
                          <a:sym typeface="Times New Roman" panose="02020603050405020304" pitchFamily="18" charset="0"/>
                        </a:rPr>
                        <a:t>A</a:t>
                      </a:r>
                    </a:p>
                  </a:txBody>
                  <a:tcPr marT="45696" marB="4569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0070C0"/>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altLang="zh-CN" sz="1800" b="1" i="0" u="none" strike="noStrike" cap="none" normalizeH="0" baseline="0">
                          <a:ln>
                            <a:noFill/>
                          </a:ln>
                          <a:solidFill>
                            <a:schemeClr val="bg1"/>
                          </a:solidFill>
                          <a:effectLst/>
                          <a:latin typeface="Times New Roman" panose="02020603050405020304" pitchFamily="18" charset="0"/>
                          <a:ea typeface="微软雅黑" panose="020B0503020204020204" pitchFamily="34" charset="-122"/>
                          <a:sym typeface="Times New Roman" panose="02020603050405020304" pitchFamily="18" charset="0"/>
                        </a:rPr>
                        <a:t>B</a:t>
                      </a:r>
                    </a:p>
                  </a:txBody>
                  <a:tcPr marT="45696" marB="4569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0070C0"/>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altLang="zh-CN" sz="1800" b="1" i="0" u="none" strike="noStrike" cap="none" normalizeH="0" baseline="0">
                          <a:ln>
                            <a:noFill/>
                          </a:ln>
                          <a:solidFill>
                            <a:schemeClr val="bg1"/>
                          </a:solidFill>
                          <a:effectLst/>
                          <a:latin typeface="Times New Roman" panose="02020603050405020304" pitchFamily="18" charset="0"/>
                          <a:ea typeface="微软雅黑" panose="020B0503020204020204" pitchFamily="34" charset="-122"/>
                          <a:sym typeface="Times New Roman" panose="02020603050405020304" pitchFamily="18" charset="0"/>
                        </a:rPr>
                        <a:t>C</a:t>
                      </a:r>
                    </a:p>
                  </a:txBody>
                  <a:tcPr marT="45696" marB="4569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0070C0"/>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altLang="zh-CN" sz="1800" b="1" i="0" u="none" strike="noStrike" cap="none" normalizeH="0" baseline="0">
                          <a:ln>
                            <a:noFill/>
                          </a:ln>
                          <a:solidFill>
                            <a:schemeClr val="bg1"/>
                          </a:solidFill>
                          <a:effectLst/>
                          <a:latin typeface="Times New Roman" panose="02020603050405020304" pitchFamily="18" charset="0"/>
                          <a:ea typeface="微软雅黑" panose="020B0503020204020204" pitchFamily="34" charset="-122"/>
                          <a:sym typeface="Times New Roman" panose="02020603050405020304" pitchFamily="18" charset="0"/>
                        </a:rPr>
                        <a:t>D</a:t>
                      </a:r>
                    </a:p>
                  </a:txBody>
                  <a:tcPr marT="45696" marB="4569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0070C0"/>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altLang="zh-CN" sz="1800" b="1" i="0" u="none" strike="noStrike" cap="none" normalizeH="0" baseline="0">
                          <a:ln>
                            <a:noFill/>
                          </a:ln>
                          <a:solidFill>
                            <a:schemeClr val="bg1"/>
                          </a:solidFill>
                          <a:effectLst/>
                          <a:latin typeface="Times New Roman" panose="02020603050405020304" pitchFamily="18" charset="0"/>
                          <a:ea typeface="微软雅黑" panose="020B0503020204020204" pitchFamily="34" charset="-122"/>
                          <a:sym typeface="Times New Roman" panose="02020603050405020304" pitchFamily="18" charset="0"/>
                        </a:rPr>
                        <a:t>E</a:t>
                      </a:r>
                    </a:p>
                  </a:txBody>
                  <a:tcPr marT="45696" marB="45696" anchor="ctr" horzOverflow="overflow">
                    <a:lnL w="12700" cap="flat" cmpd="sng" algn="ctr">
                      <a:solidFill>
                        <a:schemeClr val="bg1"/>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0070C0"/>
                    </a:solidFill>
                  </a:tcPr>
                </a:tc>
                <a:extLst>
                  <a:ext uri="{0D108BD9-81ED-4DB2-BD59-A6C34878D82A}">
                    <a16:rowId xmlns:a16="http://schemas.microsoft.com/office/drawing/2014/main" val="10000"/>
                  </a:ext>
                </a:extLst>
              </a:tr>
              <a:tr h="409144">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altLang="zh-CN" sz="1800" b="0" i="0" u="none" strike="noStrike" cap="none" normalizeH="0" baseline="0">
                          <a:ln>
                            <a:noFill/>
                          </a:ln>
                          <a:solidFill>
                            <a:schemeClr val="bg1"/>
                          </a:solidFill>
                          <a:effectLst/>
                          <a:latin typeface="Times New Roman" panose="02020603050405020304" pitchFamily="18" charset="0"/>
                          <a:ea typeface="微软雅黑" panose="020B0503020204020204" pitchFamily="34" charset="-122"/>
                          <a:sym typeface="Times New Roman" panose="02020603050405020304" pitchFamily="18" charset="0"/>
                        </a:rPr>
                        <a:t>A</a:t>
                      </a:r>
                    </a:p>
                  </a:txBody>
                  <a:tcPr marT="45696" marB="45696" anchor="ctr" horzOverflow="overflow">
                    <a:lnL w="12700" cap="flat" cmpd="sng" algn="ctr">
                      <a:solidFill>
                        <a:srgbClr val="0070C0"/>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0070C0"/>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altLang="zh-CN"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0</a:t>
                      </a:r>
                    </a:p>
                  </a:txBody>
                  <a:tcPr marT="45696" marB="4569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altLang="zh-CN"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1</a:t>
                      </a:r>
                    </a:p>
                  </a:txBody>
                  <a:tcPr marT="45696" marB="4569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altLang="zh-CN"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2</a:t>
                      </a:r>
                    </a:p>
                  </a:txBody>
                  <a:tcPr marT="45696" marB="4569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altLang="zh-CN"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2</a:t>
                      </a:r>
                    </a:p>
                  </a:txBody>
                  <a:tcPr marT="45696" marB="4569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altLang="zh-CN"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3</a:t>
                      </a:r>
                    </a:p>
                  </a:txBody>
                  <a:tcPr marT="45696" marB="45696" anchor="ctr" horzOverflow="overflow">
                    <a:lnL w="12700" cap="flat" cmpd="sng" algn="ctr">
                      <a:solidFill>
                        <a:schemeClr val="bg1"/>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extLst>
                  <a:ext uri="{0D108BD9-81ED-4DB2-BD59-A6C34878D82A}">
                    <a16:rowId xmlns:a16="http://schemas.microsoft.com/office/drawing/2014/main" val="10001"/>
                  </a:ext>
                </a:extLst>
              </a:tr>
              <a:tr h="409144">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altLang="zh-CN" sz="1800" b="0" i="0" u="none" strike="noStrike" cap="none" normalizeH="0" baseline="0">
                          <a:ln>
                            <a:noFill/>
                          </a:ln>
                          <a:solidFill>
                            <a:schemeClr val="bg1"/>
                          </a:solidFill>
                          <a:effectLst/>
                          <a:latin typeface="Times New Roman" panose="02020603050405020304" pitchFamily="18" charset="0"/>
                          <a:ea typeface="微软雅黑" panose="020B0503020204020204" pitchFamily="34" charset="-122"/>
                          <a:sym typeface="Times New Roman" panose="02020603050405020304" pitchFamily="18" charset="0"/>
                        </a:rPr>
                        <a:t>B</a:t>
                      </a:r>
                    </a:p>
                  </a:txBody>
                  <a:tcPr marT="45696" marB="45696" anchor="ctr" horzOverflow="overflow">
                    <a:lnL w="12700" cap="flat" cmpd="sng" algn="ctr">
                      <a:solidFill>
                        <a:srgbClr val="0070C0"/>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0070C0"/>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altLang="zh-CN"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1</a:t>
                      </a:r>
                    </a:p>
                  </a:txBody>
                  <a:tcPr marT="45696" marB="4569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altLang="zh-CN"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0</a:t>
                      </a:r>
                    </a:p>
                  </a:txBody>
                  <a:tcPr marT="45696" marB="4569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altLang="zh-CN"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2</a:t>
                      </a:r>
                    </a:p>
                  </a:txBody>
                  <a:tcPr marT="45696" marB="4569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altLang="zh-CN"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4</a:t>
                      </a:r>
                    </a:p>
                  </a:txBody>
                  <a:tcPr marT="45696" marB="4569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altLang="zh-CN"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3</a:t>
                      </a:r>
                    </a:p>
                  </a:txBody>
                  <a:tcPr marT="45696" marB="45696" anchor="ctr" horzOverflow="overflow">
                    <a:lnL w="12700" cap="flat" cmpd="sng" algn="ctr">
                      <a:solidFill>
                        <a:schemeClr val="bg1"/>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extLst>
                  <a:ext uri="{0D108BD9-81ED-4DB2-BD59-A6C34878D82A}">
                    <a16:rowId xmlns:a16="http://schemas.microsoft.com/office/drawing/2014/main" val="10002"/>
                  </a:ext>
                </a:extLst>
              </a:tr>
              <a:tr h="409144">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altLang="zh-CN" sz="1800" b="0" i="0" u="none" strike="noStrike" cap="none" normalizeH="0" baseline="0">
                          <a:ln>
                            <a:noFill/>
                          </a:ln>
                          <a:solidFill>
                            <a:schemeClr val="bg1"/>
                          </a:solidFill>
                          <a:effectLst/>
                          <a:latin typeface="Times New Roman" panose="02020603050405020304" pitchFamily="18" charset="0"/>
                          <a:ea typeface="微软雅黑" panose="020B0503020204020204" pitchFamily="34" charset="-122"/>
                          <a:sym typeface="Times New Roman" panose="02020603050405020304" pitchFamily="18" charset="0"/>
                        </a:rPr>
                        <a:t>C</a:t>
                      </a:r>
                    </a:p>
                  </a:txBody>
                  <a:tcPr marT="45696" marB="45696" anchor="ctr" horzOverflow="overflow">
                    <a:lnL w="12700" cap="flat" cmpd="sng" algn="ctr">
                      <a:solidFill>
                        <a:srgbClr val="0070C0"/>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0070C0"/>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altLang="zh-CN"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2</a:t>
                      </a:r>
                    </a:p>
                  </a:txBody>
                  <a:tcPr marT="45696" marB="4569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altLang="zh-CN"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2</a:t>
                      </a:r>
                    </a:p>
                  </a:txBody>
                  <a:tcPr marT="45696" marB="4569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altLang="zh-CN"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0</a:t>
                      </a:r>
                    </a:p>
                  </a:txBody>
                  <a:tcPr marT="45696" marB="4569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altLang="zh-CN"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1</a:t>
                      </a:r>
                    </a:p>
                  </a:txBody>
                  <a:tcPr marT="45696" marB="4569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altLang="zh-CN"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5</a:t>
                      </a:r>
                    </a:p>
                  </a:txBody>
                  <a:tcPr marT="45696" marB="45696" anchor="ctr" horzOverflow="overflow">
                    <a:lnL w="12700" cap="flat" cmpd="sng" algn="ctr">
                      <a:solidFill>
                        <a:schemeClr val="bg1"/>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extLst>
                  <a:ext uri="{0D108BD9-81ED-4DB2-BD59-A6C34878D82A}">
                    <a16:rowId xmlns:a16="http://schemas.microsoft.com/office/drawing/2014/main" val="10003"/>
                  </a:ext>
                </a:extLst>
              </a:tr>
              <a:tr h="409144">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altLang="zh-CN" sz="1800" b="0" i="0" u="none" strike="noStrike" cap="none" normalizeH="0" baseline="0">
                          <a:ln>
                            <a:noFill/>
                          </a:ln>
                          <a:solidFill>
                            <a:schemeClr val="bg1"/>
                          </a:solidFill>
                          <a:effectLst/>
                          <a:latin typeface="Times New Roman" panose="02020603050405020304" pitchFamily="18" charset="0"/>
                          <a:ea typeface="微软雅黑" panose="020B0503020204020204" pitchFamily="34" charset="-122"/>
                          <a:sym typeface="Times New Roman" panose="02020603050405020304" pitchFamily="18" charset="0"/>
                        </a:rPr>
                        <a:t>D</a:t>
                      </a:r>
                    </a:p>
                  </a:txBody>
                  <a:tcPr marT="45696" marB="45696" anchor="ctr" horzOverflow="overflow">
                    <a:lnL w="12700" cap="flat" cmpd="sng" algn="ctr">
                      <a:solidFill>
                        <a:srgbClr val="0070C0"/>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0070C0"/>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altLang="zh-CN"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2</a:t>
                      </a:r>
                    </a:p>
                  </a:txBody>
                  <a:tcPr marT="45696" marB="4569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altLang="zh-CN"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4</a:t>
                      </a:r>
                    </a:p>
                  </a:txBody>
                  <a:tcPr marT="45696" marB="4569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altLang="zh-CN"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1</a:t>
                      </a:r>
                    </a:p>
                  </a:txBody>
                  <a:tcPr marT="45696" marB="4569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altLang="zh-CN"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0</a:t>
                      </a:r>
                    </a:p>
                  </a:txBody>
                  <a:tcPr marT="45696" marB="4569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altLang="zh-CN"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3</a:t>
                      </a:r>
                    </a:p>
                  </a:txBody>
                  <a:tcPr marT="45696" marB="45696" anchor="ctr" horzOverflow="overflow">
                    <a:lnL w="12700" cap="flat" cmpd="sng" algn="ctr">
                      <a:solidFill>
                        <a:schemeClr val="bg1"/>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extLst>
                  <a:ext uri="{0D108BD9-81ED-4DB2-BD59-A6C34878D82A}">
                    <a16:rowId xmlns:a16="http://schemas.microsoft.com/office/drawing/2014/main" val="10004"/>
                  </a:ext>
                </a:extLst>
              </a:tr>
              <a:tr h="409144">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altLang="zh-CN" sz="1800" b="0" i="0" u="none" strike="noStrike" cap="none" normalizeH="0" baseline="0">
                          <a:ln>
                            <a:noFill/>
                          </a:ln>
                          <a:solidFill>
                            <a:schemeClr val="bg1"/>
                          </a:solidFill>
                          <a:effectLst/>
                          <a:latin typeface="Times New Roman" panose="02020603050405020304" pitchFamily="18" charset="0"/>
                          <a:ea typeface="微软雅黑" panose="020B0503020204020204" pitchFamily="34" charset="-122"/>
                          <a:sym typeface="Times New Roman" panose="02020603050405020304" pitchFamily="18" charset="0"/>
                        </a:rPr>
                        <a:t>E</a:t>
                      </a:r>
                    </a:p>
                  </a:txBody>
                  <a:tcPr marT="45696" marB="45696" anchor="ctr" horzOverflow="overflow">
                    <a:lnL w="12700" cap="flat" cmpd="sng" algn="ctr">
                      <a:solidFill>
                        <a:srgbClr val="0070C0"/>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0070C0"/>
                      </a:solidFill>
                      <a:prstDash val="solid"/>
                      <a:round/>
                      <a:headEnd type="none" w="med" len="med"/>
                      <a:tailEnd type="none" w="med" len="med"/>
                    </a:lnB>
                    <a:lnTlToBr>
                      <a:noFill/>
                    </a:lnTlToBr>
                    <a:lnBlToTr>
                      <a:noFill/>
                    </a:lnBlToTr>
                    <a:solidFill>
                      <a:srgbClr val="0070C0"/>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altLang="zh-CN"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3</a:t>
                      </a:r>
                    </a:p>
                  </a:txBody>
                  <a:tcPr marT="45696" marB="4569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0070C0"/>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altLang="zh-CN"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3</a:t>
                      </a:r>
                    </a:p>
                  </a:txBody>
                  <a:tcPr marT="45696" marB="4569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0070C0"/>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altLang="zh-CN"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5</a:t>
                      </a:r>
                    </a:p>
                  </a:txBody>
                  <a:tcPr marT="45696" marB="4569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0070C0"/>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altLang="zh-CN"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3</a:t>
                      </a:r>
                    </a:p>
                  </a:txBody>
                  <a:tcPr marT="45696" marB="4569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0070C0"/>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altLang="zh-CN" sz="1800" b="0" i="0" u="none" strike="noStrike" cap="none" normalizeH="0" baseline="0" dirty="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0</a:t>
                      </a:r>
                    </a:p>
                  </a:txBody>
                  <a:tcPr marT="45696" marB="45696" anchor="ctr" horzOverflow="overflow">
                    <a:lnL w="12700" cap="flat" cmpd="sng" algn="ctr">
                      <a:solidFill>
                        <a:schemeClr val="bg1"/>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0070C0"/>
                      </a:solidFill>
                      <a:prstDash val="solid"/>
                      <a:round/>
                      <a:headEnd type="none" w="med" len="med"/>
                      <a:tailEnd type="none" w="med" len="med"/>
                    </a:lnB>
                    <a:lnTlToBr>
                      <a:noFill/>
                    </a:lnTlToBr>
                    <a:lnBlToTr>
                      <a:noFill/>
                    </a:lnBlToTr>
                    <a:solidFill>
                      <a:schemeClr val="accent1">
                        <a:lumMod val="20000"/>
                        <a:lumOff val="80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066972791"/>
      </p:ext>
    </p:extLst>
  </p:cSld>
  <p:clrMapOvr>
    <a:masterClrMapping/>
  </p:clrMapOvr>
  <p:transition spd="med">
    <p:split orient="vert"/>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Rectangle 3"/>
          <p:cNvSpPr>
            <a:spLocks noGrp="1" noChangeArrowheads="1"/>
          </p:cNvSpPr>
          <p:nvPr>
            <p:ph type="body" idx="4294967295"/>
          </p:nvPr>
        </p:nvSpPr>
        <p:spPr>
          <a:xfrm>
            <a:off x="252000" y="756000"/>
            <a:ext cx="5076000" cy="4431278"/>
          </a:xfrm>
          <a:prstGeom prst="rect">
            <a:avLst/>
          </a:prstGeom>
        </p:spPr>
        <p:txBody>
          <a:bodyPr>
            <a:spAutoFit/>
          </a:bodyPr>
          <a:lstStyle/>
          <a:p>
            <a:pPr marL="360000" indent="-360000">
              <a:lnSpc>
                <a:spcPct val="120000"/>
              </a:lnSpc>
              <a:spcBef>
                <a:spcPts val="600"/>
              </a:spcBef>
              <a:buClr>
                <a:srgbClr val="FF6700"/>
              </a:buClr>
              <a:buFont typeface="Wingdings" pitchFamily="2" charset="2"/>
              <a:buAutoNum type="alphaLcParenR"/>
            </a:pPr>
            <a:r>
              <a:rPr lang="en-US" altLang="zh-CN" sz="2000" i="1" dirty="0">
                <a:latin typeface="Times New Roman" panose="02020603050405020304" pitchFamily="18" charset="0"/>
                <a:ea typeface="微软雅黑" panose="020B0503020204020204" pitchFamily="34" charset="-122"/>
                <a:sym typeface="Times New Roman" panose="02020603050405020304" pitchFamily="18" charset="0"/>
              </a:rPr>
              <a:t>C</a:t>
            </a:r>
            <a:r>
              <a:rPr lang="en-US" altLang="zh-CN" sz="1400" b="1" i="1" dirty="0">
                <a:solidFill>
                  <a:srgbClr val="FF6700"/>
                </a:solidFill>
                <a:latin typeface="Times New Roman" panose="02020603050405020304" pitchFamily="18" charset="0"/>
                <a:ea typeface="微软雅黑" panose="020B0503020204020204" pitchFamily="34" charset="-122"/>
                <a:sym typeface="Times New Roman" panose="02020603050405020304" pitchFamily="18" charset="0"/>
              </a:rPr>
              <a:t>A</a:t>
            </a:r>
            <a:r>
              <a:rPr lang="en-US" altLang="zh-CN" sz="1400" i="1" dirty="0">
                <a:latin typeface="Times New Roman" panose="02020603050405020304" pitchFamily="18" charset="0"/>
                <a:ea typeface="微软雅黑" panose="020B0503020204020204" pitchFamily="34" charset="-122"/>
                <a:sym typeface="Times New Roman" panose="02020603050405020304" pitchFamily="18" charset="0"/>
              </a:rPr>
              <a:t>AC</a:t>
            </a:r>
            <a:r>
              <a:rPr lang="en-US" altLang="zh-CN" sz="2000" dirty="0">
                <a:latin typeface="Times New Roman" panose="02020603050405020304" pitchFamily="18" charset="0"/>
                <a:ea typeface="微软雅黑" panose="020B0503020204020204" pitchFamily="34" charset="-122"/>
                <a:sym typeface="Times New Roman" panose="02020603050405020304" pitchFamily="18" charset="0"/>
              </a:rPr>
              <a:t>=</a:t>
            </a:r>
            <a:r>
              <a:rPr lang="en-US" altLang="zh-CN" sz="2000" i="1" dirty="0">
                <a:latin typeface="Times New Roman" panose="02020603050405020304" pitchFamily="18" charset="0"/>
                <a:ea typeface="微软雅黑" panose="020B0503020204020204" pitchFamily="34" charset="-122"/>
                <a:sym typeface="Times New Roman" panose="02020603050405020304" pitchFamily="18" charset="0"/>
              </a:rPr>
              <a:t>d</a:t>
            </a:r>
            <a:r>
              <a:rPr lang="en-US" altLang="zh-CN" sz="2000" dirty="0">
                <a:latin typeface="Times New Roman" panose="02020603050405020304" pitchFamily="18" charset="0"/>
                <a:ea typeface="微软雅黑" panose="020B0503020204020204" pitchFamily="34" charset="-122"/>
                <a:sym typeface="Times New Roman" panose="02020603050405020304" pitchFamily="18" charset="0"/>
              </a:rPr>
              <a:t>(</a:t>
            </a:r>
            <a:r>
              <a:rPr lang="en-US" altLang="zh-CN" sz="2000" i="1" dirty="0">
                <a:latin typeface="Times New Roman" panose="02020603050405020304" pitchFamily="18" charset="0"/>
                <a:ea typeface="微软雅黑" panose="020B0503020204020204" pitchFamily="34" charset="-122"/>
                <a:sym typeface="Times New Roman" panose="02020603050405020304" pitchFamily="18" charset="0"/>
              </a:rPr>
              <a:t>A</a:t>
            </a:r>
            <a:r>
              <a:rPr lang="en-US" altLang="zh-CN" sz="2000" dirty="0">
                <a:latin typeface="Times New Roman" panose="02020603050405020304" pitchFamily="18" charset="0"/>
                <a:ea typeface="微软雅黑" panose="020B0503020204020204" pitchFamily="34" charset="-122"/>
                <a:sym typeface="Times New Roman" panose="02020603050405020304" pitchFamily="18" charset="0"/>
              </a:rPr>
              <a:t>,</a:t>
            </a:r>
            <a:r>
              <a:rPr lang="en-US" altLang="zh-CN" sz="2000" i="1" dirty="0">
                <a:latin typeface="Times New Roman" panose="02020603050405020304" pitchFamily="18" charset="0"/>
                <a:ea typeface="微软雅黑" panose="020B0503020204020204" pitchFamily="34" charset="-122"/>
                <a:sym typeface="Times New Roman" panose="02020603050405020304" pitchFamily="18" charset="0"/>
              </a:rPr>
              <a:t>B</a:t>
            </a:r>
            <a:r>
              <a:rPr lang="en-US" altLang="zh-CN" sz="2000" dirty="0">
                <a:latin typeface="Times New Roman" panose="02020603050405020304" pitchFamily="18" charset="0"/>
                <a:ea typeface="微软雅黑" panose="020B0503020204020204" pitchFamily="34" charset="-122"/>
                <a:sym typeface="Times New Roman" panose="02020603050405020304" pitchFamily="18" charset="0"/>
              </a:rPr>
              <a:t>)-</a:t>
            </a:r>
            <a:r>
              <a:rPr lang="en-US" altLang="zh-CN" sz="2000" i="1" dirty="0">
                <a:latin typeface="Times New Roman" panose="02020603050405020304" pitchFamily="18" charset="0"/>
                <a:ea typeface="微软雅黑" panose="020B0503020204020204" pitchFamily="34" charset="-122"/>
                <a:sym typeface="Times New Roman" panose="02020603050405020304" pitchFamily="18" charset="0"/>
              </a:rPr>
              <a:t>d</a:t>
            </a:r>
            <a:r>
              <a:rPr lang="en-US" altLang="zh-CN" sz="2000" dirty="0">
                <a:latin typeface="Times New Roman" panose="02020603050405020304" pitchFamily="18" charset="0"/>
                <a:ea typeface="微软雅黑" panose="020B0503020204020204" pitchFamily="34" charset="-122"/>
                <a:sym typeface="Times New Roman" panose="02020603050405020304" pitchFamily="18" charset="0"/>
              </a:rPr>
              <a:t>(</a:t>
            </a:r>
            <a:r>
              <a:rPr lang="en-US" altLang="zh-CN" sz="2000" i="1" dirty="0">
                <a:latin typeface="Times New Roman" panose="02020603050405020304" pitchFamily="18" charset="0"/>
                <a:ea typeface="微软雅黑" panose="020B0503020204020204" pitchFamily="34" charset="-122"/>
                <a:sym typeface="Times New Roman" panose="02020603050405020304" pitchFamily="18" charset="0"/>
              </a:rPr>
              <a:t>A</a:t>
            </a:r>
            <a:r>
              <a:rPr lang="en-US" altLang="zh-CN" sz="2000" dirty="0">
                <a:latin typeface="Times New Roman" panose="02020603050405020304" pitchFamily="18" charset="0"/>
                <a:ea typeface="微软雅黑" panose="020B0503020204020204" pitchFamily="34" charset="-122"/>
                <a:sym typeface="Times New Roman" panose="02020603050405020304" pitchFamily="18" charset="0"/>
              </a:rPr>
              <a:t>,</a:t>
            </a:r>
            <a:r>
              <a:rPr lang="en-US" altLang="zh-CN" sz="2000" i="1" dirty="0">
                <a:latin typeface="Times New Roman" panose="02020603050405020304" pitchFamily="18" charset="0"/>
                <a:ea typeface="微软雅黑" panose="020B0503020204020204" pitchFamily="34" charset="-122"/>
                <a:sym typeface="Times New Roman" panose="02020603050405020304" pitchFamily="18" charset="0"/>
              </a:rPr>
              <a:t>A</a:t>
            </a:r>
            <a:r>
              <a:rPr lang="en-US" altLang="zh-CN" sz="2000" dirty="0">
                <a:latin typeface="Times New Roman" panose="02020603050405020304" pitchFamily="18" charset="0"/>
                <a:ea typeface="微软雅黑" panose="020B0503020204020204" pitchFamily="34" charset="-122"/>
                <a:sym typeface="Times New Roman" panose="02020603050405020304" pitchFamily="18" charset="0"/>
              </a:rPr>
              <a:t>)=1</a:t>
            </a:r>
          </a:p>
          <a:p>
            <a:pPr marL="360000" indent="-360000">
              <a:lnSpc>
                <a:spcPct val="120000"/>
              </a:lnSpc>
              <a:spcBef>
                <a:spcPts val="600"/>
              </a:spcBef>
              <a:buClr>
                <a:srgbClr val="FF6700"/>
              </a:buClr>
              <a:buFont typeface="Wingdings" pitchFamily="2" charset="2"/>
              <a:buAutoNum type="alphaLcParenR"/>
            </a:pPr>
            <a:r>
              <a:rPr lang="en-US" altLang="zh-CN" sz="2000" i="1">
                <a:latin typeface="Times New Roman" panose="02020603050405020304" pitchFamily="18" charset="0"/>
                <a:ea typeface="微软雅黑" panose="020B0503020204020204" pitchFamily="34" charset="-122"/>
                <a:sym typeface="Times New Roman" panose="02020603050405020304" pitchFamily="18" charset="0"/>
              </a:rPr>
              <a:t>C</a:t>
            </a:r>
            <a:r>
              <a:rPr lang="en-US" altLang="zh-CN" sz="1400" b="1" i="1" dirty="0">
                <a:solidFill>
                  <a:srgbClr val="FF6700"/>
                </a:solidFill>
                <a:latin typeface="Times New Roman" panose="02020603050405020304" pitchFamily="18" charset="0"/>
                <a:ea typeface="微软雅黑" panose="020B0503020204020204" pitchFamily="34" charset="-122"/>
                <a:sym typeface="Times New Roman" panose="02020603050405020304" pitchFamily="18" charset="0"/>
              </a:rPr>
              <a:t>B</a:t>
            </a:r>
            <a:r>
              <a:rPr lang="en-US" altLang="zh-CN" sz="1400" i="1">
                <a:latin typeface="Times New Roman" panose="02020603050405020304" pitchFamily="18" charset="0"/>
                <a:ea typeface="微软雅黑" panose="020B0503020204020204" pitchFamily="34" charset="-122"/>
                <a:sym typeface="Times New Roman" panose="02020603050405020304" pitchFamily="18" charset="0"/>
              </a:rPr>
              <a:t>AC</a:t>
            </a:r>
            <a:r>
              <a:rPr lang="en-US" altLang="zh-CN" sz="2000" dirty="0">
                <a:latin typeface="Times New Roman" panose="02020603050405020304" pitchFamily="18" charset="0"/>
                <a:ea typeface="微软雅黑" panose="020B0503020204020204" pitchFamily="34" charset="-122"/>
                <a:sym typeface="Times New Roman" panose="02020603050405020304" pitchFamily="18" charset="0"/>
              </a:rPr>
              <a:t>=</a:t>
            </a:r>
            <a:r>
              <a:rPr lang="en-US" altLang="zh-CN" sz="2000" i="1" dirty="0">
                <a:latin typeface="Times New Roman" panose="02020603050405020304" pitchFamily="18" charset="0"/>
                <a:ea typeface="微软雅黑" panose="020B0503020204020204" pitchFamily="34" charset="-122"/>
                <a:sym typeface="Times New Roman" panose="02020603050405020304" pitchFamily="18" charset="0"/>
              </a:rPr>
              <a:t>0</a:t>
            </a:r>
            <a:r>
              <a:rPr lang="zh-CN" altLang="en-US" sz="2000" dirty="0">
                <a:latin typeface="Times New Roman" panose="02020603050405020304" pitchFamily="18" charset="0"/>
                <a:ea typeface="微软雅黑" panose="020B0503020204020204" pitchFamily="34" charset="-122"/>
                <a:sym typeface="Times New Roman" panose="02020603050405020304" pitchFamily="18" charset="0"/>
              </a:rPr>
              <a:t> </a:t>
            </a:r>
          </a:p>
          <a:p>
            <a:pPr marL="360000" indent="-360000">
              <a:lnSpc>
                <a:spcPct val="120000"/>
              </a:lnSpc>
              <a:spcBef>
                <a:spcPts val="600"/>
              </a:spcBef>
              <a:buClr>
                <a:srgbClr val="FF6700"/>
              </a:buClr>
              <a:buFont typeface="Wingdings" pitchFamily="2" charset="2"/>
              <a:buAutoNum type="alphaLcParenR"/>
            </a:pPr>
            <a:r>
              <a:rPr lang="en-US" altLang="zh-CN" sz="2000" dirty="0">
                <a:latin typeface="Times New Roman" panose="02020603050405020304" pitchFamily="18" charset="0"/>
                <a:ea typeface="微软雅黑" panose="020B0503020204020204" pitchFamily="34" charset="-122"/>
                <a:sym typeface="Times New Roman" panose="02020603050405020304" pitchFamily="18" charset="0"/>
              </a:rPr>
              <a:t>C</a:t>
            </a:r>
            <a:r>
              <a:rPr lang="zh-CN" altLang="en-US" sz="2000" dirty="0">
                <a:latin typeface="Times New Roman" panose="02020603050405020304" pitchFamily="18" charset="0"/>
                <a:ea typeface="微软雅黑" panose="020B0503020204020204" pitchFamily="34" charset="-122"/>
                <a:sym typeface="Times New Roman" panose="02020603050405020304" pitchFamily="18" charset="0"/>
              </a:rPr>
              <a:t>原先属于</a:t>
            </a:r>
            <a:r>
              <a:rPr lang="en-US" altLang="zh-CN" sz="2000" dirty="0">
                <a:latin typeface="Times New Roman" panose="02020603050405020304" pitchFamily="18" charset="0"/>
                <a:ea typeface="微软雅黑" panose="020B0503020204020204" pitchFamily="34" charset="-122"/>
                <a:sym typeface="Times New Roman" panose="02020603050405020304" pitchFamily="18" charset="0"/>
              </a:rPr>
              <a:t>A</a:t>
            </a:r>
            <a:r>
              <a:rPr lang="zh-CN" altLang="en-US" sz="2000" dirty="0">
                <a:latin typeface="Times New Roman" panose="02020603050405020304" pitchFamily="18" charset="0"/>
                <a:ea typeface="微软雅黑" panose="020B0503020204020204" pitchFamily="34" charset="-122"/>
                <a:sym typeface="Times New Roman" panose="02020603050405020304" pitchFamily="18" charset="0"/>
              </a:rPr>
              <a:t>中心点所在的簇，当</a:t>
            </a:r>
            <a:r>
              <a:rPr lang="en-US" altLang="zh-CN" sz="2000" dirty="0">
                <a:latin typeface="Times New Roman" panose="02020603050405020304" pitchFamily="18" charset="0"/>
                <a:ea typeface="微软雅黑" panose="020B0503020204020204" pitchFamily="34" charset="-122"/>
                <a:sym typeface="Times New Roman" panose="02020603050405020304" pitchFamily="18" charset="0"/>
              </a:rPr>
              <a:t>A</a:t>
            </a:r>
            <a:r>
              <a:rPr lang="zh-CN" altLang="en-US" sz="2000" dirty="0">
                <a:latin typeface="Times New Roman" panose="02020603050405020304" pitchFamily="18" charset="0"/>
                <a:ea typeface="微软雅黑" panose="020B0503020204020204" pitchFamily="34" charset="-122"/>
                <a:sym typeface="Times New Roman" panose="02020603050405020304" pitchFamily="18" charset="0"/>
              </a:rPr>
              <a:t>被</a:t>
            </a:r>
            <a:r>
              <a:rPr lang="en-US" altLang="zh-CN" sz="2000" dirty="0">
                <a:latin typeface="Times New Roman" panose="02020603050405020304" pitchFamily="18" charset="0"/>
                <a:ea typeface="微软雅黑" panose="020B0503020204020204" pitchFamily="34" charset="-122"/>
                <a:sym typeface="Times New Roman" panose="02020603050405020304" pitchFamily="18" charset="0"/>
              </a:rPr>
              <a:t>C</a:t>
            </a:r>
            <a:r>
              <a:rPr lang="zh-CN" altLang="en-US" sz="2000" dirty="0">
                <a:latin typeface="Times New Roman" panose="02020603050405020304" pitchFamily="18" charset="0"/>
                <a:ea typeface="微软雅黑" panose="020B0503020204020204" pitchFamily="34" charset="-122"/>
                <a:sym typeface="Times New Roman" panose="02020603050405020304" pitchFamily="18" charset="0"/>
              </a:rPr>
              <a:t>替换以后，</a:t>
            </a:r>
            <a:r>
              <a:rPr lang="en-US" altLang="zh-CN" sz="2000" dirty="0">
                <a:latin typeface="Times New Roman" panose="02020603050405020304" pitchFamily="18" charset="0"/>
                <a:ea typeface="微软雅黑" panose="020B0503020204020204" pitchFamily="34" charset="-122"/>
                <a:sym typeface="Times New Roman" panose="02020603050405020304" pitchFamily="18" charset="0"/>
              </a:rPr>
              <a:t>C</a:t>
            </a:r>
            <a:r>
              <a:rPr lang="zh-CN" altLang="en-US" sz="2000" dirty="0">
                <a:latin typeface="Times New Roman" panose="02020603050405020304" pitchFamily="18" charset="0"/>
                <a:ea typeface="微软雅黑" panose="020B0503020204020204" pitchFamily="34" charset="-122"/>
                <a:sym typeface="Times New Roman" panose="02020603050405020304" pitchFamily="18" charset="0"/>
              </a:rPr>
              <a:t>是新中心点</a:t>
            </a:r>
            <a:r>
              <a:rPr lang="zh-CN" altLang="en-US" sz="2000">
                <a:latin typeface="Times New Roman" panose="02020603050405020304" pitchFamily="18" charset="0"/>
                <a:ea typeface="微软雅黑" panose="020B0503020204020204" pitchFamily="34" charset="-122"/>
                <a:sym typeface="Times New Roman" panose="02020603050405020304" pitchFamily="18" charset="0"/>
              </a:rPr>
              <a:t>，</a:t>
            </a:r>
            <a:r>
              <a:rPr lang="en-US" altLang="zh-CN" sz="2000" i="1">
                <a:latin typeface="Times New Roman" panose="02020603050405020304" pitchFamily="18" charset="0"/>
                <a:ea typeface="微软雅黑" panose="020B0503020204020204" pitchFamily="34" charset="-122"/>
                <a:sym typeface="Times New Roman" panose="02020603050405020304" pitchFamily="18" charset="0"/>
              </a:rPr>
              <a:t>C</a:t>
            </a:r>
            <a:r>
              <a:rPr lang="en-US" altLang="zh-CN" sz="1400" b="1" i="1" dirty="0">
                <a:solidFill>
                  <a:srgbClr val="FF6700"/>
                </a:solidFill>
                <a:latin typeface="Times New Roman" panose="02020603050405020304" pitchFamily="18" charset="0"/>
                <a:ea typeface="微软雅黑" panose="020B0503020204020204" pitchFamily="34" charset="-122"/>
                <a:sym typeface="Times New Roman" panose="02020603050405020304" pitchFamily="18" charset="0"/>
              </a:rPr>
              <a:t>C</a:t>
            </a:r>
            <a:r>
              <a:rPr lang="en-US" altLang="zh-CN" sz="1400" i="1">
                <a:latin typeface="Times New Roman" panose="02020603050405020304" pitchFamily="18" charset="0"/>
                <a:ea typeface="微软雅黑" panose="020B0503020204020204" pitchFamily="34" charset="-122"/>
                <a:sym typeface="Times New Roman" panose="02020603050405020304" pitchFamily="18" charset="0"/>
              </a:rPr>
              <a:t>AC</a:t>
            </a:r>
            <a:r>
              <a:rPr lang="en-US" altLang="zh-CN" sz="2000" dirty="0">
                <a:latin typeface="Times New Roman" panose="02020603050405020304" pitchFamily="18" charset="0"/>
                <a:ea typeface="微软雅黑" panose="020B0503020204020204" pitchFamily="34" charset="-122"/>
                <a:sym typeface="Times New Roman" panose="02020603050405020304" pitchFamily="18" charset="0"/>
              </a:rPr>
              <a:t>=</a:t>
            </a:r>
            <a:r>
              <a:rPr lang="en-US" altLang="zh-CN" sz="2000" i="1" dirty="0">
                <a:latin typeface="Times New Roman" panose="02020603050405020304" pitchFamily="18" charset="0"/>
                <a:ea typeface="微软雅黑" panose="020B0503020204020204" pitchFamily="34" charset="-122"/>
                <a:sym typeface="Times New Roman" panose="02020603050405020304" pitchFamily="18" charset="0"/>
              </a:rPr>
              <a:t>d</a:t>
            </a:r>
            <a:r>
              <a:rPr lang="en-US" altLang="zh-CN" sz="2000" dirty="0">
                <a:latin typeface="Times New Roman" panose="02020603050405020304" pitchFamily="18" charset="0"/>
                <a:ea typeface="微软雅黑" panose="020B0503020204020204" pitchFamily="34" charset="-122"/>
                <a:sym typeface="Times New Roman" panose="02020603050405020304" pitchFamily="18" charset="0"/>
              </a:rPr>
              <a:t>(</a:t>
            </a:r>
            <a:r>
              <a:rPr lang="en-US" altLang="zh-CN" sz="2000" i="1" dirty="0">
                <a:latin typeface="Times New Roman" panose="02020603050405020304" pitchFamily="18" charset="0"/>
                <a:ea typeface="微软雅黑" panose="020B0503020204020204" pitchFamily="34" charset="-122"/>
                <a:sym typeface="Times New Roman" panose="02020603050405020304" pitchFamily="18" charset="0"/>
              </a:rPr>
              <a:t>C</a:t>
            </a:r>
            <a:r>
              <a:rPr lang="en-US" altLang="zh-CN" sz="2000" dirty="0">
                <a:latin typeface="Times New Roman" panose="02020603050405020304" pitchFamily="18" charset="0"/>
                <a:ea typeface="微软雅黑" panose="020B0503020204020204" pitchFamily="34" charset="-122"/>
                <a:sym typeface="Times New Roman" panose="02020603050405020304" pitchFamily="18" charset="0"/>
              </a:rPr>
              <a:t>,</a:t>
            </a:r>
            <a:r>
              <a:rPr lang="en-US" altLang="zh-CN" sz="2000" i="1" dirty="0">
                <a:latin typeface="Times New Roman" panose="02020603050405020304" pitchFamily="18" charset="0"/>
                <a:ea typeface="微软雅黑" panose="020B0503020204020204" pitchFamily="34" charset="-122"/>
                <a:sym typeface="Times New Roman" panose="02020603050405020304" pitchFamily="18" charset="0"/>
              </a:rPr>
              <a:t>C</a:t>
            </a:r>
            <a:r>
              <a:rPr lang="en-US" altLang="zh-CN" sz="2000" dirty="0">
                <a:latin typeface="Times New Roman" panose="02020603050405020304" pitchFamily="18" charset="0"/>
                <a:ea typeface="微软雅黑" panose="020B0503020204020204" pitchFamily="34" charset="-122"/>
                <a:sym typeface="Times New Roman" panose="02020603050405020304" pitchFamily="18" charset="0"/>
              </a:rPr>
              <a:t>)-</a:t>
            </a:r>
            <a:r>
              <a:rPr lang="en-US" altLang="zh-CN" sz="2000" i="1" dirty="0">
                <a:latin typeface="Times New Roman" panose="02020603050405020304" pitchFamily="18" charset="0"/>
                <a:ea typeface="微软雅黑" panose="020B0503020204020204" pitchFamily="34" charset="-122"/>
                <a:sym typeface="Times New Roman" panose="02020603050405020304" pitchFamily="18" charset="0"/>
              </a:rPr>
              <a:t>d</a:t>
            </a:r>
            <a:r>
              <a:rPr lang="en-US" altLang="zh-CN" sz="2000" dirty="0">
                <a:latin typeface="Times New Roman" panose="02020603050405020304" pitchFamily="18" charset="0"/>
                <a:ea typeface="微软雅黑" panose="020B0503020204020204" pitchFamily="34" charset="-122"/>
                <a:sym typeface="Times New Roman" panose="02020603050405020304" pitchFamily="18" charset="0"/>
              </a:rPr>
              <a:t>(</a:t>
            </a:r>
            <a:r>
              <a:rPr lang="en-US" altLang="zh-CN" sz="2000" i="1" dirty="0">
                <a:latin typeface="Times New Roman" panose="02020603050405020304" pitchFamily="18" charset="0"/>
                <a:ea typeface="微软雅黑" panose="020B0503020204020204" pitchFamily="34" charset="-122"/>
                <a:sym typeface="Times New Roman" panose="02020603050405020304" pitchFamily="18" charset="0"/>
              </a:rPr>
              <a:t>C</a:t>
            </a:r>
            <a:r>
              <a:rPr lang="en-US" altLang="zh-CN" sz="2000" dirty="0">
                <a:latin typeface="Times New Roman" panose="02020603050405020304" pitchFamily="18" charset="0"/>
                <a:ea typeface="微软雅黑" panose="020B0503020204020204" pitchFamily="34" charset="-122"/>
                <a:sym typeface="Times New Roman" panose="02020603050405020304" pitchFamily="18" charset="0"/>
              </a:rPr>
              <a:t>,</a:t>
            </a:r>
            <a:r>
              <a:rPr lang="en-US" altLang="zh-CN" sz="2000" i="1" dirty="0">
                <a:latin typeface="Times New Roman" panose="02020603050405020304" pitchFamily="18" charset="0"/>
                <a:ea typeface="微软雅黑" panose="020B0503020204020204" pitchFamily="34" charset="-122"/>
                <a:sym typeface="Times New Roman" panose="02020603050405020304" pitchFamily="18" charset="0"/>
              </a:rPr>
              <a:t>A</a:t>
            </a:r>
            <a:r>
              <a:rPr lang="en-US" altLang="zh-CN" sz="2000" dirty="0">
                <a:latin typeface="Times New Roman" panose="02020603050405020304" pitchFamily="18" charset="0"/>
                <a:ea typeface="微软雅黑" panose="020B0503020204020204" pitchFamily="34" charset="-122"/>
                <a:sym typeface="Times New Roman" panose="02020603050405020304" pitchFamily="18" charset="0"/>
              </a:rPr>
              <a:t>)=0-2=-2</a:t>
            </a:r>
          </a:p>
          <a:p>
            <a:pPr marL="360000" indent="-360000">
              <a:lnSpc>
                <a:spcPct val="120000"/>
              </a:lnSpc>
              <a:spcBef>
                <a:spcPts val="600"/>
              </a:spcBef>
              <a:buClr>
                <a:srgbClr val="FF6700"/>
              </a:buClr>
              <a:buFont typeface="Wingdings" pitchFamily="2" charset="2"/>
              <a:buAutoNum type="alphaLcParenR"/>
            </a:pPr>
            <a:r>
              <a:rPr lang="en-US" altLang="zh-CN" sz="2000" dirty="0">
                <a:latin typeface="Times New Roman" panose="02020603050405020304" pitchFamily="18" charset="0"/>
                <a:ea typeface="微软雅黑" panose="020B0503020204020204" pitchFamily="34" charset="-122"/>
                <a:sym typeface="Times New Roman" panose="02020603050405020304" pitchFamily="18" charset="0"/>
              </a:rPr>
              <a:t>D</a:t>
            </a:r>
            <a:r>
              <a:rPr lang="zh-CN" altLang="en-US" sz="2000" dirty="0">
                <a:latin typeface="Times New Roman" panose="02020603050405020304" pitchFamily="18" charset="0"/>
                <a:ea typeface="微软雅黑" panose="020B0503020204020204" pitchFamily="34" charset="-122"/>
                <a:sym typeface="Times New Roman" panose="02020603050405020304" pitchFamily="18" charset="0"/>
              </a:rPr>
              <a:t>原先属于</a:t>
            </a:r>
            <a:r>
              <a:rPr lang="en-US" altLang="zh-CN" sz="2000" dirty="0">
                <a:latin typeface="Times New Roman" panose="02020603050405020304" pitchFamily="18" charset="0"/>
                <a:ea typeface="微软雅黑" panose="020B0503020204020204" pitchFamily="34" charset="-122"/>
                <a:sym typeface="Times New Roman" panose="02020603050405020304" pitchFamily="18" charset="0"/>
              </a:rPr>
              <a:t>A</a:t>
            </a:r>
            <a:r>
              <a:rPr lang="zh-CN" altLang="en-US" sz="2000" dirty="0">
                <a:latin typeface="Times New Roman" panose="02020603050405020304" pitchFamily="18" charset="0"/>
                <a:ea typeface="微软雅黑" panose="020B0503020204020204" pitchFamily="34" charset="-122"/>
                <a:sym typeface="Times New Roman" panose="02020603050405020304" pitchFamily="18" charset="0"/>
              </a:rPr>
              <a:t>中心点所在的簇，当</a:t>
            </a:r>
            <a:r>
              <a:rPr lang="en-US" altLang="zh-CN" sz="2000" dirty="0">
                <a:latin typeface="Times New Roman" panose="02020603050405020304" pitchFamily="18" charset="0"/>
                <a:ea typeface="微软雅黑" panose="020B0503020204020204" pitchFamily="34" charset="-122"/>
                <a:sym typeface="Times New Roman" panose="02020603050405020304" pitchFamily="18" charset="0"/>
              </a:rPr>
              <a:t>A</a:t>
            </a:r>
            <a:r>
              <a:rPr lang="zh-CN" altLang="en-US" sz="2000" dirty="0">
                <a:latin typeface="Times New Roman" panose="02020603050405020304" pitchFamily="18" charset="0"/>
                <a:ea typeface="微软雅黑" panose="020B0503020204020204" pitchFamily="34" charset="-122"/>
                <a:sym typeface="Times New Roman" panose="02020603050405020304" pitchFamily="18" charset="0"/>
              </a:rPr>
              <a:t>被</a:t>
            </a:r>
            <a:r>
              <a:rPr lang="en-US" altLang="zh-CN" sz="2000" dirty="0">
                <a:latin typeface="Times New Roman" panose="02020603050405020304" pitchFamily="18" charset="0"/>
                <a:ea typeface="微软雅黑" panose="020B0503020204020204" pitchFamily="34" charset="-122"/>
                <a:sym typeface="Times New Roman" panose="02020603050405020304" pitchFamily="18" charset="0"/>
              </a:rPr>
              <a:t>C</a:t>
            </a:r>
            <a:r>
              <a:rPr lang="zh-CN" altLang="en-US" sz="2000" dirty="0">
                <a:latin typeface="Times New Roman" panose="02020603050405020304" pitchFamily="18" charset="0"/>
                <a:ea typeface="微软雅黑" panose="020B0503020204020204" pitchFamily="34" charset="-122"/>
                <a:sym typeface="Times New Roman" panose="02020603050405020304" pitchFamily="18" charset="0"/>
              </a:rPr>
              <a:t>替换以后，离</a:t>
            </a:r>
            <a:r>
              <a:rPr lang="en-US" altLang="zh-CN" sz="2000" dirty="0">
                <a:latin typeface="Times New Roman" panose="02020603050405020304" pitchFamily="18" charset="0"/>
                <a:ea typeface="微软雅黑" panose="020B0503020204020204" pitchFamily="34" charset="-122"/>
                <a:sym typeface="Times New Roman" panose="02020603050405020304" pitchFamily="18" charset="0"/>
              </a:rPr>
              <a:t>D</a:t>
            </a:r>
            <a:r>
              <a:rPr lang="zh-CN" altLang="en-US" sz="2000" dirty="0">
                <a:latin typeface="Times New Roman" panose="02020603050405020304" pitchFamily="18" charset="0"/>
                <a:ea typeface="微软雅黑" panose="020B0503020204020204" pitchFamily="34" charset="-122"/>
                <a:sym typeface="Times New Roman" panose="02020603050405020304" pitchFamily="18" charset="0"/>
              </a:rPr>
              <a:t>最近的中心点是</a:t>
            </a:r>
            <a:r>
              <a:rPr lang="en-US" altLang="zh-CN" sz="2000" dirty="0">
                <a:latin typeface="Times New Roman" panose="02020603050405020304" pitchFamily="18" charset="0"/>
                <a:ea typeface="微软雅黑" panose="020B0503020204020204" pitchFamily="34" charset="-122"/>
                <a:sym typeface="Times New Roman" panose="02020603050405020304" pitchFamily="18" charset="0"/>
              </a:rPr>
              <a:t>C</a:t>
            </a:r>
            <a:r>
              <a:rPr lang="zh-CN" altLang="en-US" sz="2000">
                <a:latin typeface="Times New Roman" panose="02020603050405020304" pitchFamily="18" charset="0"/>
                <a:ea typeface="微软雅黑" panose="020B0503020204020204" pitchFamily="34" charset="-122"/>
                <a:sym typeface="Times New Roman" panose="02020603050405020304" pitchFamily="18" charset="0"/>
              </a:rPr>
              <a:t>，</a:t>
            </a:r>
            <a:r>
              <a:rPr lang="en-US" altLang="zh-CN" sz="2000" i="1">
                <a:latin typeface="Times New Roman" panose="02020603050405020304" pitchFamily="18" charset="0"/>
                <a:ea typeface="微软雅黑" panose="020B0503020204020204" pitchFamily="34" charset="-122"/>
                <a:sym typeface="Times New Roman" panose="02020603050405020304" pitchFamily="18" charset="0"/>
              </a:rPr>
              <a:t>C</a:t>
            </a:r>
            <a:r>
              <a:rPr lang="en-US" altLang="zh-CN" sz="1400" b="1" i="1" dirty="0">
                <a:solidFill>
                  <a:srgbClr val="FF6700"/>
                </a:solidFill>
                <a:latin typeface="Times New Roman" panose="02020603050405020304" pitchFamily="18" charset="0"/>
                <a:ea typeface="微软雅黑" panose="020B0503020204020204" pitchFamily="34" charset="-122"/>
                <a:sym typeface="Times New Roman" panose="02020603050405020304" pitchFamily="18" charset="0"/>
              </a:rPr>
              <a:t>D</a:t>
            </a:r>
            <a:r>
              <a:rPr lang="en-US" altLang="zh-CN" sz="1400" i="1">
                <a:latin typeface="Times New Roman" panose="02020603050405020304" pitchFamily="18" charset="0"/>
                <a:ea typeface="微软雅黑" panose="020B0503020204020204" pitchFamily="34" charset="-122"/>
                <a:sym typeface="Times New Roman" panose="02020603050405020304" pitchFamily="18" charset="0"/>
              </a:rPr>
              <a:t>AC</a:t>
            </a:r>
            <a:r>
              <a:rPr lang="en-US" altLang="zh-CN" sz="2000" dirty="0">
                <a:latin typeface="Times New Roman" panose="02020603050405020304" pitchFamily="18" charset="0"/>
                <a:ea typeface="微软雅黑" panose="020B0503020204020204" pitchFamily="34" charset="-122"/>
                <a:sym typeface="Times New Roman" panose="02020603050405020304" pitchFamily="18" charset="0"/>
              </a:rPr>
              <a:t>=</a:t>
            </a:r>
            <a:r>
              <a:rPr lang="en-US" altLang="zh-CN" sz="2000" i="1" dirty="0">
                <a:latin typeface="Times New Roman" panose="02020603050405020304" pitchFamily="18" charset="0"/>
                <a:ea typeface="微软雅黑" panose="020B0503020204020204" pitchFamily="34" charset="-122"/>
                <a:sym typeface="Times New Roman" panose="02020603050405020304" pitchFamily="18" charset="0"/>
              </a:rPr>
              <a:t>d</a:t>
            </a:r>
            <a:r>
              <a:rPr lang="en-US" altLang="zh-CN" sz="2000" dirty="0">
                <a:latin typeface="Times New Roman" panose="02020603050405020304" pitchFamily="18" charset="0"/>
                <a:ea typeface="微软雅黑" panose="020B0503020204020204" pitchFamily="34" charset="-122"/>
                <a:sym typeface="Times New Roman" panose="02020603050405020304" pitchFamily="18" charset="0"/>
              </a:rPr>
              <a:t>(</a:t>
            </a:r>
            <a:r>
              <a:rPr lang="en-US" altLang="zh-CN" sz="2000" i="1" dirty="0">
                <a:latin typeface="Times New Roman" panose="02020603050405020304" pitchFamily="18" charset="0"/>
                <a:ea typeface="微软雅黑" panose="020B0503020204020204" pitchFamily="34" charset="-122"/>
                <a:sym typeface="Times New Roman" panose="02020603050405020304" pitchFamily="18" charset="0"/>
              </a:rPr>
              <a:t>D</a:t>
            </a:r>
            <a:r>
              <a:rPr lang="en-US" altLang="zh-CN" sz="2000" dirty="0">
                <a:latin typeface="Times New Roman" panose="02020603050405020304" pitchFamily="18" charset="0"/>
                <a:ea typeface="微软雅黑" panose="020B0503020204020204" pitchFamily="34" charset="-122"/>
                <a:sym typeface="Times New Roman" panose="02020603050405020304" pitchFamily="18" charset="0"/>
              </a:rPr>
              <a:t>,</a:t>
            </a:r>
            <a:r>
              <a:rPr lang="en-US" altLang="zh-CN" sz="2000" i="1" dirty="0">
                <a:latin typeface="Times New Roman" panose="02020603050405020304" pitchFamily="18" charset="0"/>
                <a:ea typeface="微软雅黑" panose="020B0503020204020204" pitchFamily="34" charset="-122"/>
                <a:sym typeface="Times New Roman" panose="02020603050405020304" pitchFamily="18" charset="0"/>
              </a:rPr>
              <a:t>C</a:t>
            </a:r>
            <a:r>
              <a:rPr lang="en-US" altLang="zh-CN" sz="2000" dirty="0">
                <a:latin typeface="Times New Roman" panose="02020603050405020304" pitchFamily="18" charset="0"/>
                <a:ea typeface="微软雅黑" panose="020B0503020204020204" pitchFamily="34" charset="-122"/>
                <a:sym typeface="Times New Roman" panose="02020603050405020304" pitchFamily="18" charset="0"/>
              </a:rPr>
              <a:t>)-</a:t>
            </a:r>
            <a:r>
              <a:rPr lang="en-US" altLang="zh-CN" sz="2000" i="1" dirty="0">
                <a:latin typeface="Times New Roman" panose="02020603050405020304" pitchFamily="18" charset="0"/>
                <a:ea typeface="微软雅黑" panose="020B0503020204020204" pitchFamily="34" charset="-122"/>
                <a:sym typeface="Times New Roman" panose="02020603050405020304" pitchFamily="18" charset="0"/>
              </a:rPr>
              <a:t>d</a:t>
            </a:r>
            <a:r>
              <a:rPr lang="en-US" altLang="zh-CN" sz="2000" dirty="0">
                <a:latin typeface="Times New Roman" panose="02020603050405020304" pitchFamily="18" charset="0"/>
                <a:ea typeface="微软雅黑" panose="020B0503020204020204" pitchFamily="34" charset="-122"/>
                <a:sym typeface="Times New Roman" panose="02020603050405020304" pitchFamily="18" charset="0"/>
              </a:rPr>
              <a:t>(</a:t>
            </a:r>
            <a:r>
              <a:rPr lang="en-US" altLang="zh-CN" sz="2000" i="1" dirty="0">
                <a:latin typeface="Times New Roman" panose="02020603050405020304" pitchFamily="18" charset="0"/>
                <a:ea typeface="微软雅黑" panose="020B0503020204020204" pitchFamily="34" charset="-122"/>
                <a:sym typeface="Times New Roman" panose="02020603050405020304" pitchFamily="18" charset="0"/>
              </a:rPr>
              <a:t>D</a:t>
            </a:r>
            <a:r>
              <a:rPr lang="en-US" altLang="zh-CN" sz="2000" dirty="0">
                <a:latin typeface="Times New Roman" panose="02020603050405020304" pitchFamily="18" charset="0"/>
                <a:ea typeface="微软雅黑" panose="020B0503020204020204" pitchFamily="34" charset="-122"/>
                <a:sym typeface="Times New Roman" panose="02020603050405020304" pitchFamily="18" charset="0"/>
              </a:rPr>
              <a:t>,</a:t>
            </a:r>
            <a:r>
              <a:rPr lang="en-US" altLang="zh-CN" sz="2000" i="1" dirty="0">
                <a:latin typeface="Times New Roman" panose="02020603050405020304" pitchFamily="18" charset="0"/>
                <a:ea typeface="微软雅黑" panose="020B0503020204020204" pitchFamily="34" charset="-122"/>
                <a:sym typeface="Times New Roman" panose="02020603050405020304" pitchFamily="18" charset="0"/>
              </a:rPr>
              <a:t>A</a:t>
            </a:r>
            <a:r>
              <a:rPr lang="en-US" altLang="zh-CN" sz="2000" dirty="0">
                <a:latin typeface="Times New Roman" panose="02020603050405020304" pitchFamily="18" charset="0"/>
                <a:ea typeface="微软雅黑" panose="020B0503020204020204" pitchFamily="34" charset="-122"/>
                <a:sym typeface="Times New Roman" panose="02020603050405020304" pitchFamily="18" charset="0"/>
              </a:rPr>
              <a:t>)=1-2=-1</a:t>
            </a:r>
          </a:p>
          <a:p>
            <a:pPr marL="360000" indent="-360000">
              <a:lnSpc>
                <a:spcPct val="120000"/>
              </a:lnSpc>
              <a:spcBef>
                <a:spcPts val="600"/>
              </a:spcBef>
              <a:buClr>
                <a:srgbClr val="FF6700"/>
              </a:buClr>
              <a:buFont typeface="Wingdings" pitchFamily="2" charset="2"/>
              <a:buAutoNum type="alphaLcParenR"/>
            </a:pPr>
            <a:r>
              <a:rPr lang="en-US" altLang="zh-CN" sz="2000" dirty="0">
                <a:latin typeface="Times New Roman" panose="02020603050405020304" pitchFamily="18" charset="0"/>
                <a:ea typeface="微软雅黑" panose="020B0503020204020204" pitchFamily="34" charset="-122"/>
                <a:sym typeface="Times New Roman" panose="02020603050405020304" pitchFamily="18" charset="0"/>
              </a:rPr>
              <a:t>E</a:t>
            </a:r>
            <a:r>
              <a:rPr lang="zh-CN" altLang="en-US" sz="2000" dirty="0">
                <a:latin typeface="Times New Roman" panose="02020603050405020304" pitchFamily="18" charset="0"/>
                <a:ea typeface="微软雅黑" panose="020B0503020204020204" pitchFamily="34" charset="-122"/>
                <a:sym typeface="Times New Roman" panose="02020603050405020304" pitchFamily="18" charset="0"/>
              </a:rPr>
              <a:t>原先属于</a:t>
            </a:r>
            <a:r>
              <a:rPr lang="en-US" altLang="zh-CN" sz="2000" dirty="0">
                <a:latin typeface="Times New Roman" panose="02020603050405020304" pitchFamily="18" charset="0"/>
                <a:ea typeface="微软雅黑" panose="020B0503020204020204" pitchFamily="34" charset="-122"/>
                <a:sym typeface="Times New Roman" panose="02020603050405020304" pitchFamily="18" charset="0"/>
              </a:rPr>
              <a:t>B</a:t>
            </a:r>
            <a:r>
              <a:rPr lang="zh-CN" altLang="en-US" sz="2000" dirty="0">
                <a:latin typeface="Times New Roman" panose="02020603050405020304" pitchFamily="18" charset="0"/>
                <a:ea typeface="微软雅黑" panose="020B0503020204020204" pitchFamily="34" charset="-122"/>
                <a:sym typeface="Times New Roman" panose="02020603050405020304" pitchFamily="18" charset="0"/>
              </a:rPr>
              <a:t>中心点所在的簇，当</a:t>
            </a:r>
            <a:r>
              <a:rPr lang="en-US" altLang="zh-CN" sz="2000" dirty="0">
                <a:latin typeface="Times New Roman" panose="02020603050405020304" pitchFamily="18" charset="0"/>
                <a:ea typeface="微软雅黑" panose="020B0503020204020204" pitchFamily="34" charset="-122"/>
                <a:sym typeface="Times New Roman" panose="02020603050405020304" pitchFamily="18" charset="0"/>
              </a:rPr>
              <a:t>A</a:t>
            </a:r>
            <a:r>
              <a:rPr lang="zh-CN" altLang="en-US" sz="2000" dirty="0">
                <a:latin typeface="Times New Roman" panose="02020603050405020304" pitchFamily="18" charset="0"/>
                <a:ea typeface="微软雅黑" panose="020B0503020204020204" pitchFamily="34" charset="-122"/>
                <a:sym typeface="Times New Roman" panose="02020603050405020304" pitchFamily="18" charset="0"/>
              </a:rPr>
              <a:t>被</a:t>
            </a:r>
            <a:r>
              <a:rPr lang="en-US" altLang="zh-CN" sz="2000" dirty="0">
                <a:latin typeface="Times New Roman" panose="02020603050405020304" pitchFamily="18" charset="0"/>
                <a:ea typeface="微软雅黑" panose="020B0503020204020204" pitchFamily="34" charset="-122"/>
                <a:sym typeface="Times New Roman" panose="02020603050405020304" pitchFamily="18" charset="0"/>
              </a:rPr>
              <a:t>C</a:t>
            </a:r>
            <a:r>
              <a:rPr lang="zh-CN" altLang="en-US" sz="2000" dirty="0">
                <a:latin typeface="Times New Roman" panose="02020603050405020304" pitchFamily="18" charset="0"/>
                <a:ea typeface="微软雅黑" panose="020B0503020204020204" pitchFamily="34" charset="-122"/>
                <a:sym typeface="Times New Roman" panose="02020603050405020304" pitchFamily="18" charset="0"/>
              </a:rPr>
              <a:t>替换以后，离</a:t>
            </a:r>
            <a:r>
              <a:rPr lang="en-US" altLang="zh-CN" sz="2000" dirty="0">
                <a:latin typeface="Times New Roman" panose="02020603050405020304" pitchFamily="18" charset="0"/>
                <a:ea typeface="微软雅黑" panose="020B0503020204020204" pitchFamily="34" charset="-122"/>
                <a:sym typeface="Times New Roman" panose="02020603050405020304" pitchFamily="18" charset="0"/>
              </a:rPr>
              <a:t>E</a:t>
            </a:r>
            <a:r>
              <a:rPr lang="zh-CN" altLang="en-US" sz="2000" dirty="0">
                <a:latin typeface="Times New Roman" panose="02020603050405020304" pitchFamily="18" charset="0"/>
                <a:ea typeface="微软雅黑" panose="020B0503020204020204" pitchFamily="34" charset="-122"/>
                <a:sym typeface="Times New Roman" panose="02020603050405020304" pitchFamily="18" charset="0"/>
              </a:rPr>
              <a:t>最近的中心仍然是 </a:t>
            </a:r>
            <a:r>
              <a:rPr lang="en-US" altLang="zh-CN" sz="2000" dirty="0">
                <a:latin typeface="Times New Roman" panose="02020603050405020304" pitchFamily="18" charset="0"/>
                <a:ea typeface="微软雅黑" panose="020B0503020204020204" pitchFamily="34" charset="-122"/>
                <a:sym typeface="Times New Roman" panose="02020603050405020304" pitchFamily="18" charset="0"/>
              </a:rPr>
              <a:t>B</a:t>
            </a:r>
            <a:r>
              <a:rPr lang="zh-CN" altLang="en-US" sz="2000" dirty="0">
                <a:latin typeface="Times New Roman" panose="02020603050405020304" pitchFamily="18" charset="0"/>
                <a:ea typeface="微软雅黑" panose="020B0503020204020204" pitchFamily="34" charset="-122"/>
                <a:sym typeface="Times New Roman" panose="02020603050405020304" pitchFamily="18" charset="0"/>
              </a:rPr>
              <a:t>，根据</a:t>
            </a:r>
            <a:r>
              <a:rPr lang="en-US" altLang="zh-CN" sz="2000" dirty="0">
                <a:latin typeface="Times New Roman" panose="02020603050405020304" pitchFamily="18" charset="0"/>
                <a:ea typeface="微软雅黑" panose="020B0503020204020204" pitchFamily="34" charset="-122"/>
                <a:sym typeface="Times New Roman" panose="02020603050405020304" pitchFamily="18" charset="0"/>
              </a:rPr>
              <a:t>PAM</a:t>
            </a:r>
            <a:r>
              <a:rPr lang="zh-CN" altLang="en-US" sz="2000" dirty="0">
                <a:latin typeface="Times New Roman" panose="02020603050405020304" pitchFamily="18" charset="0"/>
                <a:ea typeface="微软雅黑" panose="020B0503020204020204" pitchFamily="34" charset="-122"/>
                <a:sym typeface="Times New Roman" panose="02020603050405020304" pitchFamily="18" charset="0"/>
              </a:rPr>
              <a:t>算法代价函数的第三种情况</a:t>
            </a:r>
            <a:r>
              <a:rPr lang="en-US" altLang="zh-CN" sz="2000" i="1" dirty="0">
                <a:latin typeface="Times New Roman" panose="02020603050405020304" pitchFamily="18" charset="0"/>
                <a:ea typeface="微软雅黑" panose="020B0503020204020204" pitchFamily="34" charset="-122"/>
                <a:sym typeface="Times New Roman" panose="02020603050405020304" pitchFamily="18" charset="0"/>
              </a:rPr>
              <a:t>C</a:t>
            </a:r>
            <a:r>
              <a:rPr lang="en-US" altLang="zh-CN" sz="1400" b="1" i="1" dirty="0">
                <a:solidFill>
                  <a:srgbClr val="FF6700"/>
                </a:solidFill>
                <a:latin typeface="Times New Roman" panose="02020603050405020304" pitchFamily="18" charset="0"/>
                <a:ea typeface="微软雅黑" panose="020B0503020204020204" pitchFamily="34" charset="-122"/>
                <a:sym typeface="Times New Roman" panose="02020603050405020304" pitchFamily="18" charset="0"/>
              </a:rPr>
              <a:t>E</a:t>
            </a:r>
            <a:r>
              <a:rPr lang="en-US" altLang="zh-CN" sz="1400" i="1" dirty="0">
                <a:latin typeface="Times New Roman" panose="02020603050405020304" pitchFamily="18" charset="0"/>
                <a:ea typeface="微软雅黑" panose="020B0503020204020204" pitchFamily="34" charset="-122"/>
                <a:sym typeface="Times New Roman" panose="02020603050405020304" pitchFamily="18" charset="0"/>
              </a:rPr>
              <a:t>AC</a:t>
            </a:r>
            <a:r>
              <a:rPr lang="en-US" altLang="zh-CN" sz="2000" dirty="0">
                <a:latin typeface="Times New Roman" panose="02020603050405020304" pitchFamily="18" charset="0"/>
                <a:ea typeface="微软雅黑" panose="020B0503020204020204" pitchFamily="34" charset="-122"/>
                <a:sym typeface="Times New Roman" panose="02020603050405020304" pitchFamily="18" charset="0"/>
              </a:rPr>
              <a:t>=0</a:t>
            </a:r>
            <a:endParaRPr lang="zh-CN" altLang="en-US" sz="2000" dirty="0">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0" name="Rectangle 2"/>
          <p:cNvSpPr>
            <a:spLocks noGrp="1" noChangeArrowheads="1"/>
          </p:cNvSpPr>
          <p:nvPr>
            <p:ph type="title" idx="4294967295"/>
          </p:nvPr>
        </p:nvSpPr>
        <p:spPr>
          <a:xfrm>
            <a:off x="756000" y="108000"/>
            <a:ext cx="6781800" cy="492443"/>
          </a:xfrm>
          <a:prstGeom prst="rect">
            <a:avLst/>
          </a:prstGeom>
        </p:spPr>
        <p:txBody>
          <a:bodyPr wrap="square">
            <a:spAutoFit/>
          </a:bodyPr>
          <a:lstStyle/>
          <a:p>
            <a:pPr fontAlgn="base">
              <a:lnSpc>
                <a:spcPct val="100000"/>
              </a:lnSpc>
              <a:spcAft>
                <a:spcPct val="0"/>
              </a:spcAft>
            </a:pPr>
            <a:r>
              <a:rPr lang="en-US" altLang="zh-CN"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2.1.4 k-</a:t>
            </a:r>
            <a:r>
              <a:rPr lang="zh-CN" altLang="en-US"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中心点</a:t>
            </a:r>
            <a:r>
              <a:rPr lang="en-US" altLang="zh-CN" sz="2600" b="1" spc="50" dirty="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PAM</a:t>
            </a:r>
            <a:r>
              <a:rPr lang="zh-CN" altLang="en-US"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算法示例</a:t>
            </a:r>
            <a:endParaRPr lang="en-US" altLang="zh-CN" sz="2600" b="1" spc="50" dirty="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29701" name="Rectangle 4"/>
          <p:cNvSpPr>
            <a:spLocks noChangeArrowheads="1"/>
          </p:cNvSpPr>
          <p:nvPr/>
        </p:nvSpPr>
        <p:spPr bwMode="auto">
          <a:xfrm>
            <a:off x="234157" y="5234166"/>
            <a:ext cx="867568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marL="469900" indent="-469900">
              <a:spcBef>
                <a:spcPct val="20000"/>
              </a:spcBef>
              <a:buClr>
                <a:schemeClr val="bg2"/>
              </a:buClr>
              <a:buSzPct val="75000"/>
              <a:buFont typeface="Wingdings" charset="2"/>
              <a:buChar char="n"/>
              <a:defRPr sz="3200">
                <a:solidFill>
                  <a:schemeClr val="tx1"/>
                </a:solidFill>
                <a:latin typeface="Arial" charset="0"/>
                <a:ea typeface="楷体_GB2312" charset="0"/>
              </a:defRPr>
            </a:lvl1pPr>
            <a:lvl2pPr marL="742950" indent="-285750">
              <a:spcBef>
                <a:spcPct val="20000"/>
              </a:spcBef>
              <a:buClr>
                <a:schemeClr val="accent2"/>
              </a:buClr>
              <a:buSzPct val="80000"/>
              <a:buFont typeface="Wingdings" charset="2"/>
              <a:buChar char="¨"/>
              <a:defRPr sz="2800">
                <a:solidFill>
                  <a:schemeClr val="tx1"/>
                </a:solidFill>
                <a:latin typeface="Arial" charset="0"/>
                <a:ea typeface="楷体_GB2312" charset="0"/>
              </a:defRPr>
            </a:lvl2pPr>
            <a:lvl3pPr marL="1143000" indent="-228600">
              <a:spcBef>
                <a:spcPct val="20000"/>
              </a:spcBef>
              <a:buClr>
                <a:schemeClr val="bg2"/>
              </a:buClr>
              <a:buSzPct val="65000"/>
              <a:buFont typeface="Wingdings" charset="2"/>
              <a:buChar char="n"/>
              <a:defRPr sz="2400">
                <a:solidFill>
                  <a:schemeClr val="tx1"/>
                </a:solidFill>
                <a:latin typeface="Arial" charset="0"/>
                <a:ea typeface="楷体_GB2312" charset="0"/>
              </a:defRPr>
            </a:lvl3pPr>
            <a:lvl4pPr marL="1600200" indent="-228600">
              <a:spcBef>
                <a:spcPct val="20000"/>
              </a:spcBef>
              <a:buClr>
                <a:schemeClr val="accent2"/>
              </a:buClr>
              <a:buSzPct val="70000"/>
              <a:buFont typeface="Wingdings" charset="2"/>
              <a:buChar char="¨"/>
              <a:defRPr sz="2000">
                <a:solidFill>
                  <a:schemeClr val="tx1"/>
                </a:solidFill>
                <a:latin typeface="Arial" charset="0"/>
                <a:ea typeface="楷体_GB2312" charset="0"/>
              </a:defRPr>
            </a:lvl4pPr>
            <a:lvl5pPr marL="2057400" indent="-228600">
              <a:spcBef>
                <a:spcPct val="20000"/>
              </a:spcBef>
              <a:buClr>
                <a:schemeClr val="bg2"/>
              </a:buClr>
              <a:buFont typeface="Wingdings" charset="2"/>
              <a:buChar char="§"/>
              <a:defRPr sz="2000">
                <a:solidFill>
                  <a:schemeClr val="tx1"/>
                </a:solidFill>
                <a:latin typeface="Arial" charset="0"/>
                <a:ea typeface="楷体_GB2312" charset="0"/>
              </a:defRPr>
            </a:lvl5pPr>
            <a:lvl6pPr marL="25146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楷体_GB2312" charset="0"/>
              </a:defRPr>
            </a:lvl6pPr>
            <a:lvl7pPr marL="29718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楷体_GB2312" charset="0"/>
              </a:defRPr>
            </a:lvl7pPr>
            <a:lvl8pPr marL="34290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楷体_GB2312" charset="0"/>
              </a:defRPr>
            </a:lvl8pPr>
            <a:lvl9pPr marL="38862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楷体_GB2312" charset="0"/>
              </a:defRPr>
            </a:lvl9pPr>
          </a:lstStyle>
          <a:p>
            <a:pPr marL="0" indent="0" algn="ctr">
              <a:buClr>
                <a:schemeClr val="accent2"/>
              </a:buClr>
              <a:buSzTx/>
              <a:buNone/>
              <a:defRPr/>
            </a:pPr>
            <a:r>
              <a:rPr lang="zh-CN" altLang="en-US" sz="2000" dirty="0">
                <a:latin typeface="Times New Roman" panose="02020603050405020304" pitchFamily="18" charset="0"/>
                <a:ea typeface="微软雅黑" panose="020B0503020204020204" pitchFamily="34" charset="-122"/>
                <a:sym typeface="Times New Roman" panose="02020603050405020304" pitchFamily="18" charset="0"/>
              </a:rPr>
              <a:t>因此，</a:t>
            </a:r>
            <a:r>
              <a:rPr lang="en-US" altLang="zh-CN" sz="2000" i="1" dirty="0">
                <a:latin typeface="Times New Roman" panose="02020603050405020304" pitchFamily="18" charset="0"/>
                <a:ea typeface="微软雅黑" panose="020B0503020204020204" pitchFamily="34" charset="-122"/>
                <a:sym typeface="Times New Roman" panose="02020603050405020304" pitchFamily="18" charset="0"/>
              </a:rPr>
              <a:t>TC</a:t>
            </a:r>
            <a:r>
              <a:rPr lang="en-US" altLang="zh-CN" sz="2000" i="1" baseline="-25000" dirty="0">
                <a:latin typeface="Times New Roman" panose="02020603050405020304" pitchFamily="18" charset="0"/>
                <a:ea typeface="微软雅黑" panose="020B0503020204020204" pitchFamily="34" charset="-122"/>
                <a:sym typeface="Times New Roman" panose="02020603050405020304" pitchFamily="18" charset="0"/>
              </a:rPr>
              <a:t>AC</a:t>
            </a:r>
            <a:r>
              <a:rPr lang="en-US" altLang="zh-CN" sz="2000">
                <a:latin typeface="Times New Roman" panose="02020603050405020304" pitchFamily="18" charset="0"/>
                <a:ea typeface="微软雅黑" panose="020B0503020204020204" pitchFamily="34" charset="-122"/>
                <a:sym typeface="Times New Roman" panose="02020603050405020304" pitchFamily="18" charset="0"/>
              </a:rPr>
              <a:t>=</a:t>
            </a:r>
            <a:r>
              <a:rPr lang="en-US" altLang="zh-CN" sz="2000" i="1">
                <a:latin typeface="Times New Roman" panose="02020603050405020304" pitchFamily="18" charset="0"/>
                <a:ea typeface="微软雅黑" panose="020B0503020204020204" pitchFamily="34" charset="-122"/>
                <a:sym typeface="Times New Roman" panose="02020603050405020304" pitchFamily="18" charset="0"/>
              </a:rPr>
              <a:t>C</a:t>
            </a:r>
            <a:r>
              <a:rPr lang="en-US" altLang="zh-CN" sz="2000" i="1" baseline="-25000">
                <a:latin typeface="Times New Roman" panose="02020603050405020304" pitchFamily="18" charset="0"/>
                <a:ea typeface="微软雅黑" panose="020B0503020204020204" pitchFamily="34" charset="-122"/>
                <a:sym typeface="Times New Roman" panose="02020603050405020304" pitchFamily="18" charset="0"/>
              </a:rPr>
              <a:t>AAC</a:t>
            </a:r>
            <a:r>
              <a:rPr lang="en-US" altLang="zh-CN" sz="2000">
                <a:latin typeface="Times New Roman" panose="02020603050405020304" pitchFamily="18" charset="0"/>
                <a:ea typeface="微软雅黑" panose="020B0503020204020204" pitchFamily="34" charset="-122"/>
                <a:sym typeface="Times New Roman" panose="02020603050405020304" pitchFamily="18" charset="0"/>
              </a:rPr>
              <a:t>+</a:t>
            </a:r>
            <a:r>
              <a:rPr lang="en-US" altLang="zh-CN" sz="2000" i="1">
                <a:latin typeface="Times New Roman" panose="02020603050405020304" pitchFamily="18" charset="0"/>
                <a:ea typeface="微软雅黑" panose="020B0503020204020204" pitchFamily="34" charset="-122"/>
                <a:sym typeface="Times New Roman" panose="02020603050405020304" pitchFamily="18" charset="0"/>
              </a:rPr>
              <a:t> C</a:t>
            </a:r>
            <a:r>
              <a:rPr lang="en-US" altLang="zh-CN" sz="2000" i="1" baseline="-25000" dirty="0">
                <a:latin typeface="Times New Roman" panose="02020603050405020304" pitchFamily="18" charset="0"/>
                <a:ea typeface="微软雅黑" panose="020B0503020204020204" pitchFamily="34" charset="-122"/>
                <a:sym typeface="Times New Roman" panose="02020603050405020304" pitchFamily="18" charset="0"/>
              </a:rPr>
              <a:t>BAC</a:t>
            </a:r>
            <a:r>
              <a:rPr lang="en-US" altLang="zh-CN" sz="2000">
                <a:latin typeface="Times New Roman" panose="02020603050405020304" pitchFamily="18" charset="0"/>
                <a:ea typeface="微软雅黑" panose="020B0503020204020204" pitchFamily="34" charset="-122"/>
                <a:sym typeface="Times New Roman" panose="02020603050405020304" pitchFamily="18" charset="0"/>
              </a:rPr>
              <a:t>+</a:t>
            </a:r>
            <a:r>
              <a:rPr lang="en-US" altLang="zh-CN" sz="2000" i="1">
                <a:latin typeface="Times New Roman" panose="02020603050405020304" pitchFamily="18" charset="0"/>
                <a:ea typeface="微软雅黑" panose="020B0503020204020204" pitchFamily="34" charset="-122"/>
                <a:sym typeface="Times New Roman" panose="02020603050405020304" pitchFamily="18" charset="0"/>
              </a:rPr>
              <a:t> C</a:t>
            </a:r>
            <a:r>
              <a:rPr lang="en-US" altLang="zh-CN" sz="2000" i="1" baseline="-25000">
                <a:latin typeface="Times New Roman" panose="02020603050405020304" pitchFamily="18" charset="0"/>
                <a:ea typeface="微软雅黑" panose="020B0503020204020204" pitchFamily="34" charset="-122"/>
                <a:sym typeface="Times New Roman" panose="02020603050405020304" pitchFamily="18" charset="0"/>
              </a:rPr>
              <a:t>CAC</a:t>
            </a:r>
            <a:r>
              <a:rPr lang="en-US" altLang="zh-CN" sz="2000">
                <a:latin typeface="Times New Roman" panose="02020603050405020304" pitchFamily="18" charset="0"/>
                <a:ea typeface="微软雅黑" panose="020B0503020204020204" pitchFamily="34" charset="-122"/>
                <a:sym typeface="Times New Roman" panose="02020603050405020304" pitchFamily="18" charset="0"/>
              </a:rPr>
              <a:t>+</a:t>
            </a:r>
            <a:r>
              <a:rPr lang="en-US" altLang="zh-CN" sz="2000" i="1">
                <a:latin typeface="Times New Roman" panose="02020603050405020304" pitchFamily="18" charset="0"/>
                <a:ea typeface="微软雅黑" panose="020B0503020204020204" pitchFamily="34" charset="-122"/>
                <a:sym typeface="Times New Roman" panose="02020603050405020304" pitchFamily="18" charset="0"/>
              </a:rPr>
              <a:t> C</a:t>
            </a:r>
            <a:r>
              <a:rPr lang="en-US" altLang="zh-CN" sz="2000" i="1" baseline="-25000" dirty="0">
                <a:latin typeface="Times New Roman" panose="02020603050405020304" pitchFamily="18" charset="0"/>
                <a:ea typeface="微软雅黑" panose="020B0503020204020204" pitchFamily="34" charset="-122"/>
                <a:sym typeface="Times New Roman" panose="02020603050405020304" pitchFamily="18" charset="0"/>
              </a:rPr>
              <a:t>DAC</a:t>
            </a:r>
            <a:r>
              <a:rPr lang="en-US" altLang="zh-CN" sz="2000" i="1">
                <a:latin typeface="Times New Roman" panose="02020603050405020304" pitchFamily="18" charset="0"/>
                <a:ea typeface="微软雅黑" panose="020B0503020204020204" pitchFamily="34" charset="-122"/>
                <a:sym typeface="Times New Roman" panose="02020603050405020304" pitchFamily="18" charset="0"/>
              </a:rPr>
              <a:t>+ C</a:t>
            </a:r>
            <a:r>
              <a:rPr lang="en-US" altLang="zh-CN" sz="2000" i="1" baseline="-25000" dirty="0">
                <a:latin typeface="Times New Roman" panose="02020603050405020304" pitchFamily="18" charset="0"/>
                <a:ea typeface="微软雅黑" panose="020B0503020204020204" pitchFamily="34" charset="-122"/>
                <a:sym typeface="Times New Roman" panose="02020603050405020304" pitchFamily="18" charset="0"/>
              </a:rPr>
              <a:t>EAC</a:t>
            </a:r>
            <a:r>
              <a:rPr lang="en-US" altLang="zh-CN" sz="2000" i="1">
                <a:latin typeface="Times New Roman" panose="02020603050405020304" pitchFamily="18" charset="0"/>
                <a:ea typeface="微软雅黑" panose="020B0503020204020204" pitchFamily="34" charset="-122"/>
                <a:sym typeface="Times New Roman" panose="02020603050405020304" pitchFamily="18" charset="0"/>
              </a:rPr>
              <a:t> </a:t>
            </a:r>
            <a:r>
              <a:rPr lang="en-US" altLang="zh-CN" sz="2000" i="1" dirty="0">
                <a:latin typeface="Times New Roman" panose="02020603050405020304" pitchFamily="18" charset="0"/>
                <a:ea typeface="微软雅黑" panose="020B0503020204020204" pitchFamily="34" charset="-122"/>
                <a:sym typeface="Times New Roman" panose="02020603050405020304" pitchFamily="18" charset="0"/>
              </a:rPr>
              <a:t>=1+0-2-1+0</a:t>
            </a:r>
            <a:r>
              <a:rPr lang="en-US" altLang="zh-CN" sz="2000" i="1">
                <a:latin typeface="Times New Roman" panose="02020603050405020304" pitchFamily="18" charset="0"/>
                <a:ea typeface="微软雅黑" panose="020B0503020204020204" pitchFamily="34" charset="-122"/>
                <a:sym typeface="Times New Roman" panose="02020603050405020304" pitchFamily="18" charset="0"/>
              </a:rPr>
              <a:t>=-2</a:t>
            </a:r>
            <a:endParaRPr lang="zh-CN" altLang="en-US" sz="2000" i="1" dirty="0">
              <a:latin typeface="Times New Roman" panose="02020603050405020304" pitchFamily="18" charset="0"/>
              <a:ea typeface="微软雅黑" panose="020B0503020204020204" pitchFamily="34" charset="-122"/>
              <a:sym typeface="Times New Roman" panose="02020603050405020304" pitchFamily="18" charset="0"/>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3713398130"/>
              </p:ext>
            </p:extLst>
          </p:nvPr>
        </p:nvGraphicFramePr>
        <p:xfrm>
          <a:off x="6228184" y="642219"/>
          <a:ext cx="1601788" cy="2071687"/>
        </p:xfrm>
        <a:graphic>
          <a:graphicData uri="http://schemas.openxmlformats.org/presentationml/2006/ole">
            <mc:AlternateContent xmlns:mc="http://schemas.openxmlformats.org/markup-compatibility/2006">
              <mc:Choice xmlns:v="urn:schemas-microsoft-com:vml" Requires="v">
                <p:oleObj spid="_x0000_s10333" r:id="rId3" imgW="1600200" imgH="2070100" progId="Word.Picture.8">
                  <p:embed/>
                </p:oleObj>
              </mc:Choice>
              <mc:Fallback>
                <p:oleObj r:id="rId3" imgW="1600200" imgH="2070100" progId="Word.Picture.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28184" y="642219"/>
                        <a:ext cx="1601788" cy="20716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 name="TextBox 2"/>
          <p:cNvSpPr txBox="1"/>
          <p:nvPr/>
        </p:nvSpPr>
        <p:spPr>
          <a:xfrm>
            <a:off x="953852" y="5656949"/>
            <a:ext cx="7236296" cy="784830"/>
          </a:xfrm>
          <a:prstGeom prst="rect">
            <a:avLst/>
          </a:prstGeom>
          <a:noFill/>
        </p:spPr>
        <p:txBody>
          <a:bodyPr wrap="square" rtlCol="0">
            <a:spAutoFit/>
          </a:bodyPr>
          <a:lstStyle/>
          <a:p>
            <a:pPr algn="ctr">
              <a:spcBef>
                <a:spcPts val="600"/>
              </a:spcBef>
            </a:pPr>
            <a:r>
              <a:rPr lang="zh-CN" altLang="en-US" sz="2000" b="1" dirty="0">
                <a:solidFill>
                  <a:srgbClr val="FF6700"/>
                </a:solidFill>
                <a:latin typeface="Times New Roman" panose="02020603050405020304" pitchFamily="18" charset="0"/>
                <a:ea typeface="微软雅黑" panose="020B0503020204020204" pitchFamily="34" charset="-122"/>
                <a:sym typeface="Times New Roman" panose="02020603050405020304" pitchFamily="18" charset="0"/>
              </a:rPr>
              <a:t>代价函数变小，说明</a:t>
            </a:r>
            <a:r>
              <a:rPr lang="en-US" altLang="zh-CN" sz="2000" b="1" dirty="0">
                <a:solidFill>
                  <a:srgbClr val="FF6700"/>
                </a:solidFill>
                <a:latin typeface="Times New Roman" panose="02020603050405020304" pitchFamily="18" charset="0"/>
                <a:ea typeface="微软雅黑" panose="020B0503020204020204" pitchFamily="34" charset="-122"/>
                <a:sym typeface="Times New Roman" panose="02020603050405020304" pitchFamily="18" charset="0"/>
              </a:rPr>
              <a:t>C</a:t>
            </a:r>
            <a:r>
              <a:rPr lang="zh-CN" altLang="en-US" sz="2000" b="1" dirty="0">
                <a:solidFill>
                  <a:srgbClr val="FF6700"/>
                </a:solidFill>
                <a:latin typeface="Times New Roman" panose="02020603050405020304" pitchFamily="18" charset="0"/>
                <a:ea typeface="微软雅黑" panose="020B0503020204020204" pitchFamily="34" charset="-122"/>
                <a:sym typeface="Times New Roman" panose="02020603050405020304" pitchFamily="18" charset="0"/>
              </a:rPr>
              <a:t>点替换以前的中心点</a:t>
            </a:r>
            <a:r>
              <a:rPr lang="en-US" altLang="zh-CN" sz="2000" b="1" dirty="0">
                <a:solidFill>
                  <a:srgbClr val="FF6700"/>
                </a:solidFill>
                <a:latin typeface="Times New Roman" panose="02020603050405020304" pitchFamily="18" charset="0"/>
                <a:ea typeface="微软雅黑" panose="020B0503020204020204" pitchFamily="34" charset="-122"/>
                <a:sym typeface="Times New Roman" panose="02020603050405020304" pitchFamily="18" charset="0"/>
              </a:rPr>
              <a:t>A</a:t>
            </a:r>
            <a:r>
              <a:rPr lang="zh-CN" altLang="en-US" sz="2000" b="1" dirty="0">
                <a:solidFill>
                  <a:srgbClr val="FF6700"/>
                </a:solidFill>
                <a:latin typeface="Times New Roman" panose="02020603050405020304" pitchFamily="18" charset="0"/>
                <a:ea typeface="微软雅黑" panose="020B0503020204020204" pitchFamily="34" charset="-122"/>
                <a:sym typeface="Times New Roman" panose="02020603050405020304" pitchFamily="18" charset="0"/>
              </a:rPr>
              <a:t>，聚类更加</a:t>
            </a:r>
            <a:r>
              <a:rPr lang="zh-CN" altLang="en-US" sz="2000" b="1">
                <a:solidFill>
                  <a:srgbClr val="FF6700"/>
                </a:solidFill>
                <a:latin typeface="Times New Roman" panose="02020603050405020304" pitchFamily="18" charset="0"/>
                <a:ea typeface="微软雅黑" panose="020B0503020204020204" pitchFamily="34" charset="-122"/>
                <a:sym typeface="Times New Roman" panose="02020603050405020304" pitchFamily="18" charset="0"/>
              </a:rPr>
              <a:t>紧凑，</a:t>
            </a:r>
            <a:endParaRPr lang="en-US" altLang="zh-CN" sz="2000" b="1">
              <a:solidFill>
                <a:srgbClr val="FF6700"/>
              </a:solidFill>
              <a:latin typeface="Times New Roman" panose="02020603050405020304" pitchFamily="18" charset="0"/>
              <a:ea typeface="微软雅黑" panose="020B0503020204020204" pitchFamily="34" charset="-122"/>
              <a:sym typeface="Times New Roman" panose="02020603050405020304" pitchFamily="18" charset="0"/>
            </a:endParaRPr>
          </a:p>
          <a:p>
            <a:pPr algn="ctr">
              <a:spcBef>
                <a:spcPts val="600"/>
              </a:spcBef>
            </a:pPr>
            <a:r>
              <a:rPr lang="zh-CN" altLang="en-US" sz="2000" b="1">
                <a:solidFill>
                  <a:srgbClr val="FF6700"/>
                </a:solidFill>
                <a:latin typeface="Times New Roman" panose="02020603050405020304" pitchFamily="18" charset="0"/>
                <a:ea typeface="微软雅黑" panose="020B0503020204020204" pitchFamily="34" charset="-122"/>
                <a:sym typeface="Times New Roman" panose="02020603050405020304" pitchFamily="18" charset="0"/>
              </a:rPr>
              <a:t>那么</a:t>
            </a:r>
            <a:r>
              <a:rPr lang="en-US" altLang="zh-CN" sz="2000" b="1" dirty="0">
                <a:solidFill>
                  <a:srgbClr val="FF6700"/>
                </a:solidFill>
                <a:latin typeface="Times New Roman" panose="02020603050405020304" pitchFamily="18" charset="0"/>
                <a:ea typeface="微软雅黑" panose="020B0503020204020204" pitchFamily="34" charset="-122"/>
                <a:sym typeface="Times New Roman" panose="02020603050405020304" pitchFamily="18" charset="0"/>
              </a:rPr>
              <a:t>C</a:t>
            </a:r>
            <a:r>
              <a:rPr lang="zh-CN" altLang="en-US" sz="2000" b="1" dirty="0">
                <a:solidFill>
                  <a:srgbClr val="FF6700"/>
                </a:solidFill>
                <a:latin typeface="Times New Roman" panose="02020603050405020304" pitchFamily="18" charset="0"/>
                <a:ea typeface="微软雅黑" panose="020B0503020204020204" pitchFamily="34" charset="-122"/>
                <a:sym typeface="Times New Roman" panose="02020603050405020304" pitchFamily="18" charset="0"/>
              </a:rPr>
              <a:t>作为中心点更加合理</a:t>
            </a:r>
          </a:p>
        </p:txBody>
      </p:sp>
      <p:graphicFrame>
        <p:nvGraphicFramePr>
          <p:cNvPr id="11" name="Group 4">
            <a:extLst>
              <a:ext uri="{FF2B5EF4-FFF2-40B4-BE49-F238E27FC236}">
                <a16:creationId xmlns:a16="http://schemas.microsoft.com/office/drawing/2014/main" id="{58AD3BAC-F8EE-4185-AACD-0028BDD6BA7E}"/>
              </a:ext>
            </a:extLst>
          </p:cNvPr>
          <p:cNvGraphicFramePr>
            <a:graphicFrameLocks noGrp="1"/>
          </p:cNvGraphicFramePr>
          <p:nvPr>
            <p:extLst>
              <p:ext uri="{D42A27DB-BD31-4B8C-83A1-F6EECF244321}">
                <p14:modId xmlns:p14="http://schemas.microsoft.com/office/powerpoint/2010/main" val="3531650101"/>
              </p:ext>
            </p:extLst>
          </p:nvPr>
        </p:nvGraphicFramePr>
        <p:xfrm>
          <a:off x="5436096" y="2708920"/>
          <a:ext cx="3502025" cy="2454864"/>
        </p:xfrm>
        <a:graphic>
          <a:graphicData uri="http://schemas.openxmlformats.org/drawingml/2006/table">
            <a:tbl>
              <a:tblPr/>
              <a:tblGrid>
                <a:gridCol w="946150">
                  <a:extLst>
                    <a:ext uri="{9D8B030D-6E8A-4147-A177-3AD203B41FA5}">
                      <a16:colId xmlns:a16="http://schemas.microsoft.com/office/drawing/2014/main" val="20000"/>
                    </a:ext>
                  </a:extLst>
                </a:gridCol>
                <a:gridCol w="609600">
                  <a:extLst>
                    <a:ext uri="{9D8B030D-6E8A-4147-A177-3AD203B41FA5}">
                      <a16:colId xmlns:a16="http://schemas.microsoft.com/office/drawing/2014/main" val="20001"/>
                    </a:ext>
                  </a:extLst>
                </a:gridCol>
                <a:gridCol w="447675">
                  <a:extLst>
                    <a:ext uri="{9D8B030D-6E8A-4147-A177-3AD203B41FA5}">
                      <a16:colId xmlns:a16="http://schemas.microsoft.com/office/drawing/2014/main" val="20002"/>
                    </a:ext>
                  </a:extLst>
                </a:gridCol>
                <a:gridCol w="525462">
                  <a:extLst>
                    <a:ext uri="{9D8B030D-6E8A-4147-A177-3AD203B41FA5}">
                      <a16:colId xmlns:a16="http://schemas.microsoft.com/office/drawing/2014/main" val="20003"/>
                    </a:ext>
                  </a:extLst>
                </a:gridCol>
                <a:gridCol w="487363">
                  <a:extLst>
                    <a:ext uri="{9D8B030D-6E8A-4147-A177-3AD203B41FA5}">
                      <a16:colId xmlns:a16="http://schemas.microsoft.com/office/drawing/2014/main" val="20004"/>
                    </a:ext>
                  </a:extLst>
                </a:gridCol>
                <a:gridCol w="485775">
                  <a:extLst>
                    <a:ext uri="{9D8B030D-6E8A-4147-A177-3AD203B41FA5}">
                      <a16:colId xmlns:a16="http://schemas.microsoft.com/office/drawing/2014/main" val="20005"/>
                    </a:ext>
                  </a:extLst>
                </a:gridCol>
              </a:tblGrid>
              <a:tr h="409144">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zh-CN" altLang="en-US" sz="1800" b="1" i="0" u="none" strike="noStrike" cap="none" normalizeH="0" baseline="0">
                          <a:ln>
                            <a:noFill/>
                          </a:ln>
                          <a:solidFill>
                            <a:schemeClr val="bg1"/>
                          </a:solidFill>
                          <a:effectLst/>
                          <a:latin typeface="Times New Roman" panose="02020603050405020304" pitchFamily="18" charset="0"/>
                          <a:ea typeface="微软雅黑" panose="020B0503020204020204" pitchFamily="34" charset="-122"/>
                          <a:sym typeface="Times New Roman" panose="02020603050405020304" pitchFamily="18" charset="0"/>
                        </a:rPr>
                        <a:t>样本点</a:t>
                      </a:r>
                    </a:p>
                  </a:txBody>
                  <a:tcPr marT="45696" marB="45696" anchor="ctr" horzOverflow="overflow">
                    <a:lnL w="12700" cap="flat" cmpd="sng" algn="ctr">
                      <a:solidFill>
                        <a:srgbClr val="0070C0"/>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0070C0"/>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altLang="zh-CN" sz="1800" b="1" i="0" u="none" strike="noStrike" cap="none" normalizeH="0" baseline="0">
                          <a:ln>
                            <a:noFill/>
                          </a:ln>
                          <a:solidFill>
                            <a:schemeClr val="bg1"/>
                          </a:solidFill>
                          <a:effectLst/>
                          <a:latin typeface="Times New Roman" panose="02020603050405020304" pitchFamily="18" charset="0"/>
                          <a:ea typeface="微软雅黑" panose="020B0503020204020204" pitchFamily="34" charset="-122"/>
                          <a:sym typeface="Times New Roman" panose="02020603050405020304" pitchFamily="18" charset="0"/>
                        </a:rPr>
                        <a:t>A</a:t>
                      </a:r>
                    </a:p>
                  </a:txBody>
                  <a:tcPr marT="45696" marB="4569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0070C0"/>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altLang="zh-CN" sz="1800" b="1" i="0" u="none" strike="noStrike" cap="none" normalizeH="0" baseline="0">
                          <a:ln>
                            <a:noFill/>
                          </a:ln>
                          <a:solidFill>
                            <a:schemeClr val="bg1"/>
                          </a:solidFill>
                          <a:effectLst/>
                          <a:latin typeface="Times New Roman" panose="02020603050405020304" pitchFamily="18" charset="0"/>
                          <a:ea typeface="微软雅黑" panose="020B0503020204020204" pitchFamily="34" charset="-122"/>
                          <a:sym typeface="Times New Roman" panose="02020603050405020304" pitchFamily="18" charset="0"/>
                        </a:rPr>
                        <a:t>B</a:t>
                      </a:r>
                    </a:p>
                  </a:txBody>
                  <a:tcPr marT="45696" marB="4569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0070C0"/>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altLang="zh-CN" sz="1800" b="1" i="0" u="none" strike="noStrike" cap="none" normalizeH="0" baseline="0">
                          <a:ln>
                            <a:noFill/>
                          </a:ln>
                          <a:solidFill>
                            <a:schemeClr val="bg1"/>
                          </a:solidFill>
                          <a:effectLst/>
                          <a:latin typeface="Times New Roman" panose="02020603050405020304" pitchFamily="18" charset="0"/>
                          <a:ea typeface="微软雅黑" panose="020B0503020204020204" pitchFamily="34" charset="-122"/>
                          <a:sym typeface="Times New Roman" panose="02020603050405020304" pitchFamily="18" charset="0"/>
                        </a:rPr>
                        <a:t>C</a:t>
                      </a:r>
                    </a:p>
                  </a:txBody>
                  <a:tcPr marT="45696" marB="4569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0070C0"/>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altLang="zh-CN" sz="1800" b="1" i="0" u="none" strike="noStrike" cap="none" normalizeH="0" baseline="0">
                          <a:ln>
                            <a:noFill/>
                          </a:ln>
                          <a:solidFill>
                            <a:schemeClr val="bg1"/>
                          </a:solidFill>
                          <a:effectLst/>
                          <a:latin typeface="Times New Roman" panose="02020603050405020304" pitchFamily="18" charset="0"/>
                          <a:ea typeface="微软雅黑" panose="020B0503020204020204" pitchFamily="34" charset="-122"/>
                          <a:sym typeface="Times New Roman" panose="02020603050405020304" pitchFamily="18" charset="0"/>
                        </a:rPr>
                        <a:t>D</a:t>
                      </a:r>
                    </a:p>
                  </a:txBody>
                  <a:tcPr marT="45696" marB="4569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0070C0"/>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altLang="zh-CN" sz="1800" b="1" i="0" u="none" strike="noStrike" cap="none" normalizeH="0" baseline="0">
                          <a:ln>
                            <a:noFill/>
                          </a:ln>
                          <a:solidFill>
                            <a:schemeClr val="bg1"/>
                          </a:solidFill>
                          <a:effectLst/>
                          <a:latin typeface="Times New Roman" panose="02020603050405020304" pitchFamily="18" charset="0"/>
                          <a:ea typeface="微软雅黑" panose="020B0503020204020204" pitchFamily="34" charset="-122"/>
                          <a:sym typeface="Times New Roman" panose="02020603050405020304" pitchFamily="18" charset="0"/>
                        </a:rPr>
                        <a:t>E</a:t>
                      </a:r>
                    </a:p>
                  </a:txBody>
                  <a:tcPr marT="45696" marB="45696" anchor="ctr" horzOverflow="overflow">
                    <a:lnL w="12700" cap="flat" cmpd="sng" algn="ctr">
                      <a:solidFill>
                        <a:schemeClr val="bg1"/>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0070C0"/>
                    </a:solidFill>
                  </a:tcPr>
                </a:tc>
                <a:extLst>
                  <a:ext uri="{0D108BD9-81ED-4DB2-BD59-A6C34878D82A}">
                    <a16:rowId xmlns:a16="http://schemas.microsoft.com/office/drawing/2014/main" val="10000"/>
                  </a:ext>
                </a:extLst>
              </a:tr>
              <a:tr h="409144">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altLang="zh-CN" sz="1800" b="0" i="0" u="none" strike="noStrike" cap="none" normalizeH="0" baseline="0">
                          <a:ln>
                            <a:noFill/>
                          </a:ln>
                          <a:solidFill>
                            <a:schemeClr val="bg1"/>
                          </a:solidFill>
                          <a:effectLst/>
                          <a:latin typeface="Times New Roman" panose="02020603050405020304" pitchFamily="18" charset="0"/>
                          <a:ea typeface="微软雅黑" panose="020B0503020204020204" pitchFamily="34" charset="-122"/>
                          <a:sym typeface="Times New Roman" panose="02020603050405020304" pitchFamily="18" charset="0"/>
                        </a:rPr>
                        <a:t>A</a:t>
                      </a:r>
                    </a:p>
                  </a:txBody>
                  <a:tcPr marT="45696" marB="45696" anchor="ctr" horzOverflow="overflow">
                    <a:lnL w="12700" cap="flat" cmpd="sng" algn="ctr">
                      <a:solidFill>
                        <a:srgbClr val="0070C0"/>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0070C0"/>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altLang="zh-CN"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0</a:t>
                      </a:r>
                    </a:p>
                  </a:txBody>
                  <a:tcPr marT="45696" marB="4569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altLang="zh-CN"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1</a:t>
                      </a:r>
                    </a:p>
                  </a:txBody>
                  <a:tcPr marT="45696" marB="4569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altLang="zh-CN"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2</a:t>
                      </a:r>
                    </a:p>
                  </a:txBody>
                  <a:tcPr marT="45696" marB="4569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altLang="zh-CN"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2</a:t>
                      </a:r>
                    </a:p>
                  </a:txBody>
                  <a:tcPr marT="45696" marB="4569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altLang="zh-CN"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3</a:t>
                      </a:r>
                    </a:p>
                  </a:txBody>
                  <a:tcPr marT="45696" marB="45696" anchor="ctr" horzOverflow="overflow">
                    <a:lnL w="12700" cap="flat" cmpd="sng" algn="ctr">
                      <a:solidFill>
                        <a:schemeClr val="bg1"/>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extLst>
                  <a:ext uri="{0D108BD9-81ED-4DB2-BD59-A6C34878D82A}">
                    <a16:rowId xmlns:a16="http://schemas.microsoft.com/office/drawing/2014/main" val="10001"/>
                  </a:ext>
                </a:extLst>
              </a:tr>
              <a:tr h="409144">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altLang="zh-CN" sz="1800" b="0" i="0" u="none" strike="noStrike" cap="none" normalizeH="0" baseline="0">
                          <a:ln>
                            <a:noFill/>
                          </a:ln>
                          <a:solidFill>
                            <a:schemeClr val="bg1"/>
                          </a:solidFill>
                          <a:effectLst/>
                          <a:latin typeface="Times New Roman" panose="02020603050405020304" pitchFamily="18" charset="0"/>
                          <a:ea typeface="微软雅黑" panose="020B0503020204020204" pitchFamily="34" charset="-122"/>
                          <a:sym typeface="Times New Roman" panose="02020603050405020304" pitchFamily="18" charset="0"/>
                        </a:rPr>
                        <a:t>B</a:t>
                      </a:r>
                    </a:p>
                  </a:txBody>
                  <a:tcPr marT="45696" marB="45696" anchor="ctr" horzOverflow="overflow">
                    <a:lnL w="12700" cap="flat" cmpd="sng" algn="ctr">
                      <a:solidFill>
                        <a:srgbClr val="0070C0"/>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0070C0"/>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altLang="zh-CN"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1</a:t>
                      </a:r>
                    </a:p>
                  </a:txBody>
                  <a:tcPr marT="45696" marB="4569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altLang="zh-CN"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0</a:t>
                      </a:r>
                    </a:p>
                  </a:txBody>
                  <a:tcPr marT="45696" marB="4569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altLang="zh-CN"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2</a:t>
                      </a:r>
                    </a:p>
                  </a:txBody>
                  <a:tcPr marT="45696" marB="4569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altLang="zh-CN"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4</a:t>
                      </a:r>
                    </a:p>
                  </a:txBody>
                  <a:tcPr marT="45696" marB="4569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altLang="zh-CN"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3</a:t>
                      </a:r>
                    </a:p>
                  </a:txBody>
                  <a:tcPr marT="45696" marB="45696" anchor="ctr" horzOverflow="overflow">
                    <a:lnL w="12700" cap="flat" cmpd="sng" algn="ctr">
                      <a:solidFill>
                        <a:schemeClr val="bg1"/>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extLst>
                  <a:ext uri="{0D108BD9-81ED-4DB2-BD59-A6C34878D82A}">
                    <a16:rowId xmlns:a16="http://schemas.microsoft.com/office/drawing/2014/main" val="10002"/>
                  </a:ext>
                </a:extLst>
              </a:tr>
              <a:tr h="409144">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altLang="zh-CN" sz="1800" b="0" i="0" u="none" strike="noStrike" cap="none" normalizeH="0" baseline="0">
                          <a:ln>
                            <a:noFill/>
                          </a:ln>
                          <a:solidFill>
                            <a:schemeClr val="bg1"/>
                          </a:solidFill>
                          <a:effectLst/>
                          <a:latin typeface="Times New Roman" panose="02020603050405020304" pitchFamily="18" charset="0"/>
                          <a:ea typeface="微软雅黑" panose="020B0503020204020204" pitchFamily="34" charset="-122"/>
                          <a:sym typeface="Times New Roman" panose="02020603050405020304" pitchFamily="18" charset="0"/>
                        </a:rPr>
                        <a:t>C</a:t>
                      </a:r>
                    </a:p>
                  </a:txBody>
                  <a:tcPr marT="45696" marB="45696" anchor="ctr" horzOverflow="overflow">
                    <a:lnL w="12700" cap="flat" cmpd="sng" algn="ctr">
                      <a:solidFill>
                        <a:srgbClr val="0070C0"/>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0070C0"/>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altLang="zh-CN"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2</a:t>
                      </a:r>
                    </a:p>
                  </a:txBody>
                  <a:tcPr marT="45696" marB="4569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altLang="zh-CN"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2</a:t>
                      </a:r>
                    </a:p>
                  </a:txBody>
                  <a:tcPr marT="45696" marB="4569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altLang="zh-CN"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0</a:t>
                      </a:r>
                    </a:p>
                  </a:txBody>
                  <a:tcPr marT="45696" marB="4569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altLang="zh-CN"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1</a:t>
                      </a:r>
                    </a:p>
                  </a:txBody>
                  <a:tcPr marT="45696" marB="4569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altLang="zh-CN"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5</a:t>
                      </a:r>
                    </a:p>
                  </a:txBody>
                  <a:tcPr marT="45696" marB="45696" anchor="ctr" horzOverflow="overflow">
                    <a:lnL w="12700" cap="flat" cmpd="sng" algn="ctr">
                      <a:solidFill>
                        <a:schemeClr val="bg1"/>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extLst>
                  <a:ext uri="{0D108BD9-81ED-4DB2-BD59-A6C34878D82A}">
                    <a16:rowId xmlns:a16="http://schemas.microsoft.com/office/drawing/2014/main" val="10003"/>
                  </a:ext>
                </a:extLst>
              </a:tr>
              <a:tr h="409144">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altLang="zh-CN" sz="1800" b="0" i="0" u="none" strike="noStrike" cap="none" normalizeH="0" baseline="0">
                          <a:ln>
                            <a:noFill/>
                          </a:ln>
                          <a:solidFill>
                            <a:schemeClr val="bg1"/>
                          </a:solidFill>
                          <a:effectLst/>
                          <a:latin typeface="Times New Roman" panose="02020603050405020304" pitchFamily="18" charset="0"/>
                          <a:ea typeface="微软雅黑" panose="020B0503020204020204" pitchFamily="34" charset="-122"/>
                          <a:sym typeface="Times New Roman" panose="02020603050405020304" pitchFamily="18" charset="0"/>
                        </a:rPr>
                        <a:t>D</a:t>
                      </a:r>
                    </a:p>
                  </a:txBody>
                  <a:tcPr marT="45696" marB="45696" anchor="ctr" horzOverflow="overflow">
                    <a:lnL w="12700" cap="flat" cmpd="sng" algn="ctr">
                      <a:solidFill>
                        <a:srgbClr val="0070C0"/>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0070C0"/>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altLang="zh-CN"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2</a:t>
                      </a:r>
                    </a:p>
                  </a:txBody>
                  <a:tcPr marT="45696" marB="4569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altLang="zh-CN"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4</a:t>
                      </a:r>
                    </a:p>
                  </a:txBody>
                  <a:tcPr marT="45696" marB="4569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altLang="zh-CN"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1</a:t>
                      </a:r>
                    </a:p>
                  </a:txBody>
                  <a:tcPr marT="45696" marB="4569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altLang="zh-CN"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0</a:t>
                      </a:r>
                    </a:p>
                  </a:txBody>
                  <a:tcPr marT="45696" marB="4569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altLang="zh-CN"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3</a:t>
                      </a:r>
                    </a:p>
                  </a:txBody>
                  <a:tcPr marT="45696" marB="45696" anchor="ctr" horzOverflow="overflow">
                    <a:lnL w="12700" cap="flat" cmpd="sng" algn="ctr">
                      <a:solidFill>
                        <a:schemeClr val="bg1"/>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extLst>
                  <a:ext uri="{0D108BD9-81ED-4DB2-BD59-A6C34878D82A}">
                    <a16:rowId xmlns:a16="http://schemas.microsoft.com/office/drawing/2014/main" val="10004"/>
                  </a:ext>
                </a:extLst>
              </a:tr>
              <a:tr h="409144">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altLang="zh-CN" sz="1800" b="0" i="0" u="none" strike="noStrike" cap="none" normalizeH="0" baseline="0">
                          <a:ln>
                            <a:noFill/>
                          </a:ln>
                          <a:solidFill>
                            <a:schemeClr val="bg1"/>
                          </a:solidFill>
                          <a:effectLst/>
                          <a:latin typeface="Times New Roman" panose="02020603050405020304" pitchFamily="18" charset="0"/>
                          <a:ea typeface="微软雅黑" panose="020B0503020204020204" pitchFamily="34" charset="-122"/>
                          <a:sym typeface="Times New Roman" panose="02020603050405020304" pitchFamily="18" charset="0"/>
                        </a:rPr>
                        <a:t>E</a:t>
                      </a:r>
                    </a:p>
                  </a:txBody>
                  <a:tcPr marT="45696" marB="45696" anchor="ctr" horzOverflow="overflow">
                    <a:lnL w="12700" cap="flat" cmpd="sng" algn="ctr">
                      <a:solidFill>
                        <a:srgbClr val="0070C0"/>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0070C0"/>
                      </a:solidFill>
                      <a:prstDash val="solid"/>
                      <a:round/>
                      <a:headEnd type="none" w="med" len="med"/>
                      <a:tailEnd type="none" w="med" len="med"/>
                    </a:lnB>
                    <a:lnTlToBr>
                      <a:noFill/>
                    </a:lnTlToBr>
                    <a:lnBlToTr>
                      <a:noFill/>
                    </a:lnBlToTr>
                    <a:solidFill>
                      <a:srgbClr val="0070C0"/>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altLang="zh-CN"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3</a:t>
                      </a:r>
                    </a:p>
                  </a:txBody>
                  <a:tcPr marT="45696" marB="4569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0070C0"/>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altLang="zh-CN"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3</a:t>
                      </a:r>
                    </a:p>
                  </a:txBody>
                  <a:tcPr marT="45696" marB="4569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0070C0"/>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altLang="zh-CN"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5</a:t>
                      </a:r>
                    </a:p>
                  </a:txBody>
                  <a:tcPr marT="45696" marB="4569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0070C0"/>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altLang="zh-CN"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3</a:t>
                      </a:r>
                    </a:p>
                  </a:txBody>
                  <a:tcPr marT="45696" marB="4569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0070C0"/>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altLang="zh-CN" sz="1800" b="0" i="0" u="none" strike="noStrike" cap="none" normalizeH="0" baseline="0" dirty="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0</a:t>
                      </a:r>
                    </a:p>
                  </a:txBody>
                  <a:tcPr marT="45696" marB="45696" anchor="ctr" horzOverflow="overflow">
                    <a:lnL w="12700" cap="flat" cmpd="sng" algn="ctr">
                      <a:solidFill>
                        <a:schemeClr val="bg1"/>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0070C0"/>
                      </a:solidFill>
                      <a:prstDash val="solid"/>
                      <a:round/>
                      <a:headEnd type="none" w="med" len="med"/>
                      <a:tailEnd type="none" w="med" len="med"/>
                    </a:lnB>
                    <a:lnTlToBr>
                      <a:noFill/>
                    </a:lnTlToBr>
                    <a:lnBlToTr>
                      <a:noFill/>
                    </a:lnBlToTr>
                    <a:solidFill>
                      <a:schemeClr val="accent1">
                        <a:lumMod val="20000"/>
                        <a:lumOff val="80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897457538"/>
      </p:ext>
    </p:extLst>
  </p:cSld>
  <p:clrMapOvr>
    <a:masterClrMapping/>
  </p:clrMapOvr>
  <p:transition spd="med">
    <p:split orient="vert"/>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Rectangle 3"/>
          <p:cNvSpPr>
            <a:spLocks noGrp="1" noChangeArrowheads="1"/>
          </p:cNvSpPr>
          <p:nvPr>
            <p:ph type="body" idx="4294967295"/>
          </p:nvPr>
        </p:nvSpPr>
        <p:spPr>
          <a:xfrm>
            <a:off x="252000" y="756000"/>
            <a:ext cx="5076000" cy="4431278"/>
          </a:xfrm>
          <a:prstGeom prst="rect">
            <a:avLst/>
          </a:prstGeom>
        </p:spPr>
        <p:txBody>
          <a:bodyPr>
            <a:spAutoFit/>
          </a:bodyPr>
          <a:lstStyle/>
          <a:p>
            <a:pPr marL="360000" indent="-360000">
              <a:lnSpc>
                <a:spcPct val="120000"/>
              </a:lnSpc>
              <a:spcBef>
                <a:spcPts val="600"/>
              </a:spcBef>
              <a:buClr>
                <a:srgbClr val="FF6700"/>
              </a:buClr>
              <a:buFont typeface="Wingdings" pitchFamily="2" charset="2"/>
              <a:buAutoNum type="alphaLcParenR"/>
            </a:pPr>
            <a:r>
              <a:rPr lang="en-US" altLang="zh-CN" sz="2000" i="1" dirty="0">
                <a:latin typeface="Times New Roman" panose="02020603050405020304" pitchFamily="18" charset="0"/>
                <a:ea typeface="微软雅黑" panose="020B0503020204020204" pitchFamily="34" charset="-122"/>
                <a:sym typeface="Times New Roman" panose="02020603050405020304" pitchFamily="18" charset="0"/>
              </a:rPr>
              <a:t>C</a:t>
            </a:r>
            <a:r>
              <a:rPr lang="en-US" altLang="zh-CN" sz="1400" b="1" i="1" dirty="0">
                <a:solidFill>
                  <a:srgbClr val="FF6700"/>
                </a:solidFill>
                <a:latin typeface="Times New Roman" panose="02020603050405020304" pitchFamily="18" charset="0"/>
                <a:ea typeface="微软雅黑" panose="020B0503020204020204" pitchFamily="34" charset="-122"/>
                <a:sym typeface="Times New Roman" panose="02020603050405020304" pitchFamily="18" charset="0"/>
              </a:rPr>
              <a:t>A</a:t>
            </a:r>
            <a:r>
              <a:rPr lang="en-US" altLang="zh-CN" sz="1400" i="1" dirty="0">
                <a:latin typeface="Times New Roman" panose="02020603050405020304" pitchFamily="18" charset="0"/>
                <a:ea typeface="微软雅黑" panose="020B0503020204020204" pitchFamily="34" charset="-122"/>
                <a:sym typeface="Times New Roman" panose="02020603050405020304" pitchFamily="18" charset="0"/>
              </a:rPr>
              <a:t>AC</a:t>
            </a:r>
            <a:r>
              <a:rPr lang="en-US" altLang="zh-CN" sz="2000" dirty="0">
                <a:latin typeface="Times New Roman" panose="02020603050405020304" pitchFamily="18" charset="0"/>
                <a:ea typeface="微软雅黑" panose="020B0503020204020204" pitchFamily="34" charset="-122"/>
                <a:sym typeface="Times New Roman" panose="02020603050405020304" pitchFamily="18" charset="0"/>
              </a:rPr>
              <a:t>=</a:t>
            </a:r>
            <a:r>
              <a:rPr lang="en-US" altLang="zh-CN" sz="2000" i="1" dirty="0">
                <a:latin typeface="Times New Roman" panose="02020603050405020304" pitchFamily="18" charset="0"/>
                <a:ea typeface="微软雅黑" panose="020B0503020204020204" pitchFamily="34" charset="-122"/>
                <a:sym typeface="Times New Roman" panose="02020603050405020304" pitchFamily="18" charset="0"/>
              </a:rPr>
              <a:t>d</a:t>
            </a:r>
            <a:r>
              <a:rPr lang="en-US" altLang="zh-CN" sz="2000" dirty="0">
                <a:latin typeface="Times New Roman" panose="02020603050405020304" pitchFamily="18" charset="0"/>
                <a:ea typeface="微软雅黑" panose="020B0503020204020204" pitchFamily="34" charset="-122"/>
                <a:sym typeface="Times New Roman" panose="02020603050405020304" pitchFamily="18" charset="0"/>
              </a:rPr>
              <a:t>(</a:t>
            </a:r>
            <a:r>
              <a:rPr lang="en-US" altLang="zh-CN" sz="2000" i="1" dirty="0">
                <a:latin typeface="Times New Roman" panose="02020603050405020304" pitchFamily="18" charset="0"/>
                <a:ea typeface="微软雅黑" panose="020B0503020204020204" pitchFamily="34" charset="-122"/>
                <a:sym typeface="Times New Roman" panose="02020603050405020304" pitchFamily="18" charset="0"/>
              </a:rPr>
              <a:t>A</a:t>
            </a:r>
            <a:r>
              <a:rPr lang="en-US" altLang="zh-CN" sz="2000" dirty="0">
                <a:latin typeface="Times New Roman" panose="02020603050405020304" pitchFamily="18" charset="0"/>
                <a:ea typeface="微软雅黑" panose="020B0503020204020204" pitchFamily="34" charset="-122"/>
                <a:sym typeface="Times New Roman" panose="02020603050405020304" pitchFamily="18" charset="0"/>
              </a:rPr>
              <a:t>,</a:t>
            </a:r>
            <a:r>
              <a:rPr lang="en-US" altLang="zh-CN" sz="2000" i="1" dirty="0">
                <a:latin typeface="Times New Roman" panose="02020603050405020304" pitchFamily="18" charset="0"/>
                <a:ea typeface="微软雅黑" panose="020B0503020204020204" pitchFamily="34" charset="-122"/>
                <a:sym typeface="Times New Roman" panose="02020603050405020304" pitchFamily="18" charset="0"/>
              </a:rPr>
              <a:t>B</a:t>
            </a:r>
            <a:r>
              <a:rPr lang="en-US" altLang="zh-CN" sz="2000" dirty="0">
                <a:latin typeface="Times New Roman" panose="02020603050405020304" pitchFamily="18" charset="0"/>
                <a:ea typeface="微软雅黑" panose="020B0503020204020204" pitchFamily="34" charset="-122"/>
                <a:sym typeface="Times New Roman" panose="02020603050405020304" pitchFamily="18" charset="0"/>
              </a:rPr>
              <a:t>)-</a:t>
            </a:r>
            <a:r>
              <a:rPr lang="en-US" altLang="zh-CN" sz="2000" i="1" dirty="0">
                <a:latin typeface="Times New Roman" panose="02020603050405020304" pitchFamily="18" charset="0"/>
                <a:ea typeface="微软雅黑" panose="020B0503020204020204" pitchFamily="34" charset="-122"/>
                <a:sym typeface="Times New Roman" panose="02020603050405020304" pitchFamily="18" charset="0"/>
              </a:rPr>
              <a:t>d</a:t>
            </a:r>
            <a:r>
              <a:rPr lang="en-US" altLang="zh-CN" sz="2000" dirty="0">
                <a:latin typeface="Times New Roman" panose="02020603050405020304" pitchFamily="18" charset="0"/>
                <a:ea typeface="微软雅黑" panose="020B0503020204020204" pitchFamily="34" charset="-122"/>
                <a:sym typeface="Times New Roman" panose="02020603050405020304" pitchFamily="18" charset="0"/>
              </a:rPr>
              <a:t>(</a:t>
            </a:r>
            <a:r>
              <a:rPr lang="en-US" altLang="zh-CN" sz="2000" i="1" dirty="0">
                <a:latin typeface="Times New Roman" panose="02020603050405020304" pitchFamily="18" charset="0"/>
                <a:ea typeface="微软雅黑" panose="020B0503020204020204" pitchFamily="34" charset="-122"/>
                <a:sym typeface="Times New Roman" panose="02020603050405020304" pitchFamily="18" charset="0"/>
              </a:rPr>
              <a:t>A</a:t>
            </a:r>
            <a:r>
              <a:rPr lang="en-US" altLang="zh-CN" sz="2000" dirty="0">
                <a:latin typeface="Times New Roman" panose="02020603050405020304" pitchFamily="18" charset="0"/>
                <a:ea typeface="微软雅黑" panose="020B0503020204020204" pitchFamily="34" charset="-122"/>
                <a:sym typeface="Times New Roman" panose="02020603050405020304" pitchFamily="18" charset="0"/>
              </a:rPr>
              <a:t>,</a:t>
            </a:r>
            <a:r>
              <a:rPr lang="en-US" altLang="zh-CN" sz="2000" i="1" dirty="0">
                <a:latin typeface="Times New Roman" panose="02020603050405020304" pitchFamily="18" charset="0"/>
                <a:ea typeface="微软雅黑" panose="020B0503020204020204" pitchFamily="34" charset="-122"/>
                <a:sym typeface="Times New Roman" panose="02020603050405020304" pitchFamily="18" charset="0"/>
              </a:rPr>
              <a:t>A</a:t>
            </a:r>
            <a:r>
              <a:rPr lang="en-US" altLang="zh-CN" sz="2000" dirty="0">
                <a:latin typeface="Times New Roman" panose="02020603050405020304" pitchFamily="18" charset="0"/>
                <a:ea typeface="微软雅黑" panose="020B0503020204020204" pitchFamily="34" charset="-122"/>
                <a:sym typeface="Times New Roman" panose="02020603050405020304" pitchFamily="18" charset="0"/>
              </a:rPr>
              <a:t>)=1</a:t>
            </a:r>
          </a:p>
          <a:p>
            <a:pPr marL="360000" indent="-360000">
              <a:lnSpc>
                <a:spcPct val="120000"/>
              </a:lnSpc>
              <a:spcBef>
                <a:spcPts val="600"/>
              </a:spcBef>
              <a:buClr>
                <a:srgbClr val="FF6700"/>
              </a:buClr>
              <a:buFont typeface="Wingdings" pitchFamily="2" charset="2"/>
              <a:buAutoNum type="alphaLcParenR"/>
            </a:pPr>
            <a:r>
              <a:rPr lang="en-US" altLang="zh-CN" sz="2000" i="1">
                <a:latin typeface="Times New Roman" panose="02020603050405020304" pitchFamily="18" charset="0"/>
                <a:ea typeface="微软雅黑" panose="020B0503020204020204" pitchFamily="34" charset="-122"/>
                <a:sym typeface="Times New Roman" panose="02020603050405020304" pitchFamily="18" charset="0"/>
              </a:rPr>
              <a:t>C</a:t>
            </a:r>
            <a:r>
              <a:rPr lang="en-US" altLang="zh-CN" sz="1400" b="1" i="1" dirty="0">
                <a:solidFill>
                  <a:srgbClr val="FF6700"/>
                </a:solidFill>
                <a:latin typeface="Times New Roman" panose="02020603050405020304" pitchFamily="18" charset="0"/>
                <a:ea typeface="微软雅黑" panose="020B0503020204020204" pitchFamily="34" charset="-122"/>
                <a:sym typeface="Times New Roman" panose="02020603050405020304" pitchFamily="18" charset="0"/>
              </a:rPr>
              <a:t>B</a:t>
            </a:r>
            <a:r>
              <a:rPr lang="en-US" altLang="zh-CN" sz="1400" i="1">
                <a:latin typeface="Times New Roman" panose="02020603050405020304" pitchFamily="18" charset="0"/>
                <a:ea typeface="微软雅黑" panose="020B0503020204020204" pitchFamily="34" charset="-122"/>
                <a:sym typeface="Times New Roman" panose="02020603050405020304" pitchFamily="18" charset="0"/>
              </a:rPr>
              <a:t>AC</a:t>
            </a:r>
            <a:r>
              <a:rPr lang="en-US" altLang="zh-CN" sz="2000" dirty="0">
                <a:latin typeface="Times New Roman" panose="02020603050405020304" pitchFamily="18" charset="0"/>
                <a:ea typeface="微软雅黑" panose="020B0503020204020204" pitchFamily="34" charset="-122"/>
                <a:sym typeface="Times New Roman" panose="02020603050405020304" pitchFamily="18" charset="0"/>
              </a:rPr>
              <a:t>=</a:t>
            </a:r>
            <a:r>
              <a:rPr lang="en-US" altLang="zh-CN" sz="2000" i="1" dirty="0">
                <a:latin typeface="Times New Roman" panose="02020603050405020304" pitchFamily="18" charset="0"/>
                <a:ea typeface="微软雅黑" panose="020B0503020204020204" pitchFamily="34" charset="-122"/>
                <a:sym typeface="Times New Roman" panose="02020603050405020304" pitchFamily="18" charset="0"/>
              </a:rPr>
              <a:t>0</a:t>
            </a:r>
            <a:r>
              <a:rPr lang="zh-CN" altLang="en-US" sz="2000" dirty="0">
                <a:latin typeface="Times New Roman" panose="02020603050405020304" pitchFamily="18" charset="0"/>
                <a:ea typeface="微软雅黑" panose="020B0503020204020204" pitchFamily="34" charset="-122"/>
                <a:sym typeface="Times New Roman" panose="02020603050405020304" pitchFamily="18" charset="0"/>
              </a:rPr>
              <a:t> </a:t>
            </a:r>
          </a:p>
          <a:p>
            <a:pPr marL="360000" indent="-360000">
              <a:lnSpc>
                <a:spcPct val="120000"/>
              </a:lnSpc>
              <a:spcBef>
                <a:spcPts val="600"/>
              </a:spcBef>
              <a:buClr>
                <a:srgbClr val="FF6700"/>
              </a:buClr>
              <a:buFont typeface="Wingdings" pitchFamily="2" charset="2"/>
              <a:buAutoNum type="alphaLcParenR"/>
            </a:pPr>
            <a:r>
              <a:rPr lang="en-US" altLang="zh-CN" sz="2000" dirty="0">
                <a:latin typeface="Times New Roman" panose="02020603050405020304" pitchFamily="18" charset="0"/>
                <a:ea typeface="微软雅黑" panose="020B0503020204020204" pitchFamily="34" charset="-122"/>
                <a:sym typeface="Times New Roman" panose="02020603050405020304" pitchFamily="18" charset="0"/>
              </a:rPr>
              <a:t>C</a:t>
            </a:r>
            <a:r>
              <a:rPr lang="zh-CN" altLang="en-US" sz="2000" dirty="0">
                <a:latin typeface="Times New Roman" panose="02020603050405020304" pitchFamily="18" charset="0"/>
                <a:ea typeface="微软雅黑" panose="020B0503020204020204" pitchFamily="34" charset="-122"/>
                <a:sym typeface="Times New Roman" panose="02020603050405020304" pitchFamily="18" charset="0"/>
              </a:rPr>
              <a:t>原先属于</a:t>
            </a:r>
            <a:r>
              <a:rPr lang="en-US" altLang="zh-CN" sz="2000" dirty="0">
                <a:latin typeface="Times New Roman" panose="02020603050405020304" pitchFamily="18" charset="0"/>
                <a:ea typeface="微软雅黑" panose="020B0503020204020204" pitchFamily="34" charset="-122"/>
                <a:sym typeface="Times New Roman" panose="02020603050405020304" pitchFamily="18" charset="0"/>
              </a:rPr>
              <a:t>A</a:t>
            </a:r>
            <a:r>
              <a:rPr lang="zh-CN" altLang="en-US" sz="2000" dirty="0">
                <a:latin typeface="Times New Roman" panose="02020603050405020304" pitchFamily="18" charset="0"/>
                <a:ea typeface="微软雅黑" panose="020B0503020204020204" pitchFamily="34" charset="-122"/>
                <a:sym typeface="Times New Roman" panose="02020603050405020304" pitchFamily="18" charset="0"/>
              </a:rPr>
              <a:t>中心点所在的簇，当</a:t>
            </a:r>
            <a:r>
              <a:rPr lang="en-US" altLang="zh-CN" sz="2000" dirty="0">
                <a:latin typeface="Times New Roman" panose="02020603050405020304" pitchFamily="18" charset="0"/>
                <a:ea typeface="微软雅黑" panose="020B0503020204020204" pitchFamily="34" charset="-122"/>
                <a:sym typeface="Times New Roman" panose="02020603050405020304" pitchFamily="18" charset="0"/>
              </a:rPr>
              <a:t>A</a:t>
            </a:r>
            <a:r>
              <a:rPr lang="zh-CN" altLang="en-US" sz="2000" dirty="0">
                <a:latin typeface="Times New Roman" panose="02020603050405020304" pitchFamily="18" charset="0"/>
                <a:ea typeface="微软雅黑" panose="020B0503020204020204" pitchFamily="34" charset="-122"/>
                <a:sym typeface="Times New Roman" panose="02020603050405020304" pitchFamily="18" charset="0"/>
              </a:rPr>
              <a:t>被</a:t>
            </a:r>
            <a:r>
              <a:rPr lang="en-US" altLang="zh-CN" sz="2000" dirty="0">
                <a:latin typeface="Times New Roman" panose="02020603050405020304" pitchFamily="18" charset="0"/>
                <a:ea typeface="微软雅黑" panose="020B0503020204020204" pitchFamily="34" charset="-122"/>
                <a:sym typeface="Times New Roman" panose="02020603050405020304" pitchFamily="18" charset="0"/>
              </a:rPr>
              <a:t>C</a:t>
            </a:r>
            <a:r>
              <a:rPr lang="zh-CN" altLang="en-US" sz="2000" dirty="0">
                <a:latin typeface="Times New Roman" panose="02020603050405020304" pitchFamily="18" charset="0"/>
                <a:ea typeface="微软雅黑" panose="020B0503020204020204" pitchFamily="34" charset="-122"/>
                <a:sym typeface="Times New Roman" panose="02020603050405020304" pitchFamily="18" charset="0"/>
              </a:rPr>
              <a:t>替换以后，</a:t>
            </a:r>
            <a:r>
              <a:rPr lang="en-US" altLang="zh-CN" sz="2000" dirty="0">
                <a:latin typeface="Times New Roman" panose="02020603050405020304" pitchFamily="18" charset="0"/>
                <a:ea typeface="微软雅黑" panose="020B0503020204020204" pitchFamily="34" charset="-122"/>
                <a:sym typeface="Times New Roman" panose="02020603050405020304" pitchFamily="18" charset="0"/>
              </a:rPr>
              <a:t>C</a:t>
            </a:r>
            <a:r>
              <a:rPr lang="zh-CN" altLang="en-US" sz="2000" dirty="0">
                <a:latin typeface="Times New Roman" panose="02020603050405020304" pitchFamily="18" charset="0"/>
                <a:ea typeface="微软雅黑" panose="020B0503020204020204" pitchFamily="34" charset="-122"/>
                <a:sym typeface="Times New Roman" panose="02020603050405020304" pitchFamily="18" charset="0"/>
              </a:rPr>
              <a:t>是新中心点</a:t>
            </a:r>
            <a:r>
              <a:rPr lang="zh-CN" altLang="en-US" sz="2000">
                <a:latin typeface="Times New Roman" panose="02020603050405020304" pitchFamily="18" charset="0"/>
                <a:ea typeface="微软雅黑" panose="020B0503020204020204" pitchFamily="34" charset="-122"/>
                <a:sym typeface="Times New Roman" panose="02020603050405020304" pitchFamily="18" charset="0"/>
              </a:rPr>
              <a:t>，</a:t>
            </a:r>
            <a:r>
              <a:rPr lang="en-US" altLang="zh-CN" sz="2000" i="1">
                <a:latin typeface="Times New Roman" panose="02020603050405020304" pitchFamily="18" charset="0"/>
                <a:ea typeface="微软雅黑" panose="020B0503020204020204" pitchFamily="34" charset="-122"/>
                <a:sym typeface="Times New Roman" panose="02020603050405020304" pitchFamily="18" charset="0"/>
              </a:rPr>
              <a:t>C</a:t>
            </a:r>
            <a:r>
              <a:rPr lang="en-US" altLang="zh-CN" sz="1400" b="1" i="1" dirty="0">
                <a:solidFill>
                  <a:srgbClr val="FF6700"/>
                </a:solidFill>
                <a:latin typeface="Times New Roman" panose="02020603050405020304" pitchFamily="18" charset="0"/>
                <a:ea typeface="微软雅黑" panose="020B0503020204020204" pitchFamily="34" charset="-122"/>
                <a:sym typeface="Times New Roman" panose="02020603050405020304" pitchFamily="18" charset="0"/>
              </a:rPr>
              <a:t>C</a:t>
            </a:r>
            <a:r>
              <a:rPr lang="en-US" altLang="zh-CN" sz="1400" i="1">
                <a:latin typeface="Times New Roman" panose="02020603050405020304" pitchFamily="18" charset="0"/>
                <a:ea typeface="微软雅黑" panose="020B0503020204020204" pitchFamily="34" charset="-122"/>
                <a:sym typeface="Times New Roman" panose="02020603050405020304" pitchFamily="18" charset="0"/>
              </a:rPr>
              <a:t>AC</a:t>
            </a:r>
            <a:r>
              <a:rPr lang="en-US" altLang="zh-CN" sz="2000" dirty="0">
                <a:latin typeface="Times New Roman" panose="02020603050405020304" pitchFamily="18" charset="0"/>
                <a:ea typeface="微软雅黑" panose="020B0503020204020204" pitchFamily="34" charset="-122"/>
                <a:sym typeface="Times New Roman" panose="02020603050405020304" pitchFamily="18" charset="0"/>
              </a:rPr>
              <a:t>=</a:t>
            </a:r>
            <a:r>
              <a:rPr lang="en-US" altLang="zh-CN" sz="2000" i="1" dirty="0">
                <a:latin typeface="Times New Roman" panose="02020603050405020304" pitchFamily="18" charset="0"/>
                <a:ea typeface="微软雅黑" panose="020B0503020204020204" pitchFamily="34" charset="-122"/>
                <a:sym typeface="Times New Roman" panose="02020603050405020304" pitchFamily="18" charset="0"/>
              </a:rPr>
              <a:t>d</a:t>
            </a:r>
            <a:r>
              <a:rPr lang="en-US" altLang="zh-CN" sz="2000" dirty="0">
                <a:latin typeface="Times New Roman" panose="02020603050405020304" pitchFamily="18" charset="0"/>
                <a:ea typeface="微软雅黑" panose="020B0503020204020204" pitchFamily="34" charset="-122"/>
                <a:sym typeface="Times New Roman" panose="02020603050405020304" pitchFamily="18" charset="0"/>
              </a:rPr>
              <a:t>(</a:t>
            </a:r>
            <a:r>
              <a:rPr lang="en-US" altLang="zh-CN" sz="2000" i="1" dirty="0">
                <a:latin typeface="Times New Roman" panose="02020603050405020304" pitchFamily="18" charset="0"/>
                <a:ea typeface="微软雅黑" panose="020B0503020204020204" pitchFamily="34" charset="-122"/>
                <a:sym typeface="Times New Roman" panose="02020603050405020304" pitchFamily="18" charset="0"/>
              </a:rPr>
              <a:t>C</a:t>
            </a:r>
            <a:r>
              <a:rPr lang="en-US" altLang="zh-CN" sz="2000" dirty="0">
                <a:latin typeface="Times New Roman" panose="02020603050405020304" pitchFamily="18" charset="0"/>
                <a:ea typeface="微软雅黑" panose="020B0503020204020204" pitchFamily="34" charset="-122"/>
                <a:sym typeface="Times New Roman" panose="02020603050405020304" pitchFamily="18" charset="0"/>
              </a:rPr>
              <a:t>,</a:t>
            </a:r>
            <a:r>
              <a:rPr lang="en-US" altLang="zh-CN" sz="2000" i="1" dirty="0">
                <a:latin typeface="Times New Roman" panose="02020603050405020304" pitchFamily="18" charset="0"/>
                <a:ea typeface="微软雅黑" panose="020B0503020204020204" pitchFamily="34" charset="-122"/>
                <a:sym typeface="Times New Roman" panose="02020603050405020304" pitchFamily="18" charset="0"/>
              </a:rPr>
              <a:t>C</a:t>
            </a:r>
            <a:r>
              <a:rPr lang="en-US" altLang="zh-CN" sz="2000" dirty="0">
                <a:latin typeface="Times New Roman" panose="02020603050405020304" pitchFamily="18" charset="0"/>
                <a:ea typeface="微软雅黑" panose="020B0503020204020204" pitchFamily="34" charset="-122"/>
                <a:sym typeface="Times New Roman" panose="02020603050405020304" pitchFamily="18" charset="0"/>
              </a:rPr>
              <a:t>)-</a:t>
            </a:r>
            <a:r>
              <a:rPr lang="en-US" altLang="zh-CN" sz="2000" i="1" dirty="0">
                <a:latin typeface="Times New Roman" panose="02020603050405020304" pitchFamily="18" charset="0"/>
                <a:ea typeface="微软雅黑" panose="020B0503020204020204" pitchFamily="34" charset="-122"/>
                <a:sym typeface="Times New Roman" panose="02020603050405020304" pitchFamily="18" charset="0"/>
              </a:rPr>
              <a:t>d</a:t>
            </a:r>
            <a:r>
              <a:rPr lang="en-US" altLang="zh-CN" sz="2000" dirty="0">
                <a:latin typeface="Times New Roman" panose="02020603050405020304" pitchFamily="18" charset="0"/>
                <a:ea typeface="微软雅黑" panose="020B0503020204020204" pitchFamily="34" charset="-122"/>
                <a:sym typeface="Times New Roman" panose="02020603050405020304" pitchFamily="18" charset="0"/>
              </a:rPr>
              <a:t>(</a:t>
            </a:r>
            <a:r>
              <a:rPr lang="en-US" altLang="zh-CN" sz="2000" i="1" dirty="0">
                <a:latin typeface="Times New Roman" panose="02020603050405020304" pitchFamily="18" charset="0"/>
                <a:ea typeface="微软雅黑" panose="020B0503020204020204" pitchFamily="34" charset="-122"/>
                <a:sym typeface="Times New Roman" panose="02020603050405020304" pitchFamily="18" charset="0"/>
              </a:rPr>
              <a:t>C</a:t>
            </a:r>
            <a:r>
              <a:rPr lang="en-US" altLang="zh-CN" sz="2000" dirty="0">
                <a:latin typeface="Times New Roman" panose="02020603050405020304" pitchFamily="18" charset="0"/>
                <a:ea typeface="微软雅黑" panose="020B0503020204020204" pitchFamily="34" charset="-122"/>
                <a:sym typeface="Times New Roman" panose="02020603050405020304" pitchFamily="18" charset="0"/>
              </a:rPr>
              <a:t>,</a:t>
            </a:r>
            <a:r>
              <a:rPr lang="en-US" altLang="zh-CN" sz="2000" i="1" dirty="0">
                <a:latin typeface="Times New Roman" panose="02020603050405020304" pitchFamily="18" charset="0"/>
                <a:ea typeface="微软雅黑" panose="020B0503020204020204" pitchFamily="34" charset="-122"/>
                <a:sym typeface="Times New Roman" panose="02020603050405020304" pitchFamily="18" charset="0"/>
              </a:rPr>
              <a:t>A</a:t>
            </a:r>
            <a:r>
              <a:rPr lang="en-US" altLang="zh-CN" sz="2000" dirty="0">
                <a:latin typeface="Times New Roman" panose="02020603050405020304" pitchFamily="18" charset="0"/>
                <a:ea typeface="微软雅黑" panose="020B0503020204020204" pitchFamily="34" charset="-122"/>
                <a:sym typeface="Times New Roman" panose="02020603050405020304" pitchFamily="18" charset="0"/>
              </a:rPr>
              <a:t>)=0-2=-2</a:t>
            </a:r>
          </a:p>
          <a:p>
            <a:pPr marL="360000" indent="-360000">
              <a:lnSpc>
                <a:spcPct val="120000"/>
              </a:lnSpc>
              <a:spcBef>
                <a:spcPts val="600"/>
              </a:spcBef>
              <a:buClr>
                <a:srgbClr val="FF6700"/>
              </a:buClr>
              <a:buFont typeface="Wingdings" pitchFamily="2" charset="2"/>
              <a:buAutoNum type="alphaLcParenR"/>
            </a:pPr>
            <a:r>
              <a:rPr lang="en-US" altLang="zh-CN" sz="2000" dirty="0">
                <a:latin typeface="Times New Roman" panose="02020603050405020304" pitchFamily="18" charset="0"/>
                <a:ea typeface="微软雅黑" panose="020B0503020204020204" pitchFamily="34" charset="-122"/>
                <a:sym typeface="Times New Roman" panose="02020603050405020304" pitchFamily="18" charset="0"/>
              </a:rPr>
              <a:t>D</a:t>
            </a:r>
            <a:r>
              <a:rPr lang="zh-CN" altLang="en-US" sz="2000" dirty="0">
                <a:latin typeface="Times New Roman" panose="02020603050405020304" pitchFamily="18" charset="0"/>
                <a:ea typeface="微软雅黑" panose="020B0503020204020204" pitchFamily="34" charset="-122"/>
                <a:sym typeface="Times New Roman" panose="02020603050405020304" pitchFamily="18" charset="0"/>
              </a:rPr>
              <a:t>原先属于</a:t>
            </a:r>
            <a:r>
              <a:rPr lang="en-US" altLang="zh-CN" sz="2000" dirty="0">
                <a:latin typeface="Times New Roman" panose="02020603050405020304" pitchFamily="18" charset="0"/>
                <a:ea typeface="微软雅黑" panose="020B0503020204020204" pitchFamily="34" charset="-122"/>
                <a:sym typeface="Times New Roman" panose="02020603050405020304" pitchFamily="18" charset="0"/>
              </a:rPr>
              <a:t>A</a:t>
            </a:r>
            <a:r>
              <a:rPr lang="zh-CN" altLang="en-US" sz="2000" dirty="0">
                <a:latin typeface="Times New Roman" panose="02020603050405020304" pitchFamily="18" charset="0"/>
                <a:ea typeface="微软雅黑" panose="020B0503020204020204" pitchFamily="34" charset="-122"/>
                <a:sym typeface="Times New Roman" panose="02020603050405020304" pitchFamily="18" charset="0"/>
              </a:rPr>
              <a:t>中心点所在的簇，当</a:t>
            </a:r>
            <a:r>
              <a:rPr lang="en-US" altLang="zh-CN" sz="2000" dirty="0">
                <a:latin typeface="Times New Roman" panose="02020603050405020304" pitchFamily="18" charset="0"/>
                <a:ea typeface="微软雅黑" panose="020B0503020204020204" pitchFamily="34" charset="-122"/>
                <a:sym typeface="Times New Roman" panose="02020603050405020304" pitchFamily="18" charset="0"/>
              </a:rPr>
              <a:t>A</a:t>
            </a:r>
            <a:r>
              <a:rPr lang="zh-CN" altLang="en-US" sz="2000" dirty="0">
                <a:latin typeface="Times New Roman" panose="02020603050405020304" pitchFamily="18" charset="0"/>
                <a:ea typeface="微软雅黑" panose="020B0503020204020204" pitchFamily="34" charset="-122"/>
                <a:sym typeface="Times New Roman" panose="02020603050405020304" pitchFamily="18" charset="0"/>
              </a:rPr>
              <a:t>被</a:t>
            </a:r>
            <a:r>
              <a:rPr lang="en-US" altLang="zh-CN" sz="2000" dirty="0">
                <a:latin typeface="Times New Roman" panose="02020603050405020304" pitchFamily="18" charset="0"/>
                <a:ea typeface="微软雅黑" panose="020B0503020204020204" pitchFamily="34" charset="-122"/>
                <a:sym typeface="Times New Roman" panose="02020603050405020304" pitchFamily="18" charset="0"/>
              </a:rPr>
              <a:t>C</a:t>
            </a:r>
            <a:r>
              <a:rPr lang="zh-CN" altLang="en-US" sz="2000" dirty="0">
                <a:latin typeface="Times New Roman" panose="02020603050405020304" pitchFamily="18" charset="0"/>
                <a:ea typeface="微软雅黑" panose="020B0503020204020204" pitchFamily="34" charset="-122"/>
                <a:sym typeface="Times New Roman" panose="02020603050405020304" pitchFamily="18" charset="0"/>
              </a:rPr>
              <a:t>替换以后，离</a:t>
            </a:r>
            <a:r>
              <a:rPr lang="en-US" altLang="zh-CN" sz="2000" dirty="0">
                <a:latin typeface="Times New Roman" panose="02020603050405020304" pitchFamily="18" charset="0"/>
                <a:ea typeface="微软雅黑" panose="020B0503020204020204" pitchFamily="34" charset="-122"/>
                <a:sym typeface="Times New Roman" panose="02020603050405020304" pitchFamily="18" charset="0"/>
              </a:rPr>
              <a:t>D</a:t>
            </a:r>
            <a:r>
              <a:rPr lang="zh-CN" altLang="en-US" sz="2000" dirty="0">
                <a:latin typeface="Times New Roman" panose="02020603050405020304" pitchFamily="18" charset="0"/>
                <a:ea typeface="微软雅黑" panose="020B0503020204020204" pitchFamily="34" charset="-122"/>
                <a:sym typeface="Times New Roman" panose="02020603050405020304" pitchFamily="18" charset="0"/>
              </a:rPr>
              <a:t>最近的中心点是</a:t>
            </a:r>
            <a:r>
              <a:rPr lang="en-US" altLang="zh-CN" sz="2000" dirty="0">
                <a:latin typeface="Times New Roman" panose="02020603050405020304" pitchFamily="18" charset="0"/>
                <a:ea typeface="微软雅黑" panose="020B0503020204020204" pitchFamily="34" charset="-122"/>
                <a:sym typeface="Times New Roman" panose="02020603050405020304" pitchFamily="18" charset="0"/>
              </a:rPr>
              <a:t>C</a:t>
            </a:r>
            <a:r>
              <a:rPr lang="zh-CN" altLang="en-US" sz="2000">
                <a:latin typeface="Times New Roman" panose="02020603050405020304" pitchFamily="18" charset="0"/>
                <a:ea typeface="微软雅黑" panose="020B0503020204020204" pitchFamily="34" charset="-122"/>
                <a:sym typeface="Times New Roman" panose="02020603050405020304" pitchFamily="18" charset="0"/>
              </a:rPr>
              <a:t>，</a:t>
            </a:r>
            <a:r>
              <a:rPr lang="en-US" altLang="zh-CN" sz="2000" i="1">
                <a:latin typeface="Times New Roman" panose="02020603050405020304" pitchFamily="18" charset="0"/>
                <a:ea typeface="微软雅黑" panose="020B0503020204020204" pitchFamily="34" charset="-122"/>
                <a:sym typeface="Times New Roman" panose="02020603050405020304" pitchFamily="18" charset="0"/>
              </a:rPr>
              <a:t>C</a:t>
            </a:r>
            <a:r>
              <a:rPr lang="en-US" altLang="zh-CN" sz="1400" b="1" i="1" dirty="0">
                <a:solidFill>
                  <a:srgbClr val="FF6700"/>
                </a:solidFill>
                <a:latin typeface="Times New Roman" panose="02020603050405020304" pitchFamily="18" charset="0"/>
                <a:ea typeface="微软雅黑" panose="020B0503020204020204" pitchFamily="34" charset="-122"/>
                <a:sym typeface="Times New Roman" panose="02020603050405020304" pitchFamily="18" charset="0"/>
              </a:rPr>
              <a:t>D</a:t>
            </a:r>
            <a:r>
              <a:rPr lang="en-US" altLang="zh-CN" sz="1400" i="1">
                <a:latin typeface="Times New Roman" panose="02020603050405020304" pitchFamily="18" charset="0"/>
                <a:ea typeface="微软雅黑" panose="020B0503020204020204" pitchFamily="34" charset="-122"/>
                <a:sym typeface="Times New Roman" panose="02020603050405020304" pitchFamily="18" charset="0"/>
              </a:rPr>
              <a:t>AC</a:t>
            </a:r>
            <a:r>
              <a:rPr lang="en-US" altLang="zh-CN" sz="2000" dirty="0">
                <a:latin typeface="Times New Roman" panose="02020603050405020304" pitchFamily="18" charset="0"/>
                <a:ea typeface="微软雅黑" panose="020B0503020204020204" pitchFamily="34" charset="-122"/>
                <a:sym typeface="Times New Roman" panose="02020603050405020304" pitchFamily="18" charset="0"/>
              </a:rPr>
              <a:t>=</a:t>
            </a:r>
            <a:r>
              <a:rPr lang="en-US" altLang="zh-CN" sz="2000" i="1" dirty="0">
                <a:latin typeface="Times New Roman" panose="02020603050405020304" pitchFamily="18" charset="0"/>
                <a:ea typeface="微软雅黑" panose="020B0503020204020204" pitchFamily="34" charset="-122"/>
                <a:sym typeface="Times New Roman" panose="02020603050405020304" pitchFamily="18" charset="0"/>
              </a:rPr>
              <a:t>d</a:t>
            </a:r>
            <a:r>
              <a:rPr lang="en-US" altLang="zh-CN" sz="2000" dirty="0">
                <a:latin typeface="Times New Roman" panose="02020603050405020304" pitchFamily="18" charset="0"/>
                <a:ea typeface="微软雅黑" panose="020B0503020204020204" pitchFamily="34" charset="-122"/>
                <a:sym typeface="Times New Roman" panose="02020603050405020304" pitchFamily="18" charset="0"/>
              </a:rPr>
              <a:t>(</a:t>
            </a:r>
            <a:r>
              <a:rPr lang="en-US" altLang="zh-CN" sz="2000" i="1" dirty="0">
                <a:latin typeface="Times New Roman" panose="02020603050405020304" pitchFamily="18" charset="0"/>
                <a:ea typeface="微软雅黑" panose="020B0503020204020204" pitchFamily="34" charset="-122"/>
                <a:sym typeface="Times New Roman" panose="02020603050405020304" pitchFamily="18" charset="0"/>
              </a:rPr>
              <a:t>D</a:t>
            </a:r>
            <a:r>
              <a:rPr lang="en-US" altLang="zh-CN" sz="2000" dirty="0">
                <a:latin typeface="Times New Roman" panose="02020603050405020304" pitchFamily="18" charset="0"/>
                <a:ea typeface="微软雅黑" panose="020B0503020204020204" pitchFamily="34" charset="-122"/>
                <a:sym typeface="Times New Roman" panose="02020603050405020304" pitchFamily="18" charset="0"/>
              </a:rPr>
              <a:t>,</a:t>
            </a:r>
            <a:r>
              <a:rPr lang="en-US" altLang="zh-CN" sz="2000" i="1" dirty="0">
                <a:latin typeface="Times New Roman" panose="02020603050405020304" pitchFamily="18" charset="0"/>
                <a:ea typeface="微软雅黑" panose="020B0503020204020204" pitchFamily="34" charset="-122"/>
                <a:sym typeface="Times New Roman" panose="02020603050405020304" pitchFamily="18" charset="0"/>
              </a:rPr>
              <a:t>C</a:t>
            </a:r>
            <a:r>
              <a:rPr lang="en-US" altLang="zh-CN" sz="2000" dirty="0">
                <a:latin typeface="Times New Roman" panose="02020603050405020304" pitchFamily="18" charset="0"/>
                <a:ea typeface="微软雅黑" panose="020B0503020204020204" pitchFamily="34" charset="-122"/>
                <a:sym typeface="Times New Roman" panose="02020603050405020304" pitchFamily="18" charset="0"/>
              </a:rPr>
              <a:t>)-</a:t>
            </a:r>
            <a:r>
              <a:rPr lang="en-US" altLang="zh-CN" sz="2000" i="1" dirty="0">
                <a:latin typeface="Times New Roman" panose="02020603050405020304" pitchFamily="18" charset="0"/>
                <a:ea typeface="微软雅黑" panose="020B0503020204020204" pitchFamily="34" charset="-122"/>
                <a:sym typeface="Times New Roman" panose="02020603050405020304" pitchFamily="18" charset="0"/>
              </a:rPr>
              <a:t>d</a:t>
            </a:r>
            <a:r>
              <a:rPr lang="en-US" altLang="zh-CN" sz="2000" dirty="0">
                <a:latin typeface="Times New Roman" panose="02020603050405020304" pitchFamily="18" charset="0"/>
                <a:ea typeface="微软雅黑" panose="020B0503020204020204" pitchFamily="34" charset="-122"/>
                <a:sym typeface="Times New Roman" panose="02020603050405020304" pitchFamily="18" charset="0"/>
              </a:rPr>
              <a:t>(</a:t>
            </a:r>
            <a:r>
              <a:rPr lang="en-US" altLang="zh-CN" sz="2000" i="1" dirty="0">
                <a:latin typeface="Times New Roman" panose="02020603050405020304" pitchFamily="18" charset="0"/>
                <a:ea typeface="微软雅黑" panose="020B0503020204020204" pitchFamily="34" charset="-122"/>
                <a:sym typeface="Times New Roman" panose="02020603050405020304" pitchFamily="18" charset="0"/>
              </a:rPr>
              <a:t>D</a:t>
            </a:r>
            <a:r>
              <a:rPr lang="en-US" altLang="zh-CN" sz="2000" dirty="0">
                <a:latin typeface="Times New Roman" panose="02020603050405020304" pitchFamily="18" charset="0"/>
                <a:ea typeface="微软雅黑" panose="020B0503020204020204" pitchFamily="34" charset="-122"/>
                <a:sym typeface="Times New Roman" panose="02020603050405020304" pitchFamily="18" charset="0"/>
              </a:rPr>
              <a:t>,</a:t>
            </a:r>
            <a:r>
              <a:rPr lang="en-US" altLang="zh-CN" sz="2000" i="1" dirty="0">
                <a:latin typeface="Times New Roman" panose="02020603050405020304" pitchFamily="18" charset="0"/>
                <a:ea typeface="微软雅黑" panose="020B0503020204020204" pitchFamily="34" charset="-122"/>
                <a:sym typeface="Times New Roman" panose="02020603050405020304" pitchFamily="18" charset="0"/>
              </a:rPr>
              <a:t>A</a:t>
            </a:r>
            <a:r>
              <a:rPr lang="en-US" altLang="zh-CN" sz="2000" dirty="0">
                <a:latin typeface="Times New Roman" panose="02020603050405020304" pitchFamily="18" charset="0"/>
                <a:ea typeface="微软雅黑" panose="020B0503020204020204" pitchFamily="34" charset="-122"/>
                <a:sym typeface="Times New Roman" panose="02020603050405020304" pitchFamily="18" charset="0"/>
              </a:rPr>
              <a:t>)=1-2=-1</a:t>
            </a:r>
          </a:p>
          <a:p>
            <a:pPr marL="360000" indent="-360000">
              <a:lnSpc>
                <a:spcPct val="120000"/>
              </a:lnSpc>
              <a:spcBef>
                <a:spcPts val="600"/>
              </a:spcBef>
              <a:buClr>
                <a:srgbClr val="FF6700"/>
              </a:buClr>
              <a:buFont typeface="Wingdings" pitchFamily="2" charset="2"/>
              <a:buAutoNum type="alphaLcParenR"/>
            </a:pPr>
            <a:r>
              <a:rPr lang="en-US" altLang="zh-CN" sz="2000" dirty="0">
                <a:latin typeface="Times New Roman" panose="02020603050405020304" pitchFamily="18" charset="0"/>
                <a:ea typeface="微软雅黑" panose="020B0503020204020204" pitchFamily="34" charset="-122"/>
                <a:sym typeface="Times New Roman" panose="02020603050405020304" pitchFamily="18" charset="0"/>
              </a:rPr>
              <a:t>E</a:t>
            </a:r>
            <a:r>
              <a:rPr lang="zh-CN" altLang="en-US" sz="2000" dirty="0">
                <a:latin typeface="Times New Roman" panose="02020603050405020304" pitchFamily="18" charset="0"/>
                <a:ea typeface="微软雅黑" panose="020B0503020204020204" pitchFamily="34" charset="-122"/>
                <a:sym typeface="Times New Roman" panose="02020603050405020304" pitchFamily="18" charset="0"/>
              </a:rPr>
              <a:t>原先属于</a:t>
            </a:r>
            <a:r>
              <a:rPr lang="en-US" altLang="zh-CN" sz="2000" dirty="0">
                <a:latin typeface="Times New Roman" panose="02020603050405020304" pitchFamily="18" charset="0"/>
                <a:ea typeface="微软雅黑" panose="020B0503020204020204" pitchFamily="34" charset="-122"/>
                <a:sym typeface="Times New Roman" panose="02020603050405020304" pitchFamily="18" charset="0"/>
              </a:rPr>
              <a:t>B</a:t>
            </a:r>
            <a:r>
              <a:rPr lang="zh-CN" altLang="en-US" sz="2000" dirty="0">
                <a:latin typeface="Times New Roman" panose="02020603050405020304" pitchFamily="18" charset="0"/>
                <a:ea typeface="微软雅黑" panose="020B0503020204020204" pitchFamily="34" charset="-122"/>
                <a:sym typeface="Times New Roman" panose="02020603050405020304" pitchFamily="18" charset="0"/>
              </a:rPr>
              <a:t>中心点所在的簇，当</a:t>
            </a:r>
            <a:r>
              <a:rPr lang="en-US" altLang="zh-CN" sz="2000" dirty="0">
                <a:latin typeface="Times New Roman" panose="02020603050405020304" pitchFamily="18" charset="0"/>
                <a:ea typeface="微软雅黑" panose="020B0503020204020204" pitchFamily="34" charset="-122"/>
                <a:sym typeface="Times New Roman" panose="02020603050405020304" pitchFamily="18" charset="0"/>
              </a:rPr>
              <a:t>A</a:t>
            </a:r>
            <a:r>
              <a:rPr lang="zh-CN" altLang="en-US" sz="2000" dirty="0">
                <a:latin typeface="Times New Roman" panose="02020603050405020304" pitchFamily="18" charset="0"/>
                <a:ea typeface="微软雅黑" panose="020B0503020204020204" pitchFamily="34" charset="-122"/>
                <a:sym typeface="Times New Roman" panose="02020603050405020304" pitchFamily="18" charset="0"/>
              </a:rPr>
              <a:t>被</a:t>
            </a:r>
            <a:r>
              <a:rPr lang="en-US" altLang="zh-CN" sz="2000" dirty="0">
                <a:latin typeface="Times New Roman" panose="02020603050405020304" pitchFamily="18" charset="0"/>
                <a:ea typeface="微软雅黑" panose="020B0503020204020204" pitchFamily="34" charset="-122"/>
                <a:sym typeface="Times New Roman" panose="02020603050405020304" pitchFamily="18" charset="0"/>
              </a:rPr>
              <a:t>C</a:t>
            </a:r>
            <a:r>
              <a:rPr lang="zh-CN" altLang="en-US" sz="2000" dirty="0">
                <a:latin typeface="Times New Roman" panose="02020603050405020304" pitchFamily="18" charset="0"/>
                <a:ea typeface="微软雅黑" panose="020B0503020204020204" pitchFamily="34" charset="-122"/>
                <a:sym typeface="Times New Roman" panose="02020603050405020304" pitchFamily="18" charset="0"/>
              </a:rPr>
              <a:t>替换以后，离</a:t>
            </a:r>
            <a:r>
              <a:rPr lang="en-US" altLang="zh-CN" sz="2000" dirty="0">
                <a:latin typeface="Times New Roman" panose="02020603050405020304" pitchFamily="18" charset="0"/>
                <a:ea typeface="微软雅黑" panose="020B0503020204020204" pitchFamily="34" charset="-122"/>
                <a:sym typeface="Times New Roman" panose="02020603050405020304" pitchFamily="18" charset="0"/>
              </a:rPr>
              <a:t>E</a:t>
            </a:r>
            <a:r>
              <a:rPr lang="zh-CN" altLang="en-US" sz="2000" dirty="0">
                <a:latin typeface="Times New Roman" panose="02020603050405020304" pitchFamily="18" charset="0"/>
                <a:ea typeface="微软雅黑" panose="020B0503020204020204" pitchFamily="34" charset="-122"/>
                <a:sym typeface="Times New Roman" panose="02020603050405020304" pitchFamily="18" charset="0"/>
              </a:rPr>
              <a:t>最近的中心仍然是 </a:t>
            </a:r>
            <a:r>
              <a:rPr lang="en-US" altLang="zh-CN" sz="2000" dirty="0">
                <a:latin typeface="Times New Roman" panose="02020603050405020304" pitchFamily="18" charset="0"/>
                <a:ea typeface="微软雅黑" panose="020B0503020204020204" pitchFamily="34" charset="-122"/>
                <a:sym typeface="Times New Roman" panose="02020603050405020304" pitchFamily="18" charset="0"/>
              </a:rPr>
              <a:t>B</a:t>
            </a:r>
            <a:r>
              <a:rPr lang="zh-CN" altLang="en-US" sz="2000" dirty="0">
                <a:latin typeface="Times New Roman" panose="02020603050405020304" pitchFamily="18" charset="0"/>
                <a:ea typeface="微软雅黑" panose="020B0503020204020204" pitchFamily="34" charset="-122"/>
                <a:sym typeface="Times New Roman" panose="02020603050405020304" pitchFamily="18" charset="0"/>
              </a:rPr>
              <a:t>，根据</a:t>
            </a:r>
            <a:r>
              <a:rPr lang="en-US" altLang="zh-CN" sz="2000" dirty="0">
                <a:latin typeface="Times New Roman" panose="02020603050405020304" pitchFamily="18" charset="0"/>
                <a:ea typeface="微软雅黑" panose="020B0503020204020204" pitchFamily="34" charset="-122"/>
                <a:sym typeface="Times New Roman" panose="02020603050405020304" pitchFamily="18" charset="0"/>
              </a:rPr>
              <a:t>PAM</a:t>
            </a:r>
            <a:r>
              <a:rPr lang="zh-CN" altLang="en-US" sz="2000" dirty="0">
                <a:latin typeface="Times New Roman" panose="02020603050405020304" pitchFamily="18" charset="0"/>
                <a:ea typeface="微软雅黑" panose="020B0503020204020204" pitchFamily="34" charset="-122"/>
                <a:sym typeface="Times New Roman" panose="02020603050405020304" pitchFamily="18" charset="0"/>
              </a:rPr>
              <a:t>算法代价函数的第三种情况</a:t>
            </a:r>
            <a:r>
              <a:rPr lang="en-US" altLang="zh-CN" sz="2000" i="1" dirty="0">
                <a:latin typeface="Times New Roman" panose="02020603050405020304" pitchFamily="18" charset="0"/>
                <a:ea typeface="微软雅黑" panose="020B0503020204020204" pitchFamily="34" charset="-122"/>
                <a:sym typeface="Times New Roman" panose="02020603050405020304" pitchFamily="18" charset="0"/>
              </a:rPr>
              <a:t>C</a:t>
            </a:r>
            <a:r>
              <a:rPr lang="en-US" altLang="zh-CN" sz="1400" b="1" i="1" dirty="0">
                <a:solidFill>
                  <a:srgbClr val="FF6700"/>
                </a:solidFill>
                <a:latin typeface="Times New Roman" panose="02020603050405020304" pitchFamily="18" charset="0"/>
                <a:ea typeface="微软雅黑" panose="020B0503020204020204" pitchFamily="34" charset="-122"/>
                <a:sym typeface="Times New Roman" panose="02020603050405020304" pitchFamily="18" charset="0"/>
              </a:rPr>
              <a:t>E</a:t>
            </a:r>
            <a:r>
              <a:rPr lang="en-US" altLang="zh-CN" sz="1400" i="1" dirty="0">
                <a:latin typeface="Times New Roman" panose="02020603050405020304" pitchFamily="18" charset="0"/>
                <a:ea typeface="微软雅黑" panose="020B0503020204020204" pitchFamily="34" charset="-122"/>
                <a:sym typeface="Times New Roman" panose="02020603050405020304" pitchFamily="18" charset="0"/>
              </a:rPr>
              <a:t>AC</a:t>
            </a:r>
            <a:r>
              <a:rPr lang="en-US" altLang="zh-CN" sz="2000" dirty="0">
                <a:latin typeface="Times New Roman" panose="02020603050405020304" pitchFamily="18" charset="0"/>
                <a:ea typeface="微软雅黑" panose="020B0503020204020204" pitchFamily="34" charset="-122"/>
                <a:sym typeface="Times New Roman" panose="02020603050405020304" pitchFamily="18" charset="0"/>
              </a:rPr>
              <a:t>=0</a:t>
            </a:r>
            <a:endParaRPr lang="zh-CN" altLang="en-US" sz="2000" dirty="0">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0" name="Rectangle 2"/>
          <p:cNvSpPr>
            <a:spLocks noGrp="1" noChangeArrowheads="1"/>
          </p:cNvSpPr>
          <p:nvPr>
            <p:ph type="title" idx="4294967295"/>
          </p:nvPr>
        </p:nvSpPr>
        <p:spPr>
          <a:xfrm>
            <a:off x="756000" y="108000"/>
            <a:ext cx="6781800" cy="492443"/>
          </a:xfrm>
          <a:prstGeom prst="rect">
            <a:avLst/>
          </a:prstGeom>
        </p:spPr>
        <p:txBody>
          <a:bodyPr wrap="square">
            <a:spAutoFit/>
          </a:bodyPr>
          <a:lstStyle/>
          <a:p>
            <a:pPr fontAlgn="base">
              <a:lnSpc>
                <a:spcPct val="100000"/>
              </a:lnSpc>
              <a:spcAft>
                <a:spcPct val="0"/>
              </a:spcAft>
            </a:pPr>
            <a:r>
              <a:rPr lang="en-US" altLang="zh-CN"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2.1.4 k-</a:t>
            </a:r>
            <a:r>
              <a:rPr lang="zh-CN" altLang="en-US"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中心点</a:t>
            </a:r>
            <a:r>
              <a:rPr lang="en-US" altLang="zh-CN" sz="2600" b="1" spc="50" dirty="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PAM</a:t>
            </a:r>
            <a:r>
              <a:rPr lang="zh-CN" altLang="en-US"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算法示例</a:t>
            </a:r>
            <a:endParaRPr lang="en-US" altLang="zh-CN" sz="2600" b="1" spc="50" dirty="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29701" name="Rectangle 4"/>
          <p:cNvSpPr>
            <a:spLocks noChangeArrowheads="1"/>
          </p:cNvSpPr>
          <p:nvPr/>
        </p:nvSpPr>
        <p:spPr bwMode="auto">
          <a:xfrm>
            <a:off x="234157" y="5234166"/>
            <a:ext cx="867568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marL="469900" indent="-469900">
              <a:spcBef>
                <a:spcPct val="20000"/>
              </a:spcBef>
              <a:buClr>
                <a:schemeClr val="bg2"/>
              </a:buClr>
              <a:buSzPct val="75000"/>
              <a:buFont typeface="Wingdings" charset="2"/>
              <a:buChar char="n"/>
              <a:defRPr sz="3200">
                <a:solidFill>
                  <a:schemeClr val="tx1"/>
                </a:solidFill>
                <a:latin typeface="Arial" charset="0"/>
                <a:ea typeface="楷体_GB2312" charset="0"/>
              </a:defRPr>
            </a:lvl1pPr>
            <a:lvl2pPr marL="742950" indent="-285750">
              <a:spcBef>
                <a:spcPct val="20000"/>
              </a:spcBef>
              <a:buClr>
                <a:schemeClr val="accent2"/>
              </a:buClr>
              <a:buSzPct val="80000"/>
              <a:buFont typeface="Wingdings" charset="2"/>
              <a:buChar char="¨"/>
              <a:defRPr sz="2800">
                <a:solidFill>
                  <a:schemeClr val="tx1"/>
                </a:solidFill>
                <a:latin typeface="Arial" charset="0"/>
                <a:ea typeface="楷体_GB2312" charset="0"/>
              </a:defRPr>
            </a:lvl2pPr>
            <a:lvl3pPr marL="1143000" indent="-228600">
              <a:spcBef>
                <a:spcPct val="20000"/>
              </a:spcBef>
              <a:buClr>
                <a:schemeClr val="bg2"/>
              </a:buClr>
              <a:buSzPct val="65000"/>
              <a:buFont typeface="Wingdings" charset="2"/>
              <a:buChar char="n"/>
              <a:defRPr sz="2400">
                <a:solidFill>
                  <a:schemeClr val="tx1"/>
                </a:solidFill>
                <a:latin typeface="Arial" charset="0"/>
                <a:ea typeface="楷体_GB2312" charset="0"/>
              </a:defRPr>
            </a:lvl3pPr>
            <a:lvl4pPr marL="1600200" indent="-228600">
              <a:spcBef>
                <a:spcPct val="20000"/>
              </a:spcBef>
              <a:buClr>
                <a:schemeClr val="accent2"/>
              </a:buClr>
              <a:buSzPct val="70000"/>
              <a:buFont typeface="Wingdings" charset="2"/>
              <a:buChar char="¨"/>
              <a:defRPr sz="2000">
                <a:solidFill>
                  <a:schemeClr val="tx1"/>
                </a:solidFill>
                <a:latin typeface="Arial" charset="0"/>
                <a:ea typeface="楷体_GB2312" charset="0"/>
              </a:defRPr>
            </a:lvl4pPr>
            <a:lvl5pPr marL="2057400" indent="-228600">
              <a:spcBef>
                <a:spcPct val="20000"/>
              </a:spcBef>
              <a:buClr>
                <a:schemeClr val="bg2"/>
              </a:buClr>
              <a:buFont typeface="Wingdings" charset="2"/>
              <a:buChar char="§"/>
              <a:defRPr sz="2000">
                <a:solidFill>
                  <a:schemeClr val="tx1"/>
                </a:solidFill>
                <a:latin typeface="Arial" charset="0"/>
                <a:ea typeface="楷体_GB2312" charset="0"/>
              </a:defRPr>
            </a:lvl5pPr>
            <a:lvl6pPr marL="25146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楷体_GB2312" charset="0"/>
              </a:defRPr>
            </a:lvl6pPr>
            <a:lvl7pPr marL="29718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楷体_GB2312" charset="0"/>
              </a:defRPr>
            </a:lvl7pPr>
            <a:lvl8pPr marL="34290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楷体_GB2312" charset="0"/>
              </a:defRPr>
            </a:lvl8pPr>
            <a:lvl9pPr marL="38862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楷体_GB2312" charset="0"/>
              </a:defRPr>
            </a:lvl9pPr>
          </a:lstStyle>
          <a:p>
            <a:pPr marL="0" indent="0" algn="ctr">
              <a:buClr>
                <a:schemeClr val="accent2"/>
              </a:buClr>
              <a:buSzTx/>
              <a:buNone/>
              <a:defRPr/>
            </a:pPr>
            <a:r>
              <a:rPr lang="zh-CN" altLang="en-US" sz="2000" dirty="0">
                <a:latin typeface="Times New Roman" panose="02020603050405020304" pitchFamily="18" charset="0"/>
                <a:ea typeface="微软雅黑" panose="020B0503020204020204" pitchFamily="34" charset="-122"/>
                <a:sym typeface="Times New Roman" panose="02020603050405020304" pitchFamily="18" charset="0"/>
              </a:rPr>
              <a:t>因此，</a:t>
            </a:r>
            <a:r>
              <a:rPr lang="en-US" altLang="zh-CN" sz="2000" i="1" dirty="0">
                <a:latin typeface="Times New Roman" panose="02020603050405020304" pitchFamily="18" charset="0"/>
                <a:ea typeface="微软雅黑" panose="020B0503020204020204" pitchFamily="34" charset="-122"/>
                <a:sym typeface="Times New Roman" panose="02020603050405020304" pitchFamily="18" charset="0"/>
              </a:rPr>
              <a:t>TC</a:t>
            </a:r>
            <a:r>
              <a:rPr lang="en-US" altLang="zh-CN" sz="2000" i="1" baseline="-25000" dirty="0">
                <a:latin typeface="Times New Roman" panose="02020603050405020304" pitchFamily="18" charset="0"/>
                <a:ea typeface="微软雅黑" panose="020B0503020204020204" pitchFamily="34" charset="-122"/>
                <a:sym typeface="Times New Roman" panose="02020603050405020304" pitchFamily="18" charset="0"/>
              </a:rPr>
              <a:t>AC</a:t>
            </a:r>
            <a:r>
              <a:rPr lang="en-US" altLang="zh-CN" sz="2000">
                <a:latin typeface="Times New Roman" panose="02020603050405020304" pitchFamily="18" charset="0"/>
                <a:ea typeface="微软雅黑" panose="020B0503020204020204" pitchFamily="34" charset="-122"/>
                <a:sym typeface="Times New Roman" panose="02020603050405020304" pitchFamily="18" charset="0"/>
              </a:rPr>
              <a:t>=</a:t>
            </a:r>
            <a:r>
              <a:rPr lang="en-US" altLang="zh-CN" sz="2000" i="1">
                <a:latin typeface="Times New Roman" panose="02020603050405020304" pitchFamily="18" charset="0"/>
                <a:ea typeface="微软雅黑" panose="020B0503020204020204" pitchFamily="34" charset="-122"/>
                <a:sym typeface="Times New Roman" panose="02020603050405020304" pitchFamily="18" charset="0"/>
              </a:rPr>
              <a:t>C</a:t>
            </a:r>
            <a:r>
              <a:rPr lang="en-US" altLang="zh-CN" sz="2000" i="1" baseline="-25000">
                <a:latin typeface="Times New Roman" panose="02020603050405020304" pitchFamily="18" charset="0"/>
                <a:ea typeface="微软雅黑" panose="020B0503020204020204" pitchFamily="34" charset="-122"/>
                <a:sym typeface="Times New Roman" panose="02020603050405020304" pitchFamily="18" charset="0"/>
              </a:rPr>
              <a:t>AAC</a:t>
            </a:r>
            <a:r>
              <a:rPr lang="en-US" altLang="zh-CN" sz="2000">
                <a:latin typeface="Times New Roman" panose="02020603050405020304" pitchFamily="18" charset="0"/>
                <a:ea typeface="微软雅黑" panose="020B0503020204020204" pitchFamily="34" charset="-122"/>
                <a:sym typeface="Times New Roman" panose="02020603050405020304" pitchFamily="18" charset="0"/>
              </a:rPr>
              <a:t>+</a:t>
            </a:r>
            <a:r>
              <a:rPr lang="en-US" altLang="zh-CN" sz="2000" i="1">
                <a:latin typeface="Times New Roman" panose="02020603050405020304" pitchFamily="18" charset="0"/>
                <a:ea typeface="微软雅黑" panose="020B0503020204020204" pitchFamily="34" charset="-122"/>
                <a:sym typeface="Times New Roman" panose="02020603050405020304" pitchFamily="18" charset="0"/>
              </a:rPr>
              <a:t> C</a:t>
            </a:r>
            <a:r>
              <a:rPr lang="en-US" altLang="zh-CN" sz="2000" i="1" baseline="-25000" dirty="0">
                <a:latin typeface="Times New Roman" panose="02020603050405020304" pitchFamily="18" charset="0"/>
                <a:ea typeface="微软雅黑" panose="020B0503020204020204" pitchFamily="34" charset="-122"/>
                <a:sym typeface="Times New Roman" panose="02020603050405020304" pitchFamily="18" charset="0"/>
              </a:rPr>
              <a:t>BAC</a:t>
            </a:r>
            <a:r>
              <a:rPr lang="en-US" altLang="zh-CN" sz="2000">
                <a:latin typeface="Times New Roman" panose="02020603050405020304" pitchFamily="18" charset="0"/>
                <a:ea typeface="微软雅黑" panose="020B0503020204020204" pitchFamily="34" charset="-122"/>
                <a:sym typeface="Times New Roman" panose="02020603050405020304" pitchFamily="18" charset="0"/>
              </a:rPr>
              <a:t>+</a:t>
            </a:r>
            <a:r>
              <a:rPr lang="en-US" altLang="zh-CN" sz="2000" i="1">
                <a:latin typeface="Times New Roman" panose="02020603050405020304" pitchFamily="18" charset="0"/>
                <a:ea typeface="微软雅黑" panose="020B0503020204020204" pitchFamily="34" charset="-122"/>
                <a:sym typeface="Times New Roman" panose="02020603050405020304" pitchFamily="18" charset="0"/>
              </a:rPr>
              <a:t> C</a:t>
            </a:r>
            <a:r>
              <a:rPr lang="en-US" altLang="zh-CN" sz="2000" i="1" baseline="-25000">
                <a:latin typeface="Times New Roman" panose="02020603050405020304" pitchFamily="18" charset="0"/>
                <a:ea typeface="微软雅黑" panose="020B0503020204020204" pitchFamily="34" charset="-122"/>
                <a:sym typeface="Times New Roman" panose="02020603050405020304" pitchFamily="18" charset="0"/>
              </a:rPr>
              <a:t>CAC</a:t>
            </a:r>
            <a:r>
              <a:rPr lang="en-US" altLang="zh-CN" sz="2000">
                <a:latin typeface="Times New Roman" panose="02020603050405020304" pitchFamily="18" charset="0"/>
                <a:ea typeface="微软雅黑" panose="020B0503020204020204" pitchFamily="34" charset="-122"/>
                <a:sym typeface="Times New Roman" panose="02020603050405020304" pitchFamily="18" charset="0"/>
              </a:rPr>
              <a:t>+</a:t>
            </a:r>
            <a:r>
              <a:rPr lang="en-US" altLang="zh-CN" sz="2000" i="1">
                <a:latin typeface="Times New Roman" panose="02020603050405020304" pitchFamily="18" charset="0"/>
                <a:ea typeface="微软雅黑" panose="020B0503020204020204" pitchFamily="34" charset="-122"/>
                <a:sym typeface="Times New Roman" panose="02020603050405020304" pitchFamily="18" charset="0"/>
              </a:rPr>
              <a:t> C</a:t>
            </a:r>
            <a:r>
              <a:rPr lang="en-US" altLang="zh-CN" sz="2000" i="1" baseline="-25000" dirty="0">
                <a:latin typeface="Times New Roman" panose="02020603050405020304" pitchFamily="18" charset="0"/>
                <a:ea typeface="微软雅黑" panose="020B0503020204020204" pitchFamily="34" charset="-122"/>
                <a:sym typeface="Times New Roman" panose="02020603050405020304" pitchFamily="18" charset="0"/>
              </a:rPr>
              <a:t>DAC</a:t>
            </a:r>
            <a:r>
              <a:rPr lang="en-US" altLang="zh-CN" sz="2000" i="1">
                <a:latin typeface="Times New Roman" panose="02020603050405020304" pitchFamily="18" charset="0"/>
                <a:ea typeface="微软雅黑" panose="020B0503020204020204" pitchFamily="34" charset="-122"/>
                <a:sym typeface="Times New Roman" panose="02020603050405020304" pitchFamily="18" charset="0"/>
              </a:rPr>
              <a:t>+ C</a:t>
            </a:r>
            <a:r>
              <a:rPr lang="en-US" altLang="zh-CN" sz="2000" i="1" baseline="-25000" dirty="0">
                <a:latin typeface="Times New Roman" panose="02020603050405020304" pitchFamily="18" charset="0"/>
                <a:ea typeface="微软雅黑" panose="020B0503020204020204" pitchFamily="34" charset="-122"/>
                <a:sym typeface="Times New Roman" panose="02020603050405020304" pitchFamily="18" charset="0"/>
              </a:rPr>
              <a:t>EAC</a:t>
            </a:r>
            <a:r>
              <a:rPr lang="en-US" altLang="zh-CN" sz="2000" i="1">
                <a:latin typeface="Times New Roman" panose="02020603050405020304" pitchFamily="18" charset="0"/>
                <a:ea typeface="微软雅黑" panose="020B0503020204020204" pitchFamily="34" charset="-122"/>
                <a:sym typeface="Times New Roman" panose="02020603050405020304" pitchFamily="18" charset="0"/>
              </a:rPr>
              <a:t> </a:t>
            </a:r>
            <a:r>
              <a:rPr lang="en-US" altLang="zh-CN" sz="2000" i="1" dirty="0">
                <a:latin typeface="Times New Roman" panose="02020603050405020304" pitchFamily="18" charset="0"/>
                <a:ea typeface="微软雅黑" panose="020B0503020204020204" pitchFamily="34" charset="-122"/>
                <a:sym typeface="Times New Roman" panose="02020603050405020304" pitchFamily="18" charset="0"/>
              </a:rPr>
              <a:t>=1+0-2-1+0</a:t>
            </a:r>
            <a:r>
              <a:rPr lang="en-US" altLang="zh-CN" sz="2000" i="1">
                <a:latin typeface="Times New Roman" panose="02020603050405020304" pitchFamily="18" charset="0"/>
                <a:ea typeface="微软雅黑" panose="020B0503020204020204" pitchFamily="34" charset="-122"/>
                <a:sym typeface="Times New Roman" panose="02020603050405020304" pitchFamily="18" charset="0"/>
              </a:rPr>
              <a:t>=-2</a:t>
            </a:r>
            <a:endParaRPr lang="zh-CN" altLang="en-US" sz="2000" i="1" dirty="0">
              <a:latin typeface="Times New Roman" panose="02020603050405020304" pitchFamily="18" charset="0"/>
              <a:ea typeface="微软雅黑" panose="020B0503020204020204" pitchFamily="34" charset="-122"/>
              <a:sym typeface="Times New Roman" panose="02020603050405020304" pitchFamily="18" charset="0"/>
            </a:endParaRPr>
          </a:p>
        </p:txBody>
      </p:sp>
      <p:graphicFrame>
        <p:nvGraphicFramePr>
          <p:cNvPr id="2" name="对象 1"/>
          <p:cNvGraphicFramePr>
            <a:graphicFrameLocks noChangeAspect="1"/>
          </p:cNvGraphicFramePr>
          <p:nvPr/>
        </p:nvGraphicFramePr>
        <p:xfrm>
          <a:off x="6228184" y="642219"/>
          <a:ext cx="1601788" cy="2071687"/>
        </p:xfrm>
        <a:graphic>
          <a:graphicData uri="http://schemas.openxmlformats.org/presentationml/2006/ole">
            <mc:AlternateContent xmlns:mc="http://schemas.openxmlformats.org/markup-compatibility/2006">
              <mc:Choice xmlns:v="urn:schemas-microsoft-com:vml" Requires="v">
                <p:oleObj spid="_x0000_s32778" r:id="rId3" imgW="1600200" imgH="2070100" progId="Word.Picture.8">
                  <p:embed/>
                </p:oleObj>
              </mc:Choice>
              <mc:Fallback>
                <p:oleObj r:id="rId3" imgW="1600200" imgH="2070100" progId="Word.Picture.8">
                  <p:embed/>
                  <p:pic>
                    <p:nvPicPr>
                      <p:cNvPr id="2" name="对象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28184" y="642219"/>
                        <a:ext cx="1601788" cy="20716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 name="TextBox 2"/>
          <p:cNvSpPr txBox="1"/>
          <p:nvPr/>
        </p:nvSpPr>
        <p:spPr>
          <a:xfrm>
            <a:off x="953852" y="5656949"/>
            <a:ext cx="7236296" cy="784830"/>
          </a:xfrm>
          <a:prstGeom prst="rect">
            <a:avLst/>
          </a:prstGeom>
          <a:noFill/>
        </p:spPr>
        <p:txBody>
          <a:bodyPr wrap="square" rtlCol="0">
            <a:spAutoFit/>
          </a:bodyPr>
          <a:lstStyle/>
          <a:p>
            <a:pPr algn="ctr">
              <a:spcBef>
                <a:spcPts val="600"/>
              </a:spcBef>
            </a:pPr>
            <a:r>
              <a:rPr lang="zh-CN" altLang="en-US" sz="2000" b="1" dirty="0">
                <a:solidFill>
                  <a:srgbClr val="FF6700"/>
                </a:solidFill>
                <a:latin typeface="Times New Roman" panose="02020603050405020304" pitchFamily="18" charset="0"/>
                <a:ea typeface="微软雅黑" panose="020B0503020204020204" pitchFamily="34" charset="-122"/>
                <a:sym typeface="Times New Roman" panose="02020603050405020304" pitchFamily="18" charset="0"/>
              </a:rPr>
              <a:t>代价函数变小，说明</a:t>
            </a:r>
            <a:r>
              <a:rPr lang="en-US" altLang="zh-CN" sz="2000" b="1" dirty="0">
                <a:solidFill>
                  <a:srgbClr val="FF6700"/>
                </a:solidFill>
                <a:latin typeface="Times New Roman" panose="02020603050405020304" pitchFamily="18" charset="0"/>
                <a:ea typeface="微软雅黑" panose="020B0503020204020204" pitchFamily="34" charset="-122"/>
                <a:sym typeface="Times New Roman" panose="02020603050405020304" pitchFamily="18" charset="0"/>
              </a:rPr>
              <a:t>C</a:t>
            </a:r>
            <a:r>
              <a:rPr lang="zh-CN" altLang="en-US" sz="2000" b="1" dirty="0">
                <a:solidFill>
                  <a:srgbClr val="FF6700"/>
                </a:solidFill>
                <a:latin typeface="Times New Roman" panose="02020603050405020304" pitchFamily="18" charset="0"/>
                <a:ea typeface="微软雅黑" panose="020B0503020204020204" pitchFamily="34" charset="-122"/>
                <a:sym typeface="Times New Roman" panose="02020603050405020304" pitchFamily="18" charset="0"/>
              </a:rPr>
              <a:t>点替换以前的中心点</a:t>
            </a:r>
            <a:r>
              <a:rPr lang="en-US" altLang="zh-CN" sz="2000" b="1" dirty="0">
                <a:solidFill>
                  <a:srgbClr val="FF6700"/>
                </a:solidFill>
                <a:latin typeface="Times New Roman" panose="02020603050405020304" pitchFamily="18" charset="0"/>
                <a:ea typeface="微软雅黑" panose="020B0503020204020204" pitchFamily="34" charset="-122"/>
                <a:sym typeface="Times New Roman" panose="02020603050405020304" pitchFamily="18" charset="0"/>
              </a:rPr>
              <a:t>A</a:t>
            </a:r>
            <a:r>
              <a:rPr lang="zh-CN" altLang="en-US" sz="2000" b="1" dirty="0">
                <a:solidFill>
                  <a:srgbClr val="FF6700"/>
                </a:solidFill>
                <a:latin typeface="Times New Roman" panose="02020603050405020304" pitchFamily="18" charset="0"/>
                <a:ea typeface="微软雅黑" panose="020B0503020204020204" pitchFamily="34" charset="-122"/>
                <a:sym typeface="Times New Roman" panose="02020603050405020304" pitchFamily="18" charset="0"/>
              </a:rPr>
              <a:t>，聚类更加</a:t>
            </a:r>
            <a:r>
              <a:rPr lang="zh-CN" altLang="en-US" sz="2000" b="1">
                <a:solidFill>
                  <a:srgbClr val="FF6700"/>
                </a:solidFill>
                <a:latin typeface="Times New Roman" panose="02020603050405020304" pitchFamily="18" charset="0"/>
                <a:ea typeface="微软雅黑" panose="020B0503020204020204" pitchFamily="34" charset="-122"/>
                <a:sym typeface="Times New Roman" panose="02020603050405020304" pitchFamily="18" charset="0"/>
              </a:rPr>
              <a:t>紧凑，</a:t>
            </a:r>
            <a:endParaRPr lang="en-US" altLang="zh-CN" sz="2000" b="1">
              <a:solidFill>
                <a:srgbClr val="FF6700"/>
              </a:solidFill>
              <a:latin typeface="Times New Roman" panose="02020603050405020304" pitchFamily="18" charset="0"/>
              <a:ea typeface="微软雅黑" panose="020B0503020204020204" pitchFamily="34" charset="-122"/>
              <a:sym typeface="Times New Roman" panose="02020603050405020304" pitchFamily="18" charset="0"/>
            </a:endParaRPr>
          </a:p>
          <a:p>
            <a:pPr algn="ctr">
              <a:spcBef>
                <a:spcPts val="600"/>
              </a:spcBef>
            </a:pPr>
            <a:r>
              <a:rPr lang="zh-CN" altLang="en-US" sz="2000" b="1">
                <a:solidFill>
                  <a:srgbClr val="FF6700"/>
                </a:solidFill>
                <a:latin typeface="Times New Roman" panose="02020603050405020304" pitchFamily="18" charset="0"/>
                <a:ea typeface="微软雅黑" panose="020B0503020204020204" pitchFamily="34" charset="-122"/>
                <a:sym typeface="Times New Roman" panose="02020603050405020304" pitchFamily="18" charset="0"/>
              </a:rPr>
              <a:t>那么</a:t>
            </a:r>
            <a:r>
              <a:rPr lang="en-US" altLang="zh-CN" sz="2000" b="1" dirty="0">
                <a:solidFill>
                  <a:srgbClr val="FF6700"/>
                </a:solidFill>
                <a:latin typeface="Times New Roman" panose="02020603050405020304" pitchFamily="18" charset="0"/>
                <a:ea typeface="微软雅黑" panose="020B0503020204020204" pitchFamily="34" charset="-122"/>
                <a:sym typeface="Times New Roman" panose="02020603050405020304" pitchFamily="18" charset="0"/>
              </a:rPr>
              <a:t>C</a:t>
            </a:r>
            <a:r>
              <a:rPr lang="zh-CN" altLang="en-US" sz="2000" b="1" dirty="0">
                <a:solidFill>
                  <a:srgbClr val="FF6700"/>
                </a:solidFill>
                <a:latin typeface="Times New Roman" panose="02020603050405020304" pitchFamily="18" charset="0"/>
                <a:ea typeface="微软雅黑" panose="020B0503020204020204" pitchFamily="34" charset="-122"/>
                <a:sym typeface="Times New Roman" panose="02020603050405020304" pitchFamily="18" charset="0"/>
              </a:rPr>
              <a:t>作为中心点更加合理</a:t>
            </a:r>
          </a:p>
        </p:txBody>
      </p:sp>
      <p:sp>
        <p:nvSpPr>
          <p:cNvPr id="4" name="矩形 3"/>
          <p:cNvSpPr/>
          <p:nvPr/>
        </p:nvSpPr>
        <p:spPr>
          <a:xfrm>
            <a:off x="162432" y="6412942"/>
            <a:ext cx="8761053" cy="369332"/>
          </a:xfrm>
          <a:prstGeom prst="rect">
            <a:avLst/>
          </a:prstGeom>
        </p:spPr>
        <p:txBody>
          <a:bodyPr wrap="none">
            <a:spAutoFit/>
          </a:bodyPr>
          <a:lstStyle/>
          <a:p>
            <a:r>
              <a:rPr lang="zh-CN" altLang="en-US" b="1" dirty="0">
                <a:latin typeface="Times New Roman" panose="02020603050405020304" pitchFamily="18" charset="0"/>
                <a:ea typeface="微软雅黑" panose="020B0503020204020204" pitchFamily="34" charset="-122"/>
                <a:sym typeface="Times New Roman" panose="02020603050405020304" pitchFamily="18" charset="0"/>
              </a:rPr>
              <a:t>同理</a:t>
            </a:r>
            <a:r>
              <a:rPr lang="zh-CN" altLang="en-US" b="1">
                <a:latin typeface="Times New Roman" panose="02020603050405020304" pitchFamily="18" charset="0"/>
                <a:ea typeface="微软雅黑" panose="020B0503020204020204" pitchFamily="34" charset="-122"/>
                <a:sym typeface="Times New Roman" panose="02020603050405020304" pitchFamily="18" charset="0"/>
              </a:rPr>
              <a:t>计算</a:t>
            </a:r>
            <a:r>
              <a:rPr lang="en-US" altLang="zh-CN" b="1">
                <a:latin typeface="Times New Roman" panose="02020603050405020304" pitchFamily="18" charset="0"/>
                <a:ea typeface="微软雅黑" panose="020B0503020204020204" pitchFamily="34" charset="-122"/>
                <a:sym typeface="Times New Roman" panose="02020603050405020304" pitchFamily="18" charset="0"/>
              </a:rPr>
              <a:t>TC</a:t>
            </a:r>
            <a:r>
              <a:rPr lang="en-US" altLang="zh-CN" i="1" baseline="-25000" dirty="0">
                <a:latin typeface="Times New Roman" panose="02020603050405020304" pitchFamily="18" charset="0"/>
                <a:ea typeface="微软雅黑" panose="020B0503020204020204" pitchFamily="34" charset="-122"/>
                <a:sym typeface="Times New Roman" panose="02020603050405020304" pitchFamily="18" charset="0"/>
              </a:rPr>
              <a:t>AC</a:t>
            </a:r>
            <a:r>
              <a:rPr lang="zh-CN" altLang="en-US" b="1">
                <a:latin typeface="Times New Roman" panose="02020603050405020304" pitchFamily="18" charset="0"/>
                <a:ea typeface="微软雅黑" panose="020B0503020204020204" pitchFamily="34" charset="-122"/>
                <a:sym typeface="Times New Roman" panose="02020603050405020304" pitchFamily="18" charset="0"/>
              </a:rPr>
              <a:t>、 </a:t>
            </a:r>
            <a:r>
              <a:rPr lang="en-US" altLang="zh-CN" b="1">
                <a:latin typeface="Times New Roman" panose="02020603050405020304" pitchFamily="18" charset="0"/>
                <a:ea typeface="微软雅黑" panose="020B0503020204020204" pitchFamily="34" charset="-122"/>
                <a:sym typeface="Times New Roman" panose="02020603050405020304" pitchFamily="18" charset="0"/>
              </a:rPr>
              <a:t>TC</a:t>
            </a:r>
            <a:r>
              <a:rPr lang="en-US" altLang="zh-CN" i="1" baseline="-25000" dirty="0">
                <a:latin typeface="Times New Roman" panose="02020603050405020304" pitchFamily="18" charset="0"/>
                <a:ea typeface="微软雅黑" panose="020B0503020204020204" pitchFamily="34" charset="-122"/>
                <a:sym typeface="Times New Roman" panose="02020603050405020304" pitchFamily="18" charset="0"/>
              </a:rPr>
              <a:t>AD</a:t>
            </a:r>
            <a:r>
              <a:rPr lang="zh-CN" altLang="en-US" b="1">
                <a:latin typeface="Times New Roman" panose="02020603050405020304" pitchFamily="18" charset="0"/>
                <a:ea typeface="微软雅黑" panose="020B0503020204020204" pitchFamily="34" charset="-122"/>
                <a:sym typeface="Times New Roman" panose="02020603050405020304" pitchFamily="18" charset="0"/>
              </a:rPr>
              <a:t>、 </a:t>
            </a:r>
            <a:r>
              <a:rPr lang="en-US" altLang="zh-CN" b="1">
                <a:latin typeface="Times New Roman" panose="02020603050405020304" pitchFamily="18" charset="0"/>
                <a:ea typeface="微软雅黑" panose="020B0503020204020204" pitchFamily="34" charset="-122"/>
                <a:sym typeface="Times New Roman" panose="02020603050405020304" pitchFamily="18" charset="0"/>
              </a:rPr>
              <a:t>TC</a:t>
            </a:r>
            <a:r>
              <a:rPr lang="en-US" altLang="zh-CN" i="1" baseline="-25000" dirty="0">
                <a:latin typeface="Times New Roman" panose="02020603050405020304" pitchFamily="18" charset="0"/>
                <a:ea typeface="微软雅黑" panose="020B0503020204020204" pitchFamily="34" charset="-122"/>
                <a:sym typeface="Times New Roman" panose="02020603050405020304" pitchFamily="18" charset="0"/>
              </a:rPr>
              <a:t>AE</a:t>
            </a:r>
            <a:r>
              <a:rPr lang="zh-CN" altLang="en-US" b="1">
                <a:latin typeface="Times New Roman" panose="02020603050405020304" pitchFamily="18" charset="0"/>
                <a:ea typeface="微软雅黑" panose="020B0503020204020204" pitchFamily="34" charset="-122"/>
                <a:sym typeface="Times New Roman" panose="02020603050405020304" pitchFamily="18" charset="0"/>
              </a:rPr>
              <a:t>、</a:t>
            </a:r>
            <a:r>
              <a:rPr lang="en-US" altLang="zh-CN" b="1">
                <a:latin typeface="Times New Roman" panose="02020603050405020304" pitchFamily="18" charset="0"/>
                <a:ea typeface="微软雅黑" panose="020B0503020204020204" pitchFamily="34" charset="-122"/>
                <a:sym typeface="Times New Roman" panose="02020603050405020304" pitchFamily="18" charset="0"/>
              </a:rPr>
              <a:t>TC</a:t>
            </a:r>
            <a:r>
              <a:rPr lang="en-US" altLang="zh-CN" i="1" baseline="-25000" dirty="0">
                <a:latin typeface="Times New Roman" panose="02020603050405020304" pitchFamily="18" charset="0"/>
                <a:ea typeface="微软雅黑" panose="020B0503020204020204" pitchFamily="34" charset="-122"/>
                <a:sym typeface="Times New Roman" panose="02020603050405020304" pitchFamily="18" charset="0"/>
              </a:rPr>
              <a:t>BC</a:t>
            </a:r>
            <a:r>
              <a:rPr lang="zh-CN" altLang="en-US" b="1">
                <a:latin typeface="Times New Roman" panose="02020603050405020304" pitchFamily="18" charset="0"/>
                <a:ea typeface="微软雅黑" panose="020B0503020204020204" pitchFamily="34" charset="-122"/>
                <a:sym typeface="Times New Roman" panose="02020603050405020304" pitchFamily="18" charset="0"/>
              </a:rPr>
              <a:t>、</a:t>
            </a:r>
            <a:r>
              <a:rPr lang="en-US" altLang="zh-CN" b="1">
                <a:latin typeface="Times New Roman" panose="02020603050405020304" pitchFamily="18" charset="0"/>
                <a:ea typeface="微软雅黑" panose="020B0503020204020204" pitchFamily="34" charset="-122"/>
                <a:sym typeface="Times New Roman" panose="02020603050405020304" pitchFamily="18" charset="0"/>
              </a:rPr>
              <a:t>TC</a:t>
            </a:r>
            <a:r>
              <a:rPr lang="en-US" altLang="zh-CN" i="1" baseline="-25000" dirty="0">
                <a:latin typeface="Times New Roman" panose="02020603050405020304" pitchFamily="18" charset="0"/>
                <a:ea typeface="微软雅黑" panose="020B0503020204020204" pitchFamily="34" charset="-122"/>
                <a:sym typeface="Times New Roman" panose="02020603050405020304" pitchFamily="18" charset="0"/>
              </a:rPr>
              <a:t>BD</a:t>
            </a:r>
            <a:r>
              <a:rPr lang="zh-CN" altLang="en-US" b="1">
                <a:latin typeface="Times New Roman" panose="02020603050405020304" pitchFamily="18" charset="0"/>
                <a:ea typeface="微软雅黑" panose="020B0503020204020204" pitchFamily="34" charset="-122"/>
                <a:sym typeface="Times New Roman" panose="02020603050405020304" pitchFamily="18" charset="0"/>
              </a:rPr>
              <a:t>、 </a:t>
            </a:r>
            <a:r>
              <a:rPr lang="en-US" altLang="zh-CN" b="1">
                <a:latin typeface="Times New Roman" panose="02020603050405020304" pitchFamily="18" charset="0"/>
                <a:ea typeface="微软雅黑" panose="020B0503020204020204" pitchFamily="34" charset="-122"/>
                <a:sym typeface="Times New Roman" panose="02020603050405020304" pitchFamily="18" charset="0"/>
              </a:rPr>
              <a:t>TC</a:t>
            </a:r>
            <a:r>
              <a:rPr lang="en-US" altLang="zh-CN" i="1" baseline="-25000" dirty="0">
                <a:latin typeface="Times New Roman" panose="02020603050405020304" pitchFamily="18" charset="0"/>
                <a:ea typeface="微软雅黑" panose="020B0503020204020204" pitchFamily="34" charset="-122"/>
                <a:sym typeface="Times New Roman" panose="02020603050405020304" pitchFamily="18" charset="0"/>
              </a:rPr>
              <a:t>BE</a:t>
            </a:r>
            <a:r>
              <a:rPr lang="zh-CN" altLang="en-US" b="1">
                <a:latin typeface="Times New Roman" panose="02020603050405020304" pitchFamily="18" charset="0"/>
                <a:ea typeface="微软雅黑" panose="020B0503020204020204" pitchFamily="34" charset="-122"/>
                <a:sym typeface="Times New Roman" panose="02020603050405020304" pitchFamily="18" charset="0"/>
              </a:rPr>
              <a:t>，</a:t>
            </a:r>
            <a:r>
              <a:rPr lang="zh-CN" altLang="en-US" b="1" dirty="0">
                <a:latin typeface="Times New Roman" panose="02020603050405020304" pitchFamily="18" charset="0"/>
                <a:ea typeface="微软雅黑" panose="020B0503020204020204" pitchFamily="34" charset="-122"/>
                <a:sym typeface="Times New Roman" panose="02020603050405020304" pitchFamily="18" charset="0"/>
              </a:rPr>
              <a:t>代价函数最小值作为新中心点</a:t>
            </a:r>
          </a:p>
        </p:txBody>
      </p:sp>
      <p:graphicFrame>
        <p:nvGraphicFramePr>
          <p:cNvPr id="11" name="Group 4">
            <a:extLst>
              <a:ext uri="{FF2B5EF4-FFF2-40B4-BE49-F238E27FC236}">
                <a16:creationId xmlns:a16="http://schemas.microsoft.com/office/drawing/2014/main" id="{58AD3BAC-F8EE-4185-AACD-0028BDD6BA7E}"/>
              </a:ext>
            </a:extLst>
          </p:cNvPr>
          <p:cNvGraphicFramePr>
            <a:graphicFrameLocks noGrp="1"/>
          </p:cNvGraphicFramePr>
          <p:nvPr/>
        </p:nvGraphicFramePr>
        <p:xfrm>
          <a:off x="5436096" y="2708920"/>
          <a:ext cx="3502025" cy="2454864"/>
        </p:xfrm>
        <a:graphic>
          <a:graphicData uri="http://schemas.openxmlformats.org/drawingml/2006/table">
            <a:tbl>
              <a:tblPr/>
              <a:tblGrid>
                <a:gridCol w="946150">
                  <a:extLst>
                    <a:ext uri="{9D8B030D-6E8A-4147-A177-3AD203B41FA5}">
                      <a16:colId xmlns:a16="http://schemas.microsoft.com/office/drawing/2014/main" val="20000"/>
                    </a:ext>
                  </a:extLst>
                </a:gridCol>
                <a:gridCol w="609600">
                  <a:extLst>
                    <a:ext uri="{9D8B030D-6E8A-4147-A177-3AD203B41FA5}">
                      <a16:colId xmlns:a16="http://schemas.microsoft.com/office/drawing/2014/main" val="20001"/>
                    </a:ext>
                  </a:extLst>
                </a:gridCol>
                <a:gridCol w="447675">
                  <a:extLst>
                    <a:ext uri="{9D8B030D-6E8A-4147-A177-3AD203B41FA5}">
                      <a16:colId xmlns:a16="http://schemas.microsoft.com/office/drawing/2014/main" val="20002"/>
                    </a:ext>
                  </a:extLst>
                </a:gridCol>
                <a:gridCol w="525462">
                  <a:extLst>
                    <a:ext uri="{9D8B030D-6E8A-4147-A177-3AD203B41FA5}">
                      <a16:colId xmlns:a16="http://schemas.microsoft.com/office/drawing/2014/main" val="20003"/>
                    </a:ext>
                  </a:extLst>
                </a:gridCol>
                <a:gridCol w="487363">
                  <a:extLst>
                    <a:ext uri="{9D8B030D-6E8A-4147-A177-3AD203B41FA5}">
                      <a16:colId xmlns:a16="http://schemas.microsoft.com/office/drawing/2014/main" val="20004"/>
                    </a:ext>
                  </a:extLst>
                </a:gridCol>
                <a:gridCol w="485775">
                  <a:extLst>
                    <a:ext uri="{9D8B030D-6E8A-4147-A177-3AD203B41FA5}">
                      <a16:colId xmlns:a16="http://schemas.microsoft.com/office/drawing/2014/main" val="20005"/>
                    </a:ext>
                  </a:extLst>
                </a:gridCol>
              </a:tblGrid>
              <a:tr h="409144">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zh-CN" altLang="en-US" sz="1800" b="1" i="0" u="none" strike="noStrike" cap="none" normalizeH="0" baseline="0">
                          <a:ln>
                            <a:noFill/>
                          </a:ln>
                          <a:solidFill>
                            <a:schemeClr val="bg1"/>
                          </a:solidFill>
                          <a:effectLst/>
                          <a:latin typeface="Times New Roman" panose="02020603050405020304" pitchFamily="18" charset="0"/>
                          <a:ea typeface="微软雅黑" panose="020B0503020204020204" pitchFamily="34" charset="-122"/>
                          <a:sym typeface="Times New Roman" panose="02020603050405020304" pitchFamily="18" charset="0"/>
                        </a:rPr>
                        <a:t>样本点</a:t>
                      </a:r>
                    </a:p>
                  </a:txBody>
                  <a:tcPr marT="45696" marB="45696" anchor="ctr" horzOverflow="overflow">
                    <a:lnL w="12700" cap="flat" cmpd="sng" algn="ctr">
                      <a:solidFill>
                        <a:srgbClr val="0070C0"/>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0070C0"/>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altLang="zh-CN" sz="1800" b="1" i="0" u="none" strike="noStrike" cap="none" normalizeH="0" baseline="0">
                          <a:ln>
                            <a:noFill/>
                          </a:ln>
                          <a:solidFill>
                            <a:schemeClr val="bg1"/>
                          </a:solidFill>
                          <a:effectLst/>
                          <a:latin typeface="Times New Roman" panose="02020603050405020304" pitchFamily="18" charset="0"/>
                          <a:ea typeface="微软雅黑" panose="020B0503020204020204" pitchFamily="34" charset="-122"/>
                          <a:sym typeface="Times New Roman" panose="02020603050405020304" pitchFamily="18" charset="0"/>
                        </a:rPr>
                        <a:t>A</a:t>
                      </a:r>
                    </a:p>
                  </a:txBody>
                  <a:tcPr marT="45696" marB="4569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0070C0"/>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altLang="zh-CN" sz="1800" b="1" i="0" u="none" strike="noStrike" cap="none" normalizeH="0" baseline="0">
                          <a:ln>
                            <a:noFill/>
                          </a:ln>
                          <a:solidFill>
                            <a:schemeClr val="bg1"/>
                          </a:solidFill>
                          <a:effectLst/>
                          <a:latin typeface="Times New Roman" panose="02020603050405020304" pitchFamily="18" charset="0"/>
                          <a:ea typeface="微软雅黑" panose="020B0503020204020204" pitchFamily="34" charset="-122"/>
                          <a:sym typeface="Times New Roman" panose="02020603050405020304" pitchFamily="18" charset="0"/>
                        </a:rPr>
                        <a:t>B</a:t>
                      </a:r>
                    </a:p>
                  </a:txBody>
                  <a:tcPr marT="45696" marB="4569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0070C0"/>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altLang="zh-CN" sz="1800" b="1" i="0" u="none" strike="noStrike" cap="none" normalizeH="0" baseline="0">
                          <a:ln>
                            <a:noFill/>
                          </a:ln>
                          <a:solidFill>
                            <a:schemeClr val="bg1"/>
                          </a:solidFill>
                          <a:effectLst/>
                          <a:latin typeface="Times New Roman" panose="02020603050405020304" pitchFamily="18" charset="0"/>
                          <a:ea typeface="微软雅黑" panose="020B0503020204020204" pitchFamily="34" charset="-122"/>
                          <a:sym typeface="Times New Roman" panose="02020603050405020304" pitchFamily="18" charset="0"/>
                        </a:rPr>
                        <a:t>C</a:t>
                      </a:r>
                    </a:p>
                  </a:txBody>
                  <a:tcPr marT="45696" marB="4569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0070C0"/>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altLang="zh-CN" sz="1800" b="1" i="0" u="none" strike="noStrike" cap="none" normalizeH="0" baseline="0">
                          <a:ln>
                            <a:noFill/>
                          </a:ln>
                          <a:solidFill>
                            <a:schemeClr val="bg1"/>
                          </a:solidFill>
                          <a:effectLst/>
                          <a:latin typeface="Times New Roman" panose="02020603050405020304" pitchFamily="18" charset="0"/>
                          <a:ea typeface="微软雅黑" panose="020B0503020204020204" pitchFamily="34" charset="-122"/>
                          <a:sym typeface="Times New Roman" panose="02020603050405020304" pitchFamily="18" charset="0"/>
                        </a:rPr>
                        <a:t>D</a:t>
                      </a:r>
                    </a:p>
                  </a:txBody>
                  <a:tcPr marT="45696" marB="4569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0070C0"/>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altLang="zh-CN" sz="1800" b="1" i="0" u="none" strike="noStrike" cap="none" normalizeH="0" baseline="0">
                          <a:ln>
                            <a:noFill/>
                          </a:ln>
                          <a:solidFill>
                            <a:schemeClr val="bg1"/>
                          </a:solidFill>
                          <a:effectLst/>
                          <a:latin typeface="Times New Roman" panose="02020603050405020304" pitchFamily="18" charset="0"/>
                          <a:ea typeface="微软雅黑" panose="020B0503020204020204" pitchFamily="34" charset="-122"/>
                          <a:sym typeface="Times New Roman" panose="02020603050405020304" pitchFamily="18" charset="0"/>
                        </a:rPr>
                        <a:t>E</a:t>
                      </a:r>
                    </a:p>
                  </a:txBody>
                  <a:tcPr marT="45696" marB="45696" anchor="ctr" horzOverflow="overflow">
                    <a:lnL w="12700" cap="flat" cmpd="sng" algn="ctr">
                      <a:solidFill>
                        <a:schemeClr val="bg1"/>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0070C0"/>
                    </a:solidFill>
                  </a:tcPr>
                </a:tc>
                <a:extLst>
                  <a:ext uri="{0D108BD9-81ED-4DB2-BD59-A6C34878D82A}">
                    <a16:rowId xmlns:a16="http://schemas.microsoft.com/office/drawing/2014/main" val="10000"/>
                  </a:ext>
                </a:extLst>
              </a:tr>
              <a:tr h="409144">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altLang="zh-CN" sz="1800" b="0" i="0" u="none" strike="noStrike" cap="none" normalizeH="0" baseline="0">
                          <a:ln>
                            <a:noFill/>
                          </a:ln>
                          <a:solidFill>
                            <a:schemeClr val="bg1"/>
                          </a:solidFill>
                          <a:effectLst/>
                          <a:latin typeface="Times New Roman" panose="02020603050405020304" pitchFamily="18" charset="0"/>
                          <a:ea typeface="微软雅黑" panose="020B0503020204020204" pitchFamily="34" charset="-122"/>
                          <a:sym typeface="Times New Roman" panose="02020603050405020304" pitchFamily="18" charset="0"/>
                        </a:rPr>
                        <a:t>A</a:t>
                      </a:r>
                    </a:p>
                  </a:txBody>
                  <a:tcPr marT="45696" marB="45696" anchor="ctr" horzOverflow="overflow">
                    <a:lnL w="12700" cap="flat" cmpd="sng" algn="ctr">
                      <a:solidFill>
                        <a:srgbClr val="0070C0"/>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0070C0"/>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altLang="zh-CN"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0</a:t>
                      </a:r>
                    </a:p>
                  </a:txBody>
                  <a:tcPr marT="45696" marB="4569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altLang="zh-CN"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1</a:t>
                      </a:r>
                    </a:p>
                  </a:txBody>
                  <a:tcPr marT="45696" marB="4569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altLang="zh-CN"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2</a:t>
                      </a:r>
                    </a:p>
                  </a:txBody>
                  <a:tcPr marT="45696" marB="4569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altLang="zh-CN"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2</a:t>
                      </a:r>
                    </a:p>
                  </a:txBody>
                  <a:tcPr marT="45696" marB="4569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altLang="zh-CN"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3</a:t>
                      </a:r>
                    </a:p>
                  </a:txBody>
                  <a:tcPr marT="45696" marB="45696" anchor="ctr" horzOverflow="overflow">
                    <a:lnL w="12700" cap="flat" cmpd="sng" algn="ctr">
                      <a:solidFill>
                        <a:schemeClr val="bg1"/>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extLst>
                  <a:ext uri="{0D108BD9-81ED-4DB2-BD59-A6C34878D82A}">
                    <a16:rowId xmlns:a16="http://schemas.microsoft.com/office/drawing/2014/main" val="10001"/>
                  </a:ext>
                </a:extLst>
              </a:tr>
              <a:tr h="409144">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altLang="zh-CN" sz="1800" b="0" i="0" u="none" strike="noStrike" cap="none" normalizeH="0" baseline="0">
                          <a:ln>
                            <a:noFill/>
                          </a:ln>
                          <a:solidFill>
                            <a:schemeClr val="bg1"/>
                          </a:solidFill>
                          <a:effectLst/>
                          <a:latin typeface="Times New Roman" panose="02020603050405020304" pitchFamily="18" charset="0"/>
                          <a:ea typeface="微软雅黑" panose="020B0503020204020204" pitchFamily="34" charset="-122"/>
                          <a:sym typeface="Times New Roman" panose="02020603050405020304" pitchFamily="18" charset="0"/>
                        </a:rPr>
                        <a:t>B</a:t>
                      </a:r>
                    </a:p>
                  </a:txBody>
                  <a:tcPr marT="45696" marB="45696" anchor="ctr" horzOverflow="overflow">
                    <a:lnL w="12700" cap="flat" cmpd="sng" algn="ctr">
                      <a:solidFill>
                        <a:srgbClr val="0070C0"/>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0070C0"/>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altLang="zh-CN"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1</a:t>
                      </a:r>
                    </a:p>
                  </a:txBody>
                  <a:tcPr marT="45696" marB="4569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altLang="zh-CN"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0</a:t>
                      </a:r>
                    </a:p>
                  </a:txBody>
                  <a:tcPr marT="45696" marB="4569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altLang="zh-CN"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2</a:t>
                      </a:r>
                    </a:p>
                  </a:txBody>
                  <a:tcPr marT="45696" marB="4569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altLang="zh-CN"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4</a:t>
                      </a:r>
                    </a:p>
                  </a:txBody>
                  <a:tcPr marT="45696" marB="4569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altLang="zh-CN"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3</a:t>
                      </a:r>
                    </a:p>
                  </a:txBody>
                  <a:tcPr marT="45696" marB="45696" anchor="ctr" horzOverflow="overflow">
                    <a:lnL w="12700" cap="flat" cmpd="sng" algn="ctr">
                      <a:solidFill>
                        <a:schemeClr val="bg1"/>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extLst>
                  <a:ext uri="{0D108BD9-81ED-4DB2-BD59-A6C34878D82A}">
                    <a16:rowId xmlns:a16="http://schemas.microsoft.com/office/drawing/2014/main" val="10002"/>
                  </a:ext>
                </a:extLst>
              </a:tr>
              <a:tr h="409144">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altLang="zh-CN" sz="1800" b="0" i="0" u="none" strike="noStrike" cap="none" normalizeH="0" baseline="0">
                          <a:ln>
                            <a:noFill/>
                          </a:ln>
                          <a:solidFill>
                            <a:schemeClr val="bg1"/>
                          </a:solidFill>
                          <a:effectLst/>
                          <a:latin typeface="Times New Roman" panose="02020603050405020304" pitchFamily="18" charset="0"/>
                          <a:ea typeface="微软雅黑" panose="020B0503020204020204" pitchFamily="34" charset="-122"/>
                          <a:sym typeface="Times New Roman" panose="02020603050405020304" pitchFamily="18" charset="0"/>
                        </a:rPr>
                        <a:t>C</a:t>
                      </a:r>
                    </a:p>
                  </a:txBody>
                  <a:tcPr marT="45696" marB="45696" anchor="ctr" horzOverflow="overflow">
                    <a:lnL w="12700" cap="flat" cmpd="sng" algn="ctr">
                      <a:solidFill>
                        <a:srgbClr val="0070C0"/>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0070C0"/>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altLang="zh-CN"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2</a:t>
                      </a:r>
                    </a:p>
                  </a:txBody>
                  <a:tcPr marT="45696" marB="4569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altLang="zh-CN"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2</a:t>
                      </a:r>
                    </a:p>
                  </a:txBody>
                  <a:tcPr marT="45696" marB="4569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altLang="zh-CN"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0</a:t>
                      </a:r>
                    </a:p>
                  </a:txBody>
                  <a:tcPr marT="45696" marB="4569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altLang="zh-CN"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1</a:t>
                      </a:r>
                    </a:p>
                  </a:txBody>
                  <a:tcPr marT="45696" marB="4569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altLang="zh-CN"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5</a:t>
                      </a:r>
                    </a:p>
                  </a:txBody>
                  <a:tcPr marT="45696" marB="45696" anchor="ctr" horzOverflow="overflow">
                    <a:lnL w="12700" cap="flat" cmpd="sng" algn="ctr">
                      <a:solidFill>
                        <a:schemeClr val="bg1"/>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extLst>
                  <a:ext uri="{0D108BD9-81ED-4DB2-BD59-A6C34878D82A}">
                    <a16:rowId xmlns:a16="http://schemas.microsoft.com/office/drawing/2014/main" val="10003"/>
                  </a:ext>
                </a:extLst>
              </a:tr>
              <a:tr h="409144">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altLang="zh-CN" sz="1800" b="0" i="0" u="none" strike="noStrike" cap="none" normalizeH="0" baseline="0">
                          <a:ln>
                            <a:noFill/>
                          </a:ln>
                          <a:solidFill>
                            <a:schemeClr val="bg1"/>
                          </a:solidFill>
                          <a:effectLst/>
                          <a:latin typeface="Times New Roman" panose="02020603050405020304" pitchFamily="18" charset="0"/>
                          <a:ea typeface="微软雅黑" panose="020B0503020204020204" pitchFamily="34" charset="-122"/>
                          <a:sym typeface="Times New Roman" panose="02020603050405020304" pitchFamily="18" charset="0"/>
                        </a:rPr>
                        <a:t>D</a:t>
                      </a:r>
                    </a:p>
                  </a:txBody>
                  <a:tcPr marT="45696" marB="45696" anchor="ctr" horzOverflow="overflow">
                    <a:lnL w="12700" cap="flat" cmpd="sng" algn="ctr">
                      <a:solidFill>
                        <a:srgbClr val="0070C0"/>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0070C0"/>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altLang="zh-CN"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2</a:t>
                      </a:r>
                    </a:p>
                  </a:txBody>
                  <a:tcPr marT="45696" marB="4569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altLang="zh-CN"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4</a:t>
                      </a:r>
                    </a:p>
                  </a:txBody>
                  <a:tcPr marT="45696" marB="4569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altLang="zh-CN"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1</a:t>
                      </a:r>
                    </a:p>
                  </a:txBody>
                  <a:tcPr marT="45696" marB="4569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altLang="zh-CN"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0</a:t>
                      </a:r>
                    </a:p>
                  </a:txBody>
                  <a:tcPr marT="45696" marB="4569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altLang="zh-CN"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3</a:t>
                      </a:r>
                    </a:p>
                  </a:txBody>
                  <a:tcPr marT="45696" marB="45696" anchor="ctr" horzOverflow="overflow">
                    <a:lnL w="12700" cap="flat" cmpd="sng" algn="ctr">
                      <a:solidFill>
                        <a:schemeClr val="bg1"/>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extLst>
                  <a:ext uri="{0D108BD9-81ED-4DB2-BD59-A6C34878D82A}">
                    <a16:rowId xmlns:a16="http://schemas.microsoft.com/office/drawing/2014/main" val="10004"/>
                  </a:ext>
                </a:extLst>
              </a:tr>
              <a:tr h="409144">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altLang="zh-CN" sz="1800" b="0" i="0" u="none" strike="noStrike" cap="none" normalizeH="0" baseline="0">
                          <a:ln>
                            <a:noFill/>
                          </a:ln>
                          <a:solidFill>
                            <a:schemeClr val="bg1"/>
                          </a:solidFill>
                          <a:effectLst/>
                          <a:latin typeface="Times New Roman" panose="02020603050405020304" pitchFamily="18" charset="0"/>
                          <a:ea typeface="微软雅黑" panose="020B0503020204020204" pitchFamily="34" charset="-122"/>
                          <a:sym typeface="Times New Roman" panose="02020603050405020304" pitchFamily="18" charset="0"/>
                        </a:rPr>
                        <a:t>E</a:t>
                      </a:r>
                    </a:p>
                  </a:txBody>
                  <a:tcPr marT="45696" marB="45696" anchor="ctr" horzOverflow="overflow">
                    <a:lnL w="12700" cap="flat" cmpd="sng" algn="ctr">
                      <a:solidFill>
                        <a:srgbClr val="0070C0"/>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0070C0"/>
                      </a:solidFill>
                      <a:prstDash val="solid"/>
                      <a:round/>
                      <a:headEnd type="none" w="med" len="med"/>
                      <a:tailEnd type="none" w="med" len="med"/>
                    </a:lnB>
                    <a:lnTlToBr>
                      <a:noFill/>
                    </a:lnTlToBr>
                    <a:lnBlToTr>
                      <a:noFill/>
                    </a:lnBlToTr>
                    <a:solidFill>
                      <a:srgbClr val="0070C0"/>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altLang="zh-CN"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3</a:t>
                      </a:r>
                    </a:p>
                  </a:txBody>
                  <a:tcPr marT="45696" marB="4569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0070C0"/>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altLang="zh-CN"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3</a:t>
                      </a:r>
                    </a:p>
                  </a:txBody>
                  <a:tcPr marT="45696" marB="4569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0070C0"/>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altLang="zh-CN"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5</a:t>
                      </a:r>
                    </a:p>
                  </a:txBody>
                  <a:tcPr marT="45696" marB="4569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0070C0"/>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altLang="zh-CN"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3</a:t>
                      </a:r>
                    </a:p>
                  </a:txBody>
                  <a:tcPr marT="45696" marB="4569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0070C0"/>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altLang="zh-CN" sz="1800" b="0" i="0" u="none" strike="noStrike" cap="none" normalizeH="0" baseline="0" dirty="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0</a:t>
                      </a:r>
                    </a:p>
                  </a:txBody>
                  <a:tcPr marT="45696" marB="45696" anchor="ctr" horzOverflow="overflow">
                    <a:lnL w="12700" cap="flat" cmpd="sng" algn="ctr">
                      <a:solidFill>
                        <a:schemeClr val="bg1"/>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0070C0"/>
                      </a:solidFill>
                      <a:prstDash val="solid"/>
                      <a:round/>
                      <a:headEnd type="none" w="med" len="med"/>
                      <a:tailEnd type="none" w="med" len="med"/>
                    </a:lnB>
                    <a:lnTlToBr>
                      <a:noFill/>
                    </a:lnTlToBr>
                    <a:lnBlToTr>
                      <a:noFill/>
                    </a:lnBlToTr>
                    <a:solidFill>
                      <a:schemeClr val="accent1">
                        <a:lumMod val="20000"/>
                        <a:lumOff val="80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753214116"/>
      </p:ext>
    </p:extLst>
  </p:cSld>
  <p:clrMapOvr>
    <a:masterClrMapping/>
  </p:clrMapOvr>
  <p:transition spd="med">
    <p:split orient="vert"/>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756000" y="108000"/>
            <a:ext cx="6781800" cy="492443"/>
          </a:xfrm>
          <a:prstGeom prst="rect">
            <a:avLst/>
          </a:prstGeom>
        </p:spPr>
        <p:txBody>
          <a:bodyPr wrap="square">
            <a:spAutoFit/>
          </a:bodyPr>
          <a:lstStyle/>
          <a:p>
            <a:pPr fontAlgn="base">
              <a:lnSpc>
                <a:spcPct val="100000"/>
              </a:lnSpc>
              <a:spcAft>
                <a:spcPct val="0"/>
              </a:spcAft>
            </a:pPr>
            <a:r>
              <a:rPr lang="en-US" altLang="zh-CN"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2.1.4 k-</a:t>
            </a:r>
            <a:r>
              <a:rPr lang="zh-CN" altLang="en-US" sz="2600" b="1" spc="50" dirty="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中心点方法</a:t>
            </a:r>
          </a:p>
        </p:txBody>
      </p:sp>
      <p:sp>
        <p:nvSpPr>
          <p:cNvPr id="3" name="内容占位符 2"/>
          <p:cNvSpPr>
            <a:spLocks noGrp="1"/>
          </p:cNvSpPr>
          <p:nvPr>
            <p:ph idx="4294967295"/>
          </p:nvPr>
        </p:nvSpPr>
        <p:spPr>
          <a:xfrm>
            <a:off x="252000" y="756000"/>
            <a:ext cx="8640000" cy="3864135"/>
          </a:xfrm>
          <a:prstGeom prst="rect">
            <a:avLst/>
          </a:prstGeom>
          <a:noFill/>
        </p:spPr>
        <p:txBody>
          <a:bodyPr wrap="square">
            <a:spAutoFit/>
          </a:bodyPr>
          <a:lstStyle/>
          <a:p>
            <a:pPr marL="360000" indent="-360000" algn="just" fontAlgn="base">
              <a:lnSpc>
                <a:spcPct val="150000"/>
              </a:lnSpc>
              <a:spcBef>
                <a:spcPts val="600"/>
              </a:spcBef>
              <a:spcAft>
                <a:spcPct val="0"/>
              </a:spcAft>
              <a:buClr>
                <a:srgbClr val="FF6600"/>
              </a:buClr>
              <a:buSzPct val="80000"/>
              <a:buFont typeface="Wingdings" panose="05000000000000000000" pitchFamily="2" charset="2"/>
              <a:buChar char="l"/>
            </a:pPr>
            <a:r>
              <a:rPr lang="zh-CN" altLang="en-US" sz="2400" dirty="0">
                <a:latin typeface="Times New Roman" panose="02020603050405020304" pitchFamily="18" charset="0"/>
                <a:ea typeface="微软雅黑" panose="020B0503020204020204" pitchFamily="34" charset="-122"/>
                <a:cs typeface="+mn-ea"/>
                <a:sym typeface="Times New Roman" panose="02020603050405020304" pitchFamily="18" charset="0"/>
              </a:rPr>
              <a:t>基本思想</a:t>
            </a:r>
          </a:p>
          <a:p>
            <a:pPr marL="817200" lvl="1" indent="-360000" algn="just" fontAlgn="base">
              <a:lnSpc>
                <a:spcPct val="150000"/>
              </a:lnSpc>
              <a:spcBef>
                <a:spcPts val="600"/>
              </a:spcBef>
              <a:spcAft>
                <a:spcPct val="0"/>
              </a:spcAft>
              <a:buClr>
                <a:srgbClr val="FF6600"/>
              </a:buClr>
              <a:buSzPct val="80000"/>
              <a:buFont typeface="Wingdings" panose="05000000000000000000" pitchFamily="2" charset="2"/>
              <a:buChar char="l"/>
            </a:pPr>
            <a:r>
              <a:rPr lang="zh-CN" altLang="en-US" sz="2200" dirty="0">
                <a:latin typeface="Times New Roman" panose="02020603050405020304" pitchFamily="18" charset="0"/>
                <a:ea typeface="微软雅黑" panose="020B0503020204020204" pitchFamily="34" charset="-122"/>
                <a:cs typeface="+mn-ea"/>
                <a:sym typeface="Times New Roman" panose="02020603050405020304" pitchFamily="18" charset="0"/>
              </a:rPr>
              <a:t>首先为每个簇随意选择一个代表对象，剩余的对象根据其与代表对象的</a:t>
            </a:r>
            <a:r>
              <a:rPr lang="zh-CN" altLang="en-US" sz="2200" b="1" dirty="0">
                <a:solidFill>
                  <a:srgbClr val="FF6700"/>
                </a:solidFill>
                <a:latin typeface="Times New Roman" panose="02020603050405020304" pitchFamily="18" charset="0"/>
                <a:ea typeface="微软雅黑" panose="020B0503020204020204" pitchFamily="34" charset="-122"/>
                <a:cs typeface="+mn-ea"/>
                <a:sym typeface="Times New Roman" panose="02020603050405020304" pitchFamily="18" charset="0"/>
              </a:rPr>
              <a:t>距离</a:t>
            </a:r>
            <a:r>
              <a:rPr lang="zh-CN" altLang="en-US" sz="2200" dirty="0">
                <a:latin typeface="Times New Roman" panose="02020603050405020304" pitchFamily="18" charset="0"/>
                <a:ea typeface="微软雅黑" panose="020B0503020204020204" pitchFamily="34" charset="-122"/>
                <a:cs typeface="+mn-ea"/>
                <a:sym typeface="Times New Roman" panose="02020603050405020304" pitchFamily="18" charset="0"/>
              </a:rPr>
              <a:t>分配给最近的一个簇</a:t>
            </a:r>
          </a:p>
          <a:p>
            <a:pPr marL="817200" lvl="1" indent="-360000" algn="just" fontAlgn="base">
              <a:lnSpc>
                <a:spcPct val="150000"/>
              </a:lnSpc>
              <a:spcBef>
                <a:spcPts val="600"/>
              </a:spcBef>
              <a:spcAft>
                <a:spcPct val="0"/>
              </a:spcAft>
              <a:buClr>
                <a:srgbClr val="FF6600"/>
              </a:buClr>
              <a:buSzPct val="80000"/>
              <a:buFont typeface="Wingdings" panose="05000000000000000000" pitchFamily="2" charset="2"/>
              <a:buChar char="l"/>
            </a:pPr>
            <a:r>
              <a:rPr lang="zh-CN" altLang="en-US" sz="2200" dirty="0">
                <a:latin typeface="Times New Roman" panose="02020603050405020304" pitchFamily="18" charset="0"/>
                <a:ea typeface="微软雅黑" panose="020B0503020204020204" pitchFamily="34" charset="-122"/>
                <a:cs typeface="+mn-ea"/>
                <a:sym typeface="Times New Roman" panose="02020603050405020304" pitchFamily="18" charset="0"/>
              </a:rPr>
              <a:t>然后迭代地用非代表对象来替代代表对象，以改进聚类</a:t>
            </a:r>
            <a:r>
              <a:rPr lang="zh-CN" altLang="en-US" sz="2200">
                <a:latin typeface="Times New Roman" panose="02020603050405020304" pitchFamily="18" charset="0"/>
                <a:ea typeface="微软雅黑" panose="020B0503020204020204" pitchFamily="34" charset="-122"/>
                <a:cs typeface="+mn-ea"/>
                <a:sym typeface="Times New Roman" panose="02020603050405020304" pitchFamily="18" charset="0"/>
              </a:rPr>
              <a:t>的质量（</a:t>
            </a:r>
            <a:r>
              <a:rPr lang="zh-CN" altLang="en-US" sz="2200" b="1">
                <a:solidFill>
                  <a:srgbClr val="FF6700"/>
                </a:solidFill>
                <a:latin typeface="Times New Roman" panose="02020603050405020304" pitchFamily="18" charset="0"/>
                <a:ea typeface="微软雅黑" panose="020B0503020204020204" pitchFamily="34" charset="-122"/>
                <a:cs typeface="+mn-ea"/>
                <a:sym typeface="Times New Roman" panose="02020603050405020304" pitchFamily="18" charset="0"/>
              </a:rPr>
              <a:t>找</a:t>
            </a:r>
            <a:r>
              <a:rPr lang="zh-CN" altLang="en-US" sz="2200" b="1" dirty="0">
                <a:solidFill>
                  <a:srgbClr val="FF6700"/>
                </a:solidFill>
                <a:latin typeface="Times New Roman" panose="02020603050405020304" pitchFamily="18" charset="0"/>
                <a:ea typeface="微软雅黑" panose="020B0503020204020204" pitchFamily="34" charset="-122"/>
                <a:cs typeface="+mn-ea"/>
                <a:sym typeface="Times New Roman" panose="02020603050405020304" pitchFamily="18" charset="0"/>
              </a:rPr>
              <a:t>更好的</a:t>
            </a:r>
            <a:r>
              <a:rPr lang="zh-CN" altLang="en-US" sz="2200" b="1">
                <a:solidFill>
                  <a:srgbClr val="FF6700"/>
                </a:solidFill>
                <a:latin typeface="Times New Roman" panose="02020603050405020304" pitchFamily="18" charset="0"/>
                <a:ea typeface="微软雅黑" panose="020B0503020204020204" pitchFamily="34" charset="-122"/>
                <a:cs typeface="+mn-ea"/>
                <a:sym typeface="Times New Roman" panose="02020603050405020304" pitchFamily="18" charset="0"/>
              </a:rPr>
              <a:t>代表对象</a:t>
            </a:r>
            <a:r>
              <a:rPr lang="zh-CN" altLang="en-US" sz="2200">
                <a:latin typeface="Times New Roman" panose="02020603050405020304" pitchFamily="18" charset="0"/>
                <a:ea typeface="微软雅黑" panose="020B0503020204020204" pitchFamily="34" charset="-122"/>
                <a:cs typeface="+mn-ea"/>
                <a:sym typeface="Times New Roman" panose="02020603050405020304" pitchFamily="18" charset="0"/>
              </a:rPr>
              <a:t>）</a:t>
            </a:r>
            <a:endParaRPr lang="zh-CN" altLang="en-US" sz="2200" dirty="0">
              <a:latin typeface="Times New Roman" panose="02020603050405020304" pitchFamily="18" charset="0"/>
              <a:ea typeface="微软雅黑" panose="020B0503020204020204" pitchFamily="34" charset="-122"/>
              <a:cs typeface="+mn-ea"/>
              <a:sym typeface="Times New Roman" panose="02020603050405020304" pitchFamily="18" charset="0"/>
            </a:endParaRPr>
          </a:p>
          <a:p>
            <a:pPr marL="817200" lvl="1" indent="-360000" algn="just" fontAlgn="base">
              <a:lnSpc>
                <a:spcPct val="150000"/>
              </a:lnSpc>
              <a:spcBef>
                <a:spcPts val="600"/>
              </a:spcBef>
              <a:spcAft>
                <a:spcPct val="0"/>
              </a:spcAft>
              <a:buClr>
                <a:srgbClr val="FF6600"/>
              </a:buClr>
              <a:buSzPct val="80000"/>
              <a:buFont typeface="Wingdings" panose="05000000000000000000" pitchFamily="2" charset="2"/>
              <a:buChar char="l"/>
            </a:pPr>
            <a:r>
              <a:rPr lang="zh-CN" altLang="en-US" sz="2200" dirty="0">
                <a:latin typeface="Times New Roman" panose="02020603050405020304" pitchFamily="18" charset="0"/>
                <a:ea typeface="微软雅黑" panose="020B0503020204020204" pitchFamily="34" charset="-122"/>
                <a:cs typeface="+mn-ea"/>
                <a:sym typeface="Times New Roman" panose="02020603050405020304" pitchFamily="18" charset="0"/>
              </a:rPr>
              <a:t>聚类结果的质量用一个</a:t>
            </a:r>
            <a:r>
              <a:rPr lang="zh-CN" altLang="en-US" sz="2200" b="1" dirty="0">
                <a:solidFill>
                  <a:srgbClr val="FF6700"/>
                </a:solidFill>
                <a:latin typeface="Times New Roman" panose="02020603050405020304" pitchFamily="18" charset="0"/>
                <a:ea typeface="微软雅黑" panose="020B0503020204020204" pitchFamily="34" charset="-122"/>
                <a:cs typeface="+mn-ea"/>
                <a:sym typeface="Times New Roman" panose="02020603050405020304" pitchFamily="18" charset="0"/>
              </a:rPr>
              <a:t>代价函数</a:t>
            </a:r>
            <a:r>
              <a:rPr lang="zh-CN" altLang="en-US" sz="2200" dirty="0">
                <a:latin typeface="Times New Roman" panose="02020603050405020304" pitchFamily="18" charset="0"/>
                <a:ea typeface="微软雅黑" panose="020B0503020204020204" pitchFamily="34" charset="-122"/>
                <a:cs typeface="+mn-ea"/>
                <a:sym typeface="Times New Roman" panose="02020603050405020304" pitchFamily="18" charset="0"/>
              </a:rPr>
              <a:t>来估算，该函数评估了对象与其参照对象之间的平均</a:t>
            </a:r>
            <a:r>
              <a:rPr lang="zh-CN" altLang="en-US" sz="2200">
                <a:latin typeface="Times New Roman" panose="02020603050405020304" pitchFamily="18" charset="0"/>
                <a:ea typeface="微软雅黑" panose="020B0503020204020204" pitchFamily="34" charset="-122"/>
                <a:cs typeface="+mn-ea"/>
                <a:sym typeface="Times New Roman" panose="02020603050405020304" pitchFamily="18" charset="0"/>
              </a:rPr>
              <a:t>相异度</a:t>
            </a:r>
            <a:endParaRPr lang="en-US" altLang="zh-CN" sz="2200" dirty="0">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Tree>
    <p:extLst>
      <p:ext uri="{BB962C8B-B14F-4D97-AF65-F5344CB8AC3E}">
        <p14:creationId xmlns:p14="http://schemas.microsoft.com/office/powerpoint/2010/main" val="662162419"/>
      </p:ext>
    </p:extLst>
  </p:cSld>
  <p:clrMapOvr>
    <a:masterClrMapping/>
  </p:clrMapOvr>
  <p:transition spd="med">
    <p:split orient="vert"/>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756000" y="108000"/>
            <a:ext cx="6781800" cy="492443"/>
          </a:xfrm>
          <a:prstGeom prst="rect">
            <a:avLst/>
          </a:prstGeom>
        </p:spPr>
        <p:txBody>
          <a:bodyPr wrap="square">
            <a:spAutoFit/>
          </a:bodyPr>
          <a:lstStyle/>
          <a:p>
            <a:pPr fontAlgn="base">
              <a:lnSpc>
                <a:spcPct val="100000"/>
              </a:lnSpc>
              <a:spcAft>
                <a:spcPct val="0"/>
              </a:spcAft>
            </a:pPr>
            <a:r>
              <a:rPr lang="en-US" altLang="zh-CN"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2.1.4 PAM</a:t>
            </a:r>
            <a:r>
              <a:rPr lang="zh-CN" altLang="en-US" sz="2600" b="1" spc="50" dirty="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算法</a:t>
            </a:r>
          </a:p>
        </p:txBody>
      </p:sp>
      <p:sp>
        <p:nvSpPr>
          <p:cNvPr id="3" name="内容占位符 2"/>
          <p:cNvSpPr>
            <a:spLocks noGrp="1"/>
          </p:cNvSpPr>
          <p:nvPr>
            <p:ph idx="4294967295"/>
          </p:nvPr>
        </p:nvSpPr>
        <p:spPr>
          <a:xfrm>
            <a:off x="230188" y="756000"/>
            <a:ext cx="8640000" cy="1211807"/>
          </a:xfrm>
          <a:prstGeom prst="rect">
            <a:avLst/>
          </a:prstGeom>
          <a:noFill/>
        </p:spPr>
        <p:txBody>
          <a:bodyPr wrap="square">
            <a:spAutoFit/>
          </a:bodyPr>
          <a:lstStyle/>
          <a:p>
            <a:pPr marL="360000" indent="-360000" algn="just" fontAlgn="base">
              <a:lnSpc>
                <a:spcPct val="150000"/>
              </a:lnSpc>
              <a:spcBef>
                <a:spcPts val="600"/>
              </a:spcBef>
              <a:spcAft>
                <a:spcPct val="0"/>
              </a:spcAft>
              <a:buClr>
                <a:srgbClr val="FF6600"/>
              </a:buClr>
              <a:buSzPct val="80000"/>
              <a:buFont typeface="Wingdings" panose="05000000000000000000" pitchFamily="2" charset="2"/>
              <a:buChar char="l"/>
            </a:pPr>
            <a:r>
              <a:rPr lang="en-US" altLang="zh-CN" sz="2400">
                <a:latin typeface="Times New Roman" panose="02020603050405020304" pitchFamily="18" charset="0"/>
                <a:ea typeface="微软雅黑" panose="020B0503020204020204" pitchFamily="34" charset="-122"/>
                <a:cs typeface="+mn-ea"/>
                <a:sym typeface="Times New Roman" panose="02020603050405020304" pitchFamily="18" charset="0"/>
              </a:rPr>
              <a:t>PAM</a:t>
            </a:r>
            <a:r>
              <a:rPr lang="zh-CN" altLang="en-US" sz="2400">
                <a:latin typeface="Times New Roman" panose="02020603050405020304" pitchFamily="18" charset="0"/>
                <a:ea typeface="微软雅黑" panose="020B0503020204020204" pitchFamily="34" charset="-122"/>
                <a:cs typeface="+mn-ea"/>
                <a:sym typeface="Times New Roman" panose="02020603050405020304" pitchFamily="18" charset="0"/>
              </a:rPr>
              <a:t>算法</a:t>
            </a:r>
            <a:r>
              <a:rPr lang="en-US" altLang="zh-CN" sz="2400" dirty="0">
                <a:latin typeface="Times New Roman" panose="02020603050405020304" pitchFamily="18" charset="0"/>
                <a:ea typeface="微软雅黑" panose="020B0503020204020204" pitchFamily="34" charset="-122"/>
                <a:cs typeface="+mn-ea"/>
                <a:sym typeface="Times New Roman" panose="02020603050405020304" pitchFamily="18" charset="0"/>
              </a:rPr>
              <a:t>(Partitioning </a:t>
            </a:r>
            <a:r>
              <a:rPr lang="en-US" altLang="zh-CN" sz="2400">
                <a:latin typeface="Times New Roman" panose="02020603050405020304" pitchFamily="18" charset="0"/>
                <a:ea typeface="微软雅黑" panose="020B0503020204020204" pitchFamily="34" charset="-122"/>
                <a:cs typeface="+mn-ea"/>
                <a:sym typeface="Times New Roman" panose="02020603050405020304" pitchFamily="18" charset="0"/>
              </a:rPr>
              <a:t>Around Medoids)</a:t>
            </a:r>
            <a:endParaRPr lang="en-US" altLang="zh-CN" sz="2400" dirty="0">
              <a:latin typeface="Times New Roman" panose="02020603050405020304" pitchFamily="18" charset="0"/>
              <a:ea typeface="微软雅黑" panose="020B0503020204020204" pitchFamily="34" charset="-122"/>
              <a:cs typeface="+mn-ea"/>
              <a:sym typeface="Times New Roman" panose="02020603050405020304" pitchFamily="18" charset="0"/>
            </a:endParaRPr>
          </a:p>
          <a:p>
            <a:pPr marL="360000" indent="-360000" algn="just" fontAlgn="base">
              <a:lnSpc>
                <a:spcPct val="150000"/>
              </a:lnSpc>
              <a:spcBef>
                <a:spcPts val="600"/>
              </a:spcBef>
              <a:spcAft>
                <a:spcPct val="0"/>
              </a:spcAft>
              <a:buClr>
                <a:srgbClr val="FF6600"/>
              </a:buClr>
              <a:buSzPct val="80000"/>
              <a:buFont typeface="Wingdings" panose="05000000000000000000" pitchFamily="2" charset="2"/>
              <a:buChar char="l"/>
            </a:pPr>
            <a:r>
              <a:rPr lang="zh-CN" altLang="en-US" sz="2400" dirty="0">
                <a:latin typeface="Times New Roman" panose="02020603050405020304" pitchFamily="18" charset="0"/>
                <a:ea typeface="微软雅黑" panose="020B0503020204020204" pitchFamily="34" charset="-122"/>
                <a:cs typeface="+mn-ea"/>
                <a:sym typeface="Times New Roman" panose="02020603050405020304" pitchFamily="18" charset="0"/>
              </a:rPr>
              <a:t>最早</a:t>
            </a:r>
            <a:r>
              <a:rPr lang="zh-CN" altLang="en-US" sz="2400">
                <a:latin typeface="Times New Roman" panose="02020603050405020304" pitchFamily="18" charset="0"/>
                <a:ea typeface="微软雅黑" panose="020B0503020204020204" pitchFamily="34" charset="-122"/>
                <a:cs typeface="+mn-ea"/>
                <a:sym typeface="Times New Roman" panose="02020603050405020304" pitchFamily="18" charset="0"/>
              </a:rPr>
              <a:t>提出的</a:t>
            </a:r>
            <a:r>
              <a:rPr lang="en-US" altLang="zh-CN" sz="2400" dirty="0">
                <a:latin typeface="Times New Roman" panose="02020603050405020304" pitchFamily="18" charset="0"/>
                <a:ea typeface="微软雅黑" panose="020B0503020204020204" pitchFamily="34" charset="-122"/>
                <a:cs typeface="+mn-ea"/>
                <a:sym typeface="Times New Roman" panose="02020603050405020304" pitchFamily="18" charset="0"/>
              </a:rPr>
              <a:t>k-</a:t>
            </a:r>
            <a:r>
              <a:rPr lang="zh-CN" altLang="en-US" sz="2400" dirty="0">
                <a:latin typeface="Times New Roman" panose="02020603050405020304" pitchFamily="18" charset="0"/>
                <a:ea typeface="微软雅黑" panose="020B0503020204020204" pitchFamily="34" charset="-122"/>
                <a:cs typeface="+mn-ea"/>
                <a:sym typeface="Times New Roman" panose="02020603050405020304" pitchFamily="18" charset="0"/>
              </a:rPr>
              <a:t>中心点</a:t>
            </a:r>
            <a:r>
              <a:rPr lang="zh-CN" altLang="en-US" sz="2400">
                <a:latin typeface="Times New Roman" panose="02020603050405020304" pitchFamily="18" charset="0"/>
                <a:ea typeface="微软雅黑" panose="020B0503020204020204" pitchFamily="34" charset="-122"/>
                <a:cs typeface="+mn-ea"/>
                <a:sym typeface="Times New Roman" panose="02020603050405020304" pitchFamily="18" charset="0"/>
              </a:rPr>
              <a:t>算法之一</a:t>
            </a:r>
            <a:endParaRPr lang="en-US" altLang="zh-CN" sz="2400" dirty="0">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4" name="文本框 3"/>
          <p:cNvSpPr txBox="1"/>
          <p:nvPr/>
        </p:nvSpPr>
        <p:spPr>
          <a:xfrm>
            <a:off x="619021" y="2053207"/>
            <a:ext cx="8251167" cy="3464025"/>
          </a:xfrm>
          <a:prstGeom prst="rect">
            <a:avLst/>
          </a:prstGeom>
          <a:noFill/>
        </p:spPr>
        <p:txBody>
          <a:bodyPr wrap="square" rtlCol="0">
            <a:spAutoFit/>
          </a:bodyPr>
          <a:lstStyle/>
          <a:p>
            <a:pPr marL="457200" indent="-457200">
              <a:lnSpc>
                <a:spcPct val="150000"/>
              </a:lnSpc>
              <a:spcBef>
                <a:spcPts val="600"/>
              </a:spcBef>
              <a:buFont typeface="+mj-ea"/>
              <a:buAutoNum type="circleNumDbPlain"/>
            </a:pPr>
            <a:r>
              <a:rPr lang="zh-CN" altLang="en-US" sz="2200">
                <a:latin typeface="Times New Roman" panose="02020603050405020304" pitchFamily="18" charset="0"/>
                <a:ea typeface="微软雅黑" panose="020B0503020204020204" pitchFamily="34" charset="-122"/>
                <a:sym typeface="Times New Roman" panose="02020603050405020304" pitchFamily="18" charset="0"/>
              </a:rPr>
              <a:t>随机</a:t>
            </a:r>
            <a:r>
              <a:rPr lang="zh-CN" altLang="en-US" sz="2200" dirty="0">
                <a:latin typeface="Times New Roman" panose="02020603050405020304" pitchFamily="18" charset="0"/>
                <a:ea typeface="微软雅黑" panose="020B0503020204020204" pitchFamily="34" charset="-122"/>
                <a:sym typeface="Times New Roman" panose="02020603050405020304" pitchFamily="18" charset="0"/>
              </a:rPr>
              <a:t>选择</a:t>
            </a:r>
            <a:r>
              <a:rPr lang="en-US" altLang="zh-CN" sz="2200" b="1" dirty="0">
                <a:latin typeface="Times New Roman" panose="02020603050405020304" pitchFamily="18" charset="0"/>
                <a:ea typeface="微软雅黑" panose="020B0503020204020204" pitchFamily="34" charset="-122"/>
                <a:sym typeface="Times New Roman" panose="02020603050405020304" pitchFamily="18" charset="0"/>
              </a:rPr>
              <a:t>k </a:t>
            </a:r>
            <a:r>
              <a:rPr lang="zh-CN" altLang="en-US" sz="2200" dirty="0">
                <a:latin typeface="Times New Roman" panose="02020603050405020304" pitchFamily="18" charset="0"/>
                <a:ea typeface="微软雅黑" panose="020B0503020204020204" pitchFamily="34" charset="-122"/>
                <a:sym typeface="Times New Roman" panose="02020603050405020304" pitchFamily="18" charset="0"/>
              </a:rPr>
              <a:t>个对象作为初始的</a:t>
            </a:r>
            <a:r>
              <a:rPr lang="zh-CN" altLang="en-US" sz="2200">
                <a:latin typeface="Times New Roman" panose="02020603050405020304" pitchFamily="18" charset="0"/>
                <a:ea typeface="微软雅黑" panose="020B0503020204020204" pitchFamily="34" charset="-122"/>
                <a:sym typeface="Times New Roman" panose="02020603050405020304" pitchFamily="18" charset="0"/>
              </a:rPr>
              <a:t>代表对象 </a:t>
            </a:r>
            <a:r>
              <a:rPr lang="en-US" altLang="zh-CN" sz="2200" b="1">
                <a:latin typeface="Times New Roman" panose="02020603050405020304" pitchFamily="18" charset="0"/>
                <a:ea typeface="微软雅黑" panose="020B0503020204020204" pitchFamily="34" charset="-122"/>
                <a:sym typeface="Times New Roman" panose="02020603050405020304" pitchFamily="18" charset="0"/>
              </a:rPr>
              <a:t>repeat</a:t>
            </a:r>
            <a:endParaRPr lang="en-US" altLang="zh-CN" sz="2200" dirty="0">
              <a:latin typeface="Times New Roman" panose="02020603050405020304" pitchFamily="18" charset="0"/>
              <a:ea typeface="微软雅黑" panose="020B0503020204020204" pitchFamily="34" charset="-122"/>
              <a:sym typeface="Times New Roman" panose="02020603050405020304" pitchFamily="18" charset="0"/>
            </a:endParaRPr>
          </a:p>
          <a:p>
            <a:pPr marL="457200" indent="-457200">
              <a:lnSpc>
                <a:spcPct val="150000"/>
              </a:lnSpc>
              <a:spcBef>
                <a:spcPts val="600"/>
              </a:spcBef>
              <a:buFont typeface="+mj-ea"/>
              <a:buAutoNum type="circleNumDbPlain"/>
            </a:pPr>
            <a:r>
              <a:rPr lang="zh-CN" altLang="en-US" sz="2200">
                <a:latin typeface="Times New Roman" panose="02020603050405020304" pitchFamily="18" charset="0"/>
                <a:ea typeface="微软雅黑" panose="020B0503020204020204" pitchFamily="34" charset="-122"/>
                <a:sym typeface="Times New Roman" panose="02020603050405020304" pitchFamily="18" charset="0"/>
              </a:rPr>
              <a:t>指派</a:t>
            </a:r>
            <a:r>
              <a:rPr lang="zh-CN" altLang="en-US" sz="2200" dirty="0">
                <a:latin typeface="Times New Roman" panose="02020603050405020304" pitchFamily="18" charset="0"/>
                <a:ea typeface="微软雅黑" panose="020B0503020204020204" pitchFamily="34" charset="-122"/>
                <a:sym typeface="Times New Roman" panose="02020603050405020304" pitchFamily="18" charset="0"/>
              </a:rPr>
              <a:t>每个剩余的对象给离它最近的代表对象所代表的簇</a:t>
            </a:r>
          </a:p>
          <a:p>
            <a:pPr marL="457200" indent="-457200">
              <a:lnSpc>
                <a:spcPct val="150000"/>
              </a:lnSpc>
              <a:spcBef>
                <a:spcPts val="600"/>
              </a:spcBef>
              <a:buFont typeface="+mj-ea"/>
              <a:buAutoNum type="circleNumDbPlain"/>
            </a:pPr>
            <a:r>
              <a:rPr lang="zh-CN" altLang="en-US" sz="2200">
                <a:latin typeface="Times New Roman" panose="02020603050405020304" pitchFamily="18" charset="0"/>
                <a:ea typeface="微软雅黑" panose="020B0503020204020204" pitchFamily="34" charset="-122"/>
                <a:sym typeface="Times New Roman" panose="02020603050405020304" pitchFamily="18" charset="0"/>
              </a:rPr>
              <a:t>随机</a:t>
            </a:r>
            <a:r>
              <a:rPr lang="zh-CN" altLang="en-US" sz="2200" dirty="0">
                <a:latin typeface="Times New Roman" panose="02020603050405020304" pitchFamily="18" charset="0"/>
                <a:ea typeface="微软雅黑" panose="020B0503020204020204" pitchFamily="34" charset="-122"/>
                <a:sym typeface="Times New Roman" panose="02020603050405020304" pitchFamily="18" charset="0"/>
              </a:rPr>
              <a:t>地选择一个非代表对象</a:t>
            </a:r>
            <a:r>
              <a:rPr lang="en-US" altLang="zh-CN" sz="2200" b="1" dirty="0" err="1">
                <a:latin typeface="Times New Roman" panose="02020603050405020304" pitchFamily="18" charset="0"/>
                <a:ea typeface="微软雅黑" panose="020B0503020204020204" pitchFamily="34" charset="-122"/>
                <a:sym typeface="Times New Roman" panose="02020603050405020304" pitchFamily="18" charset="0"/>
              </a:rPr>
              <a:t>O</a:t>
            </a:r>
            <a:r>
              <a:rPr lang="en-US" altLang="zh-CN" sz="2200" b="1" baseline="-25000" dirty="0" err="1">
                <a:latin typeface="Times New Roman" panose="02020603050405020304" pitchFamily="18" charset="0"/>
                <a:ea typeface="微软雅黑" panose="020B0503020204020204" pitchFamily="34" charset="-122"/>
                <a:sym typeface="Times New Roman" panose="02020603050405020304" pitchFamily="18" charset="0"/>
              </a:rPr>
              <a:t>random</a:t>
            </a:r>
            <a:endParaRPr lang="zh-CN" altLang="en-US" sz="2200" baseline="-25000" dirty="0">
              <a:latin typeface="Times New Roman" panose="02020603050405020304" pitchFamily="18" charset="0"/>
              <a:ea typeface="微软雅黑" panose="020B0503020204020204" pitchFamily="34" charset="-122"/>
              <a:sym typeface="Times New Roman" panose="02020603050405020304" pitchFamily="18" charset="0"/>
            </a:endParaRPr>
          </a:p>
          <a:p>
            <a:pPr marL="457200" indent="-457200">
              <a:lnSpc>
                <a:spcPct val="150000"/>
              </a:lnSpc>
              <a:spcBef>
                <a:spcPts val="600"/>
              </a:spcBef>
              <a:buFont typeface="+mj-ea"/>
              <a:buAutoNum type="circleNumDbPlain"/>
            </a:pPr>
            <a:r>
              <a:rPr lang="zh-CN" altLang="en-US" sz="2200">
                <a:latin typeface="Times New Roman" panose="02020603050405020304" pitchFamily="18" charset="0"/>
                <a:ea typeface="微软雅黑" panose="020B0503020204020204" pitchFamily="34" charset="-122"/>
                <a:sym typeface="Times New Roman" panose="02020603050405020304" pitchFamily="18" charset="0"/>
              </a:rPr>
              <a:t>计算</a:t>
            </a:r>
            <a:r>
              <a:rPr lang="zh-CN" altLang="en-US" sz="2200" dirty="0">
                <a:latin typeface="Times New Roman" panose="02020603050405020304" pitchFamily="18" charset="0"/>
                <a:ea typeface="微软雅黑" panose="020B0503020204020204" pitchFamily="34" charset="-122"/>
                <a:sym typeface="Times New Roman" panose="02020603050405020304" pitchFamily="18" charset="0"/>
              </a:rPr>
              <a:t>用</a:t>
            </a:r>
            <a:r>
              <a:rPr lang="en-US" altLang="zh-CN" sz="2200" b="1" dirty="0" err="1">
                <a:latin typeface="Times New Roman" panose="02020603050405020304" pitchFamily="18" charset="0"/>
                <a:ea typeface="微软雅黑" panose="020B0503020204020204" pitchFamily="34" charset="-122"/>
                <a:sym typeface="Times New Roman" panose="02020603050405020304" pitchFamily="18" charset="0"/>
              </a:rPr>
              <a:t>O</a:t>
            </a:r>
            <a:r>
              <a:rPr lang="en-US" altLang="zh-CN" sz="2200" b="1" baseline="-25000" dirty="0" err="1">
                <a:latin typeface="Times New Roman" panose="02020603050405020304" pitchFamily="18" charset="0"/>
                <a:ea typeface="微软雅黑" panose="020B0503020204020204" pitchFamily="34" charset="-122"/>
                <a:sym typeface="Times New Roman" panose="02020603050405020304" pitchFamily="18" charset="0"/>
              </a:rPr>
              <a:t>random</a:t>
            </a:r>
            <a:r>
              <a:rPr lang="zh-CN" altLang="en-US" sz="2200" dirty="0">
                <a:latin typeface="Times New Roman" panose="02020603050405020304" pitchFamily="18" charset="0"/>
                <a:ea typeface="微软雅黑" panose="020B0503020204020204" pitchFamily="34" charset="-122"/>
                <a:sym typeface="Times New Roman" panose="02020603050405020304" pitchFamily="18" charset="0"/>
              </a:rPr>
              <a:t>代替</a:t>
            </a:r>
            <a:r>
              <a:rPr lang="en-US" altLang="zh-CN" sz="2200" b="1" dirty="0" err="1">
                <a:latin typeface="Times New Roman" panose="02020603050405020304" pitchFamily="18" charset="0"/>
                <a:ea typeface="微软雅黑" panose="020B0503020204020204" pitchFamily="34" charset="-122"/>
                <a:sym typeface="Times New Roman" panose="02020603050405020304" pitchFamily="18" charset="0"/>
              </a:rPr>
              <a:t>O</a:t>
            </a:r>
            <a:r>
              <a:rPr lang="en-US" altLang="zh-CN" sz="2200" b="1" baseline="-25000" dirty="0" err="1">
                <a:latin typeface="Times New Roman" panose="02020603050405020304" pitchFamily="18" charset="0"/>
                <a:ea typeface="微软雅黑" panose="020B0503020204020204" pitchFamily="34" charset="-122"/>
                <a:sym typeface="Times New Roman" panose="02020603050405020304" pitchFamily="18" charset="0"/>
              </a:rPr>
              <a:t>j</a:t>
            </a:r>
            <a:r>
              <a:rPr lang="zh-CN" altLang="en-US" sz="2200" dirty="0">
                <a:latin typeface="Times New Roman" panose="02020603050405020304" pitchFamily="18" charset="0"/>
                <a:ea typeface="微软雅黑" panose="020B0503020204020204" pitchFamily="34" charset="-122"/>
                <a:sym typeface="Times New Roman" panose="02020603050405020304" pitchFamily="18" charset="0"/>
              </a:rPr>
              <a:t>的</a:t>
            </a:r>
            <a:r>
              <a:rPr lang="zh-CN" altLang="en-US" sz="2200" b="1" dirty="0">
                <a:solidFill>
                  <a:srgbClr val="FF6700"/>
                </a:solidFill>
                <a:latin typeface="Times New Roman" panose="02020603050405020304" pitchFamily="18" charset="0"/>
                <a:ea typeface="微软雅黑" panose="020B0503020204020204" pitchFamily="34" charset="-122"/>
                <a:sym typeface="Times New Roman" panose="02020603050405020304" pitchFamily="18" charset="0"/>
              </a:rPr>
              <a:t>总代价</a:t>
            </a:r>
            <a:r>
              <a:rPr lang="en-US" altLang="zh-CN" sz="2200" b="1" dirty="0">
                <a:solidFill>
                  <a:srgbClr val="FF6700"/>
                </a:solidFill>
                <a:latin typeface="Times New Roman" panose="02020603050405020304" pitchFamily="18" charset="0"/>
                <a:ea typeface="微软雅黑" panose="020B0503020204020204" pitchFamily="34" charset="-122"/>
                <a:sym typeface="Times New Roman" panose="02020603050405020304" pitchFamily="18" charset="0"/>
              </a:rPr>
              <a:t>S </a:t>
            </a:r>
          </a:p>
          <a:p>
            <a:pPr marL="457200" indent="-457200">
              <a:lnSpc>
                <a:spcPct val="150000"/>
              </a:lnSpc>
              <a:spcBef>
                <a:spcPts val="600"/>
              </a:spcBef>
              <a:buFont typeface="+mj-ea"/>
              <a:buAutoNum type="circleNumDbPlain"/>
            </a:pPr>
            <a:r>
              <a:rPr lang="zh-CN" altLang="en-US" sz="2200">
                <a:latin typeface="Times New Roman" panose="02020603050405020304" pitchFamily="18" charset="0"/>
                <a:ea typeface="微软雅黑" panose="020B0503020204020204" pitchFamily="34" charset="-122"/>
                <a:sym typeface="Times New Roman" panose="02020603050405020304" pitchFamily="18" charset="0"/>
              </a:rPr>
              <a:t>如果</a:t>
            </a:r>
            <a:r>
              <a:rPr lang="en-US" altLang="zh-CN" sz="2200" b="1" dirty="0">
                <a:latin typeface="Times New Roman" panose="02020603050405020304" pitchFamily="18" charset="0"/>
                <a:ea typeface="微软雅黑" panose="020B0503020204020204" pitchFamily="34" charset="-122"/>
                <a:sym typeface="Times New Roman" panose="02020603050405020304" pitchFamily="18" charset="0"/>
              </a:rPr>
              <a:t>S&lt;0</a:t>
            </a:r>
            <a:r>
              <a:rPr lang="zh-CN" altLang="en-US" sz="2200" dirty="0">
                <a:latin typeface="Times New Roman" panose="02020603050405020304" pitchFamily="18" charset="0"/>
                <a:ea typeface="微软雅黑" panose="020B0503020204020204" pitchFamily="34" charset="-122"/>
                <a:sym typeface="Times New Roman" panose="02020603050405020304" pitchFamily="18" charset="0"/>
              </a:rPr>
              <a:t>，则用</a:t>
            </a:r>
            <a:r>
              <a:rPr lang="en-US" altLang="zh-CN" sz="2200" b="1" dirty="0" err="1">
                <a:latin typeface="Times New Roman" panose="02020603050405020304" pitchFamily="18" charset="0"/>
                <a:ea typeface="微软雅黑" panose="020B0503020204020204" pitchFamily="34" charset="-122"/>
                <a:sym typeface="Times New Roman" panose="02020603050405020304" pitchFamily="18" charset="0"/>
              </a:rPr>
              <a:t>O</a:t>
            </a:r>
            <a:r>
              <a:rPr lang="en-US" altLang="zh-CN" sz="2200" b="1" baseline="-25000" dirty="0" err="1">
                <a:latin typeface="Times New Roman" panose="02020603050405020304" pitchFamily="18" charset="0"/>
                <a:ea typeface="微软雅黑" panose="020B0503020204020204" pitchFamily="34" charset="-122"/>
                <a:sym typeface="Times New Roman" panose="02020603050405020304" pitchFamily="18" charset="0"/>
              </a:rPr>
              <a:t>random</a:t>
            </a:r>
            <a:r>
              <a:rPr lang="zh-CN" altLang="en-US" sz="2200" dirty="0">
                <a:latin typeface="Times New Roman" panose="02020603050405020304" pitchFamily="18" charset="0"/>
                <a:ea typeface="微软雅黑" panose="020B0503020204020204" pitchFamily="34" charset="-122"/>
                <a:sym typeface="Times New Roman" panose="02020603050405020304" pitchFamily="18" charset="0"/>
              </a:rPr>
              <a:t>替换</a:t>
            </a:r>
            <a:r>
              <a:rPr lang="en-US" altLang="zh-CN" sz="2200" b="1" dirty="0" err="1">
                <a:latin typeface="Times New Roman" panose="02020603050405020304" pitchFamily="18" charset="0"/>
                <a:ea typeface="微软雅黑" panose="020B0503020204020204" pitchFamily="34" charset="-122"/>
                <a:sym typeface="Times New Roman" panose="02020603050405020304" pitchFamily="18" charset="0"/>
              </a:rPr>
              <a:t>O</a:t>
            </a:r>
            <a:r>
              <a:rPr lang="en-US" altLang="zh-CN" sz="2200" b="1" baseline="-25000" dirty="0" err="1">
                <a:latin typeface="Times New Roman" panose="02020603050405020304" pitchFamily="18" charset="0"/>
                <a:ea typeface="微软雅黑" panose="020B0503020204020204" pitchFamily="34" charset="-122"/>
                <a:sym typeface="Times New Roman" panose="02020603050405020304" pitchFamily="18" charset="0"/>
              </a:rPr>
              <a:t>j</a:t>
            </a:r>
            <a:r>
              <a:rPr lang="zh-CN" altLang="en-US" sz="2200" dirty="0">
                <a:latin typeface="Times New Roman" panose="02020603050405020304" pitchFamily="18" charset="0"/>
                <a:ea typeface="微软雅黑" panose="020B0503020204020204" pitchFamily="34" charset="-122"/>
                <a:sym typeface="Times New Roman" panose="02020603050405020304" pitchFamily="18" charset="0"/>
              </a:rPr>
              <a:t>形成新的</a:t>
            </a:r>
            <a:r>
              <a:rPr lang="en-US" altLang="zh-CN" sz="2200" b="1" dirty="0">
                <a:latin typeface="Times New Roman" panose="02020603050405020304" pitchFamily="18" charset="0"/>
                <a:ea typeface="微软雅黑" panose="020B0503020204020204" pitchFamily="34" charset="-122"/>
                <a:sym typeface="Times New Roman" panose="02020603050405020304" pitchFamily="18" charset="0"/>
              </a:rPr>
              <a:t>k</a:t>
            </a:r>
            <a:r>
              <a:rPr lang="zh-CN" altLang="en-US" sz="2200" dirty="0">
                <a:latin typeface="Times New Roman" panose="02020603050405020304" pitchFamily="18" charset="0"/>
                <a:ea typeface="微软雅黑" panose="020B0503020204020204" pitchFamily="34" charset="-122"/>
                <a:sym typeface="Times New Roman" panose="02020603050405020304" pitchFamily="18" charset="0"/>
              </a:rPr>
              <a:t>个代表对象</a:t>
            </a:r>
            <a:r>
              <a:rPr lang="zh-CN" altLang="en-US" sz="2200">
                <a:latin typeface="Times New Roman" panose="02020603050405020304" pitchFamily="18" charset="0"/>
                <a:ea typeface="微软雅黑" panose="020B0503020204020204" pitchFamily="34" charset="-122"/>
                <a:sym typeface="Times New Roman" panose="02020603050405020304" pitchFamily="18" charset="0"/>
              </a:rPr>
              <a:t>的集合</a:t>
            </a:r>
            <a:r>
              <a:rPr lang="en-US" altLang="zh-CN" sz="2200" b="1">
                <a:latin typeface="Times New Roman" panose="02020603050405020304" pitchFamily="18" charset="0"/>
                <a:ea typeface="微软雅黑" panose="020B0503020204020204" pitchFamily="34" charset="-122"/>
                <a:sym typeface="Times New Roman" panose="02020603050405020304" pitchFamily="18" charset="0"/>
              </a:rPr>
              <a:t>until</a:t>
            </a:r>
            <a:r>
              <a:rPr lang="zh-CN" altLang="en-US" sz="2200" dirty="0">
                <a:latin typeface="Times New Roman" panose="02020603050405020304" pitchFamily="18" charset="0"/>
                <a:ea typeface="微软雅黑" panose="020B0503020204020204" pitchFamily="34" charset="-122"/>
                <a:sym typeface="Times New Roman" panose="02020603050405020304" pitchFamily="18" charset="0"/>
              </a:rPr>
              <a:t>不发生变化</a:t>
            </a:r>
          </a:p>
        </p:txBody>
      </p:sp>
    </p:spTree>
    <p:extLst>
      <p:ext uri="{BB962C8B-B14F-4D97-AF65-F5344CB8AC3E}">
        <p14:creationId xmlns:p14="http://schemas.microsoft.com/office/powerpoint/2010/main" val="4137498319"/>
      </p:ext>
    </p:extLst>
  </p:cSld>
  <p:clrMapOvr>
    <a:masterClrMapping/>
  </p:clrMapOvr>
  <p:transition spd="med">
    <p:split orient="vert"/>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756000" y="108000"/>
            <a:ext cx="6781800" cy="492443"/>
          </a:xfrm>
          <a:prstGeom prst="rect">
            <a:avLst/>
          </a:prstGeom>
        </p:spPr>
        <p:txBody>
          <a:bodyPr wrap="square">
            <a:spAutoFit/>
          </a:bodyPr>
          <a:lstStyle/>
          <a:p>
            <a:pPr fontAlgn="base">
              <a:lnSpc>
                <a:spcPct val="100000"/>
              </a:lnSpc>
              <a:spcAft>
                <a:spcPct val="0"/>
              </a:spcAft>
            </a:pPr>
            <a:r>
              <a:rPr lang="en-US" altLang="zh-CN"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2.1.4 </a:t>
            </a:r>
            <a:r>
              <a:rPr lang="zh-CN" altLang="en-US"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代价函数</a:t>
            </a:r>
            <a:endParaRPr lang="zh-CN" altLang="en-US" sz="2600" b="1" spc="50" dirty="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3" name="内容占位符 2"/>
          <p:cNvSpPr>
            <a:spLocks noGrp="1"/>
          </p:cNvSpPr>
          <p:nvPr>
            <p:ph idx="4294967295"/>
          </p:nvPr>
        </p:nvSpPr>
        <p:spPr>
          <a:xfrm>
            <a:off x="252000" y="756000"/>
            <a:ext cx="7886700" cy="580865"/>
          </a:xfrm>
          <a:prstGeom prst="rect">
            <a:avLst/>
          </a:prstGeom>
          <a:noFill/>
        </p:spPr>
        <p:txBody>
          <a:bodyPr wrap="square">
            <a:spAutoFit/>
          </a:bodyPr>
          <a:lstStyle/>
          <a:p>
            <a:pPr marL="360000" indent="-360000" algn="just" fontAlgn="base">
              <a:lnSpc>
                <a:spcPct val="150000"/>
              </a:lnSpc>
              <a:spcBef>
                <a:spcPts val="600"/>
              </a:spcBef>
              <a:spcAft>
                <a:spcPct val="0"/>
              </a:spcAft>
              <a:buClr>
                <a:srgbClr val="FF6600"/>
              </a:buClr>
              <a:buSzPct val="80000"/>
              <a:buFont typeface="Wingdings" panose="05000000000000000000" pitchFamily="2" charset="2"/>
              <a:buChar char="l"/>
            </a:pPr>
            <a:r>
              <a:rPr lang="zh-CN" altLang="en-US" sz="2400">
                <a:latin typeface="Times New Roman" panose="02020603050405020304" pitchFamily="18" charset="0"/>
                <a:ea typeface="微软雅黑" panose="020B0503020204020204" pitchFamily="34" charset="-122"/>
                <a:cs typeface="+mn-ea"/>
                <a:sym typeface="Times New Roman" panose="02020603050405020304" pitchFamily="18" charset="0"/>
              </a:rPr>
              <a:t>代价函数</a:t>
            </a:r>
            <a:endParaRPr lang="en-US" altLang="zh-CN" sz="2400" dirty="0">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graphicFrame>
        <p:nvGraphicFramePr>
          <p:cNvPr id="4" name="Object 3"/>
          <p:cNvGraphicFramePr>
            <a:graphicFrameLocks noChangeAspect="1"/>
          </p:cNvGraphicFramePr>
          <p:nvPr>
            <p:extLst>
              <p:ext uri="{D42A27DB-BD31-4B8C-83A1-F6EECF244321}">
                <p14:modId xmlns:p14="http://schemas.microsoft.com/office/powerpoint/2010/main" val="226138453"/>
              </p:ext>
            </p:extLst>
          </p:nvPr>
        </p:nvGraphicFramePr>
        <p:xfrm>
          <a:off x="3552444" y="1189138"/>
          <a:ext cx="2039112" cy="990655"/>
        </p:xfrm>
        <a:graphic>
          <a:graphicData uri="http://schemas.openxmlformats.org/presentationml/2006/ole">
            <mc:AlternateContent xmlns:mc="http://schemas.openxmlformats.org/markup-compatibility/2006">
              <mc:Choice xmlns:v="urn:schemas-microsoft-com:vml" Requires="v">
                <p:oleObj spid="_x0000_s4227" name="Equation" r:id="rId3" imgW="914400" imgH="444240" progId="Equation.DSMT4">
                  <p:embed/>
                </p:oleObj>
              </mc:Choice>
              <mc:Fallback>
                <p:oleObj name="Equation" r:id="rId3" imgW="914400" imgH="44424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52444" y="1189138"/>
                        <a:ext cx="2039112" cy="990655"/>
                      </a:xfrm>
                      <a:prstGeom prst="rect">
                        <a:avLst/>
                      </a:prstGeom>
                      <a:noFill/>
                    </p:spPr>
                  </p:pic>
                </p:oleObj>
              </mc:Fallback>
            </mc:AlternateContent>
          </a:graphicData>
        </a:graphic>
      </p:graphicFrame>
      <p:sp>
        <p:nvSpPr>
          <p:cNvPr id="5" name="矩形 4"/>
          <p:cNvSpPr/>
          <p:nvPr/>
        </p:nvSpPr>
        <p:spPr>
          <a:xfrm>
            <a:off x="252000" y="2420888"/>
            <a:ext cx="8640000" cy="1765804"/>
          </a:xfrm>
          <a:prstGeom prst="rect">
            <a:avLst/>
          </a:prstGeom>
        </p:spPr>
        <p:txBody>
          <a:bodyPr wrap="square">
            <a:spAutoFit/>
          </a:bodyPr>
          <a:lstStyle/>
          <a:p>
            <a:pPr>
              <a:lnSpc>
                <a:spcPct val="150000"/>
              </a:lnSpc>
              <a:spcBef>
                <a:spcPts val="600"/>
              </a:spcBef>
              <a:buClr>
                <a:schemeClr val="tx1"/>
              </a:buClr>
              <a:buSzPct val="60000"/>
            </a:pPr>
            <a:r>
              <a:rPr lang="zh-CN" altLang="en-US" sz="2400">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        其中</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a:t>
            </a:r>
            <a:r>
              <a:rPr lang="en-US" altLang="zh-CN" sz="2400" b="1" i="1" dirty="0">
                <a:solidFill>
                  <a:srgbClr val="FF6700"/>
                </a:solidFill>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n</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是数据集中样本的个数；</a:t>
            </a:r>
            <a:r>
              <a:rPr lang="en-US" altLang="zh-CN" sz="2400" b="1" i="1" dirty="0" err="1">
                <a:solidFill>
                  <a:srgbClr val="FF6700"/>
                </a:solidFill>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C</a:t>
            </a:r>
            <a:r>
              <a:rPr lang="en-US" altLang="zh-CN" sz="2400" b="1" i="1" baseline="-25000" dirty="0" err="1">
                <a:solidFill>
                  <a:srgbClr val="FF6700"/>
                </a:solidFill>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pjh</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表示中心点</a:t>
            </a:r>
            <a:r>
              <a:rPr lang="en-US" altLang="zh-CN" sz="2400" b="1" i="1" dirty="0" err="1">
                <a:solidFill>
                  <a:srgbClr val="FF6700"/>
                </a:solidFill>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O</a:t>
            </a:r>
            <a:r>
              <a:rPr lang="en-US" altLang="zh-CN" sz="2400" b="1" i="1" baseline="-25000" dirty="0" err="1">
                <a:solidFill>
                  <a:srgbClr val="FF6700"/>
                </a:solidFill>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j</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被非中心点</a:t>
            </a:r>
            <a:r>
              <a:rPr lang="en-US" altLang="zh-CN" sz="2400" b="1" i="1" dirty="0">
                <a:solidFill>
                  <a:srgbClr val="FF6700"/>
                </a:solidFill>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O</a:t>
            </a:r>
            <a:r>
              <a:rPr lang="en-US" altLang="zh-CN" sz="2400" b="1" i="1" baseline="-25000" dirty="0">
                <a:solidFill>
                  <a:srgbClr val="FF6700"/>
                </a:solidFill>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h</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替代后，样本点</a:t>
            </a:r>
            <a:r>
              <a:rPr lang="en-US" altLang="zh-CN" sz="2400" b="1" i="1" dirty="0">
                <a:solidFill>
                  <a:srgbClr val="FF6700"/>
                </a:solidFill>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p</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的</a:t>
            </a:r>
            <a:r>
              <a:rPr lang="zh-CN" altLang="en-US" sz="2400">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代价。</a:t>
            </a:r>
            <a:endParaRPr lang="zh-CN" altLang="en-US" sz="2400" dirty="0">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endParaRPr>
          </a:p>
          <a:p>
            <a:pPr>
              <a:lnSpc>
                <a:spcPct val="150000"/>
              </a:lnSpc>
              <a:spcBef>
                <a:spcPts val="600"/>
              </a:spcBef>
              <a:buClr>
                <a:schemeClr val="tx1"/>
              </a:buClr>
              <a:buSzPct val="60000"/>
            </a:pPr>
            <a:r>
              <a:rPr lang="zh-CN" altLang="en-US" sz="2400" b="1">
                <a:solidFill>
                  <a:srgbClr val="FF6700"/>
                </a:solidFill>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        问题</a:t>
            </a:r>
            <a:r>
              <a:rPr lang="zh-CN" altLang="en-US" sz="2400" b="1" dirty="0">
                <a:solidFill>
                  <a:srgbClr val="FF6700"/>
                </a:solidFill>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如何计算每个样本点</a:t>
            </a:r>
            <a:r>
              <a:rPr lang="en-US" altLang="zh-CN" sz="2400" b="1" i="1" dirty="0">
                <a:solidFill>
                  <a:srgbClr val="FF6700"/>
                </a:solidFill>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p</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产生的代价</a:t>
            </a:r>
            <a:r>
              <a:rPr lang="en-US" altLang="zh-CN" sz="2400" b="1" i="1" dirty="0" err="1">
                <a:solidFill>
                  <a:srgbClr val="FF6700"/>
                </a:solidFill>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C</a:t>
            </a:r>
            <a:r>
              <a:rPr lang="en-US" altLang="zh-CN" sz="2400" b="1" i="1" baseline="-25000" dirty="0" err="1">
                <a:solidFill>
                  <a:srgbClr val="FF6700"/>
                </a:solidFill>
                <a:latin typeface="Times New Roman" panose="02020603050405020304" pitchFamily="18" charset="0"/>
                <a:ea typeface="微软雅黑" panose="020B0503020204020204" pitchFamily="34" charset="-122"/>
                <a:sym typeface="Times New Roman" panose="02020603050405020304" pitchFamily="18" charset="0"/>
              </a:rPr>
              <a:t>pjh</a:t>
            </a:r>
            <a:r>
              <a:rPr lang="zh-CN" altLang="en-US" sz="1600" dirty="0">
                <a:solidFill>
                  <a:srgbClr val="FF6700"/>
                </a:solidFill>
                <a:latin typeface="Times New Roman" panose="02020603050405020304" pitchFamily="18" charset="0"/>
                <a:ea typeface="微软雅黑" panose="020B0503020204020204" pitchFamily="34" charset="-122"/>
                <a:sym typeface="Times New Roman" panose="02020603050405020304" pitchFamily="18" charset="0"/>
              </a:rPr>
              <a:t> </a:t>
            </a:r>
            <a:r>
              <a:rPr lang="zh-CN" altLang="en-US" sz="2400" dirty="0">
                <a:latin typeface="Times New Roman" panose="02020603050405020304" pitchFamily="18" charset="0"/>
                <a:ea typeface="微软雅黑" panose="020B0503020204020204" pitchFamily="34" charset="-122"/>
                <a:sym typeface="Times New Roman" panose="02020603050405020304" pitchFamily="18" charset="0"/>
              </a:rPr>
              <a:t>？</a:t>
            </a:r>
          </a:p>
        </p:txBody>
      </p:sp>
    </p:spTree>
    <p:extLst>
      <p:ext uri="{BB962C8B-B14F-4D97-AF65-F5344CB8AC3E}">
        <p14:creationId xmlns:p14="http://schemas.microsoft.com/office/powerpoint/2010/main" val="4276593001"/>
      </p:ext>
    </p:extLst>
  </p:cSld>
  <p:clrMapOvr>
    <a:masterClrMapping/>
  </p:clrMapOvr>
  <p:transition spd="med">
    <p:split orient="vert"/>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252000" y="756000"/>
            <a:ext cx="8640000" cy="1134862"/>
          </a:xfrm>
          <a:prstGeom prst="rect">
            <a:avLst/>
          </a:prstGeom>
        </p:spPr>
        <p:txBody>
          <a:bodyPr>
            <a:spAutoFit/>
          </a:bodyPr>
          <a:lstStyle/>
          <a:p>
            <a:pPr marL="0" indent="0">
              <a:lnSpc>
                <a:spcPct val="150000"/>
              </a:lnSpc>
              <a:buNone/>
            </a:pPr>
            <a:r>
              <a:rPr lang="zh-CN" altLang="en-US" sz="2400">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        当非</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代表样本</a:t>
            </a:r>
            <a:r>
              <a:rPr lang="en-US" altLang="zh-CN" sz="2400" b="1" i="1" dirty="0" err="1">
                <a:solidFill>
                  <a:srgbClr val="FF6600"/>
                </a:solidFill>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O</a:t>
            </a:r>
            <a:r>
              <a:rPr lang="en-US" altLang="zh-CN" sz="2400" b="1" i="1" baseline="-25000" dirty="0" err="1">
                <a:solidFill>
                  <a:srgbClr val="FF6600"/>
                </a:solidFill>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random</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替代代表样本</a:t>
            </a:r>
            <a:r>
              <a:rPr lang="en-US" altLang="zh-CN" sz="2400" b="1" i="1" dirty="0" err="1">
                <a:solidFill>
                  <a:srgbClr val="FF6600"/>
                </a:solidFill>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O</a:t>
            </a:r>
            <a:r>
              <a:rPr lang="en-US" altLang="zh-CN" sz="2400" b="1" i="1" baseline="-25000" dirty="0" err="1">
                <a:solidFill>
                  <a:srgbClr val="FF6600"/>
                </a:solidFill>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j</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后，对于数据集中的每一个样本</a:t>
            </a:r>
            <a:r>
              <a:rPr lang="en-US" altLang="zh-CN" sz="2400" b="1" i="1" dirty="0">
                <a:solidFill>
                  <a:srgbClr val="FF6600"/>
                </a:solidFill>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p</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，它所属的簇的类别将有以下四种可能的</a:t>
            </a:r>
            <a:r>
              <a:rPr lang="zh-CN" altLang="en-US" sz="2400">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变化：</a:t>
            </a:r>
            <a:endParaRPr lang="zh-CN" altLang="en-US" sz="2400" dirty="0">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endParaRPr>
          </a:p>
        </p:txBody>
      </p:sp>
      <p:pic>
        <p:nvPicPr>
          <p:cNvPr id="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8000" y="1996527"/>
            <a:ext cx="8568000" cy="42318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539552" y="4322072"/>
            <a:ext cx="1728192" cy="646331"/>
          </a:xfrm>
          <a:prstGeom prst="rect">
            <a:avLst/>
          </a:prstGeom>
          <a:noFill/>
        </p:spPr>
        <p:txBody>
          <a:bodyPr wrap="square" rtlCol="0">
            <a:spAutoFit/>
          </a:bodyPr>
          <a:lstStyle/>
          <a:p>
            <a:pPr algn="ctr"/>
            <a:r>
              <a:rPr lang="zh-CN" altLang="en-US" b="1" dirty="0">
                <a:solidFill>
                  <a:srgbClr val="FF6700"/>
                </a:solidFill>
                <a:latin typeface="Times New Roman" panose="02020603050405020304" pitchFamily="18" charset="0"/>
                <a:ea typeface="微软雅黑" panose="020B0503020204020204" pitchFamily="34" charset="-122"/>
                <a:sym typeface="Times New Roman" panose="02020603050405020304" pitchFamily="18" charset="0"/>
              </a:rPr>
              <a:t>中心点变换后，</a:t>
            </a:r>
            <a:r>
              <a:rPr lang="en-US" altLang="zh-CN" b="1" dirty="0">
                <a:solidFill>
                  <a:srgbClr val="FF6700"/>
                </a:solidFill>
                <a:latin typeface="Times New Roman" panose="02020603050405020304" pitchFamily="18" charset="0"/>
                <a:ea typeface="微软雅黑" panose="020B0503020204020204" pitchFamily="34" charset="-122"/>
                <a:sym typeface="Times New Roman" panose="02020603050405020304" pitchFamily="18" charset="0"/>
              </a:rPr>
              <a:t>p</a:t>
            </a:r>
            <a:r>
              <a:rPr lang="zh-CN" altLang="en-US" b="1" dirty="0">
                <a:solidFill>
                  <a:srgbClr val="FF6700"/>
                </a:solidFill>
                <a:latin typeface="Times New Roman" panose="02020603050405020304" pitchFamily="18" charset="0"/>
                <a:ea typeface="微软雅黑" panose="020B0503020204020204" pitchFamily="34" charset="-122"/>
                <a:sym typeface="Times New Roman" panose="02020603050405020304" pitchFamily="18" charset="0"/>
              </a:rPr>
              <a:t>另寻他人</a:t>
            </a:r>
          </a:p>
        </p:txBody>
      </p:sp>
      <p:sp>
        <p:nvSpPr>
          <p:cNvPr id="6" name="TextBox 5"/>
          <p:cNvSpPr txBox="1"/>
          <p:nvPr/>
        </p:nvSpPr>
        <p:spPr>
          <a:xfrm>
            <a:off x="2662294" y="4735462"/>
            <a:ext cx="1728192" cy="646331"/>
          </a:xfrm>
          <a:prstGeom prst="rect">
            <a:avLst/>
          </a:prstGeom>
          <a:noFill/>
        </p:spPr>
        <p:txBody>
          <a:bodyPr wrap="square" rtlCol="0">
            <a:spAutoFit/>
          </a:bodyPr>
          <a:lstStyle/>
          <a:p>
            <a:pPr algn="ctr"/>
            <a:r>
              <a:rPr lang="zh-CN" altLang="en-US" b="1" dirty="0">
                <a:solidFill>
                  <a:srgbClr val="FF6700"/>
                </a:solidFill>
                <a:latin typeface="Times New Roman" panose="02020603050405020304" pitchFamily="18" charset="0"/>
                <a:ea typeface="微软雅黑" panose="020B0503020204020204" pitchFamily="34" charset="-122"/>
                <a:sym typeface="Times New Roman" panose="02020603050405020304" pitchFamily="18" charset="0"/>
              </a:rPr>
              <a:t>中心点变换后，</a:t>
            </a:r>
            <a:r>
              <a:rPr lang="en-US" altLang="zh-CN" b="1" dirty="0">
                <a:solidFill>
                  <a:srgbClr val="FF6700"/>
                </a:solidFill>
                <a:latin typeface="Times New Roman" panose="02020603050405020304" pitchFamily="18" charset="0"/>
                <a:ea typeface="微软雅黑" panose="020B0503020204020204" pitchFamily="34" charset="-122"/>
                <a:sym typeface="Times New Roman" panose="02020603050405020304" pitchFamily="18" charset="0"/>
              </a:rPr>
              <a:t>p</a:t>
            </a:r>
            <a:r>
              <a:rPr lang="zh-CN" altLang="en-US" b="1" dirty="0">
                <a:solidFill>
                  <a:srgbClr val="FF6700"/>
                </a:solidFill>
                <a:latin typeface="Times New Roman" panose="02020603050405020304" pitchFamily="18" charset="0"/>
                <a:ea typeface="微软雅黑" panose="020B0503020204020204" pitchFamily="34" charset="-122"/>
                <a:sym typeface="Times New Roman" panose="02020603050405020304" pitchFamily="18" charset="0"/>
              </a:rPr>
              <a:t>加入新中心点</a:t>
            </a:r>
          </a:p>
        </p:txBody>
      </p:sp>
      <p:sp>
        <p:nvSpPr>
          <p:cNvPr id="7" name="TextBox 6"/>
          <p:cNvSpPr txBox="1"/>
          <p:nvPr/>
        </p:nvSpPr>
        <p:spPr>
          <a:xfrm>
            <a:off x="4980150" y="4735462"/>
            <a:ext cx="1584176" cy="646331"/>
          </a:xfrm>
          <a:prstGeom prst="rect">
            <a:avLst/>
          </a:prstGeom>
          <a:noFill/>
        </p:spPr>
        <p:txBody>
          <a:bodyPr wrap="square" rtlCol="0">
            <a:spAutoFit/>
          </a:bodyPr>
          <a:lstStyle/>
          <a:p>
            <a:pPr algn="ctr"/>
            <a:r>
              <a:rPr lang="zh-CN" altLang="en-US" b="1" dirty="0">
                <a:solidFill>
                  <a:srgbClr val="FF6700"/>
                </a:solidFill>
                <a:latin typeface="Times New Roman" panose="02020603050405020304" pitchFamily="18" charset="0"/>
                <a:ea typeface="微软雅黑" panose="020B0503020204020204" pitchFamily="34" charset="-122"/>
                <a:sym typeface="Times New Roman" panose="02020603050405020304" pitchFamily="18" charset="0"/>
              </a:rPr>
              <a:t>中心点变换后，</a:t>
            </a:r>
            <a:r>
              <a:rPr lang="en-US" altLang="zh-CN" b="1" dirty="0">
                <a:solidFill>
                  <a:srgbClr val="FF6700"/>
                </a:solidFill>
                <a:latin typeface="Times New Roman" panose="02020603050405020304" pitchFamily="18" charset="0"/>
                <a:ea typeface="微软雅黑" panose="020B0503020204020204" pitchFamily="34" charset="-122"/>
                <a:sym typeface="Times New Roman" panose="02020603050405020304" pitchFamily="18" charset="0"/>
              </a:rPr>
              <a:t>p</a:t>
            </a:r>
            <a:r>
              <a:rPr lang="zh-CN" altLang="en-US" b="1" dirty="0">
                <a:solidFill>
                  <a:srgbClr val="FF6700"/>
                </a:solidFill>
                <a:latin typeface="Times New Roman" panose="02020603050405020304" pitchFamily="18" charset="0"/>
                <a:ea typeface="微软雅黑" panose="020B0503020204020204" pitchFamily="34" charset="-122"/>
                <a:sym typeface="Times New Roman" panose="02020603050405020304" pitchFamily="18" charset="0"/>
              </a:rPr>
              <a:t>保持原位</a:t>
            </a:r>
          </a:p>
        </p:txBody>
      </p:sp>
      <p:sp>
        <p:nvSpPr>
          <p:cNvPr id="8" name="TextBox 7"/>
          <p:cNvSpPr txBox="1"/>
          <p:nvPr/>
        </p:nvSpPr>
        <p:spPr>
          <a:xfrm>
            <a:off x="6948264" y="4735462"/>
            <a:ext cx="1846610" cy="646331"/>
          </a:xfrm>
          <a:prstGeom prst="rect">
            <a:avLst/>
          </a:prstGeom>
          <a:noFill/>
        </p:spPr>
        <p:txBody>
          <a:bodyPr wrap="square" rtlCol="0">
            <a:spAutoFit/>
          </a:bodyPr>
          <a:lstStyle/>
          <a:p>
            <a:pPr algn="r"/>
            <a:r>
              <a:rPr lang="zh-CN" altLang="en-US" b="1" dirty="0">
                <a:solidFill>
                  <a:srgbClr val="FF6700"/>
                </a:solidFill>
                <a:latin typeface="Times New Roman" panose="02020603050405020304" pitchFamily="18" charset="0"/>
                <a:ea typeface="微软雅黑" panose="020B0503020204020204" pitchFamily="34" charset="-122"/>
                <a:sym typeface="Times New Roman" panose="02020603050405020304" pitchFamily="18" charset="0"/>
              </a:rPr>
              <a:t>中心点变换后，</a:t>
            </a:r>
            <a:r>
              <a:rPr lang="en-US" altLang="zh-CN" b="1" dirty="0">
                <a:solidFill>
                  <a:srgbClr val="FF6700"/>
                </a:solidFill>
                <a:latin typeface="Times New Roman" panose="02020603050405020304" pitchFamily="18" charset="0"/>
                <a:ea typeface="微软雅黑" panose="020B0503020204020204" pitchFamily="34" charset="-122"/>
                <a:sym typeface="Times New Roman" panose="02020603050405020304" pitchFamily="18" charset="0"/>
              </a:rPr>
              <a:t>p</a:t>
            </a:r>
            <a:r>
              <a:rPr lang="zh-CN" altLang="en-US" b="1" dirty="0">
                <a:solidFill>
                  <a:srgbClr val="FF6700"/>
                </a:solidFill>
                <a:latin typeface="Times New Roman" panose="02020603050405020304" pitchFamily="18" charset="0"/>
                <a:ea typeface="微软雅黑" panose="020B0503020204020204" pitchFamily="34" charset="-122"/>
                <a:sym typeface="Times New Roman" panose="02020603050405020304" pitchFamily="18" charset="0"/>
              </a:rPr>
              <a:t>加入新中心点</a:t>
            </a:r>
          </a:p>
        </p:txBody>
      </p:sp>
      <p:sp>
        <p:nvSpPr>
          <p:cNvPr id="12" name="标题 1">
            <a:extLst>
              <a:ext uri="{FF2B5EF4-FFF2-40B4-BE49-F238E27FC236}">
                <a16:creationId xmlns:a16="http://schemas.microsoft.com/office/drawing/2014/main" id="{A463AF19-2203-4987-9658-A17D4F31C60F}"/>
              </a:ext>
            </a:extLst>
          </p:cNvPr>
          <p:cNvSpPr txBox="1">
            <a:spLocks/>
          </p:cNvSpPr>
          <p:nvPr/>
        </p:nvSpPr>
        <p:spPr>
          <a:xfrm>
            <a:off x="756000" y="108000"/>
            <a:ext cx="6781800" cy="492443"/>
          </a:xfrm>
          <a:prstGeom prst="rect">
            <a:avLst/>
          </a:prstGeom>
        </p:spPr>
        <p:txBody>
          <a:bodyPr wrap="square">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lnSpc>
                <a:spcPct val="100000"/>
              </a:lnSpc>
              <a:spcAft>
                <a:spcPct val="0"/>
              </a:spcAft>
            </a:pPr>
            <a:r>
              <a:rPr lang="en-US" altLang="zh-CN"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2.1.4 </a:t>
            </a:r>
            <a:r>
              <a:rPr lang="zh-CN" altLang="en-US"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代价函数</a:t>
            </a:r>
            <a:endParaRPr lang="zh-CN" altLang="en-US" sz="2600" b="1" spc="50" dirty="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Tree>
    <p:extLst>
      <p:ext uri="{BB962C8B-B14F-4D97-AF65-F5344CB8AC3E}">
        <p14:creationId xmlns:p14="http://schemas.microsoft.com/office/powerpoint/2010/main" val="1584455092"/>
      </p:ext>
    </p:extLst>
  </p:cSld>
  <p:clrMapOvr>
    <a:masterClrMapping/>
  </p:clrMapOvr>
  <p:transition spd="med">
    <p:split orient="vert"/>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252000" y="756000"/>
            <a:ext cx="8640000" cy="1134862"/>
          </a:xfrm>
          <a:prstGeom prst="rect">
            <a:avLst/>
          </a:prstGeom>
        </p:spPr>
        <p:txBody>
          <a:bodyPr>
            <a:spAutoFit/>
          </a:bodyPr>
          <a:lstStyle/>
          <a:p>
            <a:pPr marL="0" indent="0">
              <a:lnSpc>
                <a:spcPct val="150000"/>
              </a:lnSpc>
              <a:buNone/>
            </a:pPr>
            <a:r>
              <a:rPr lang="zh-CN" altLang="en-US" sz="2400">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        当非</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代表样本</a:t>
            </a:r>
            <a:r>
              <a:rPr lang="en-US" altLang="zh-CN" sz="2400" b="1" i="1" dirty="0" err="1">
                <a:solidFill>
                  <a:srgbClr val="FF6600"/>
                </a:solidFill>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O</a:t>
            </a:r>
            <a:r>
              <a:rPr lang="en-US" altLang="zh-CN" sz="2400" b="1" i="1" baseline="-25000" dirty="0" err="1">
                <a:solidFill>
                  <a:srgbClr val="FF6600"/>
                </a:solidFill>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random</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替代代表样本</a:t>
            </a:r>
            <a:r>
              <a:rPr lang="en-US" altLang="zh-CN" sz="2400" b="1" i="1" dirty="0" err="1">
                <a:solidFill>
                  <a:srgbClr val="FF6600"/>
                </a:solidFill>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O</a:t>
            </a:r>
            <a:r>
              <a:rPr lang="en-US" altLang="zh-CN" sz="2400" b="1" i="1" baseline="-25000" dirty="0" err="1">
                <a:solidFill>
                  <a:srgbClr val="FF6600"/>
                </a:solidFill>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j</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后，对于数据集中的每一个样本</a:t>
            </a:r>
            <a:r>
              <a:rPr lang="en-US" altLang="zh-CN" sz="2400" b="1" i="1" dirty="0">
                <a:solidFill>
                  <a:srgbClr val="FF6600"/>
                </a:solidFill>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p</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，它所属的簇的类别将有以下四种可能的</a:t>
            </a:r>
            <a:r>
              <a:rPr lang="zh-CN" altLang="en-US" sz="2400">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变化：</a:t>
            </a:r>
            <a:endParaRPr lang="zh-CN" altLang="en-US" sz="2400" dirty="0">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endParaRPr>
          </a:p>
        </p:txBody>
      </p:sp>
      <p:pic>
        <p:nvPicPr>
          <p:cNvPr id="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8000" y="1996527"/>
            <a:ext cx="8568000" cy="42318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539552" y="4322072"/>
            <a:ext cx="1728192" cy="646331"/>
          </a:xfrm>
          <a:prstGeom prst="rect">
            <a:avLst/>
          </a:prstGeom>
          <a:noFill/>
        </p:spPr>
        <p:txBody>
          <a:bodyPr wrap="square" rtlCol="0">
            <a:spAutoFit/>
          </a:bodyPr>
          <a:lstStyle/>
          <a:p>
            <a:pPr algn="ctr"/>
            <a:r>
              <a:rPr lang="zh-CN" altLang="en-US" b="1" dirty="0">
                <a:solidFill>
                  <a:srgbClr val="FF6700"/>
                </a:solidFill>
                <a:latin typeface="Times New Roman" panose="02020603050405020304" pitchFamily="18" charset="0"/>
                <a:ea typeface="微软雅黑" panose="020B0503020204020204" pitchFamily="34" charset="-122"/>
                <a:sym typeface="Times New Roman" panose="02020603050405020304" pitchFamily="18" charset="0"/>
              </a:rPr>
              <a:t>中心点变换后，</a:t>
            </a:r>
            <a:r>
              <a:rPr lang="en-US" altLang="zh-CN" b="1" dirty="0">
                <a:solidFill>
                  <a:srgbClr val="FF6700"/>
                </a:solidFill>
                <a:latin typeface="Times New Roman" panose="02020603050405020304" pitchFamily="18" charset="0"/>
                <a:ea typeface="微软雅黑" panose="020B0503020204020204" pitchFamily="34" charset="-122"/>
                <a:sym typeface="Times New Roman" panose="02020603050405020304" pitchFamily="18" charset="0"/>
              </a:rPr>
              <a:t>p</a:t>
            </a:r>
            <a:r>
              <a:rPr lang="zh-CN" altLang="en-US" b="1" dirty="0">
                <a:solidFill>
                  <a:srgbClr val="FF6700"/>
                </a:solidFill>
                <a:latin typeface="Times New Roman" panose="02020603050405020304" pitchFamily="18" charset="0"/>
                <a:ea typeface="微软雅黑" panose="020B0503020204020204" pitchFamily="34" charset="-122"/>
                <a:sym typeface="Times New Roman" panose="02020603050405020304" pitchFamily="18" charset="0"/>
              </a:rPr>
              <a:t>另寻他人</a:t>
            </a:r>
          </a:p>
        </p:txBody>
      </p:sp>
      <p:sp>
        <p:nvSpPr>
          <p:cNvPr id="6" name="TextBox 5"/>
          <p:cNvSpPr txBox="1"/>
          <p:nvPr/>
        </p:nvSpPr>
        <p:spPr>
          <a:xfrm>
            <a:off x="2662294" y="4735462"/>
            <a:ext cx="1728192" cy="646331"/>
          </a:xfrm>
          <a:prstGeom prst="rect">
            <a:avLst/>
          </a:prstGeom>
          <a:noFill/>
        </p:spPr>
        <p:txBody>
          <a:bodyPr wrap="square" rtlCol="0">
            <a:spAutoFit/>
          </a:bodyPr>
          <a:lstStyle/>
          <a:p>
            <a:pPr algn="ctr"/>
            <a:r>
              <a:rPr lang="zh-CN" altLang="en-US" b="1" dirty="0">
                <a:solidFill>
                  <a:srgbClr val="FF6700"/>
                </a:solidFill>
                <a:latin typeface="Times New Roman" panose="02020603050405020304" pitchFamily="18" charset="0"/>
                <a:ea typeface="微软雅黑" panose="020B0503020204020204" pitchFamily="34" charset="-122"/>
                <a:sym typeface="Times New Roman" panose="02020603050405020304" pitchFamily="18" charset="0"/>
              </a:rPr>
              <a:t>中心点变换后，</a:t>
            </a:r>
            <a:r>
              <a:rPr lang="en-US" altLang="zh-CN" b="1" dirty="0">
                <a:solidFill>
                  <a:srgbClr val="FF6700"/>
                </a:solidFill>
                <a:latin typeface="Times New Roman" panose="02020603050405020304" pitchFamily="18" charset="0"/>
                <a:ea typeface="微软雅黑" panose="020B0503020204020204" pitchFamily="34" charset="-122"/>
                <a:sym typeface="Times New Roman" panose="02020603050405020304" pitchFamily="18" charset="0"/>
              </a:rPr>
              <a:t>p</a:t>
            </a:r>
            <a:r>
              <a:rPr lang="zh-CN" altLang="en-US" b="1" dirty="0">
                <a:solidFill>
                  <a:srgbClr val="FF6700"/>
                </a:solidFill>
                <a:latin typeface="Times New Roman" panose="02020603050405020304" pitchFamily="18" charset="0"/>
                <a:ea typeface="微软雅黑" panose="020B0503020204020204" pitchFamily="34" charset="-122"/>
                <a:sym typeface="Times New Roman" panose="02020603050405020304" pitchFamily="18" charset="0"/>
              </a:rPr>
              <a:t>加入新中心点</a:t>
            </a:r>
          </a:p>
        </p:txBody>
      </p:sp>
      <p:sp>
        <p:nvSpPr>
          <p:cNvPr id="7" name="TextBox 6"/>
          <p:cNvSpPr txBox="1"/>
          <p:nvPr/>
        </p:nvSpPr>
        <p:spPr>
          <a:xfrm>
            <a:off x="4980150" y="4735462"/>
            <a:ext cx="1584176" cy="646331"/>
          </a:xfrm>
          <a:prstGeom prst="rect">
            <a:avLst/>
          </a:prstGeom>
          <a:noFill/>
        </p:spPr>
        <p:txBody>
          <a:bodyPr wrap="square" rtlCol="0">
            <a:spAutoFit/>
          </a:bodyPr>
          <a:lstStyle/>
          <a:p>
            <a:pPr algn="ctr"/>
            <a:r>
              <a:rPr lang="zh-CN" altLang="en-US" b="1" dirty="0">
                <a:solidFill>
                  <a:srgbClr val="FF6700"/>
                </a:solidFill>
                <a:latin typeface="Times New Roman" panose="02020603050405020304" pitchFamily="18" charset="0"/>
                <a:ea typeface="微软雅黑" panose="020B0503020204020204" pitchFamily="34" charset="-122"/>
                <a:sym typeface="Times New Roman" panose="02020603050405020304" pitchFamily="18" charset="0"/>
              </a:rPr>
              <a:t>中心点变换后，</a:t>
            </a:r>
            <a:r>
              <a:rPr lang="en-US" altLang="zh-CN" b="1" dirty="0">
                <a:solidFill>
                  <a:srgbClr val="FF6700"/>
                </a:solidFill>
                <a:latin typeface="Times New Roman" panose="02020603050405020304" pitchFamily="18" charset="0"/>
                <a:ea typeface="微软雅黑" panose="020B0503020204020204" pitchFamily="34" charset="-122"/>
                <a:sym typeface="Times New Roman" panose="02020603050405020304" pitchFamily="18" charset="0"/>
              </a:rPr>
              <a:t>p</a:t>
            </a:r>
            <a:r>
              <a:rPr lang="zh-CN" altLang="en-US" b="1" dirty="0">
                <a:solidFill>
                  <a:srgbClr val="FF6700"/>
                </a:solidFill>
                <a:latin typeface="Times New Roman" panose="02020603050405020304" pitchFamily="18" charset="0"/>
                <a:ea typeface="微软雅黑" panose="020B0503020204020204" pitchFamily="34" charset="-122"/>
                <a:sym typeface="Times New Roman" panose="02020603050405020304" pitchFamily="18" charset="0"/>
              </a:rPr>
              <a:t>保持原位</a:t>
            </a:r>
          </a:p>
        </p:txBody>
      </p:sp>
      <p:sp>
        <p:nvSpPr>
          <p:cNvPr id="8" name="TextBox 7"/>
          <p:cNvSpPr txBox="1"/>
          <p:nvPr/>
        </p:nvSpPr>
        <p:spPr>
          <a:xfrm>
            <a:off x="6948264" y="4735462"/>
            <a:ext cx="1846610" cy="646331"/>
          </a:xfrm>
          <a:prstGeom prst="rect">
            <a:avLst/>
          </a:prstGeom>
          <a:noFill/>
        </p:spPr>
        <p:txBody>
          <a:bodyPr wrap="square" rtlCol="0">
            <a:spAutoFit/>
          </a:bodyPr>
          <a:lstStyle/>
          <a:p>
            <a:pPr algn="r"/>
            <a:r>
              <a:rPr lang="zh-CN" altLang="en-US" b="1" dirty="0">
                <a:solidFill>
                  <a:srgbClr val="FF6700"/>
                </a:solidFill>
                <a:latin typeface="Times New Roman" panose="02020603050405020304" pitchFamily="18" charset="0"/>
                <a:ea typeface="微软雅黑" panose="020B0503020204020204" pitchFamily="34" charset="-122"/>
                <a:sym typeface="Times New Roman" panose="02020603050405020304" pitchFamily="18" charset="0"/>
              </a:rPr>
              <a:t>中心点变换后，</a:t>
            </a:r>
            <a:r>
              <a:rPr lang="en-US" altLang="zh-CN" b="1" dirty="0">
                <a:solidFill>
                  <a:srgbClr val="FF6700"/>
                </a:solidFill>
                <a:latin typeface="Times New Roman" panose="02020603050405020304" pitchFamily="18" charset="0"/>
                <a:ea typeface="微软雅黑" panose="020B0503020204020204" pitchFamily="34" charset="-122"/>
                <a:sym typeface="Times New Roman" panose="02020603050405020304" pitchFamily="18" charset="0"/>
              </a:rPr>
              <a:t>p</a:t>
            </a:r>
            <a:r>
              <a:rPr lang="zh-CN" altLang="en-US" b="1" dirty="0">
                <a:solidFill>
                  <a:srgbClr val="FF6700"/>
                </a:solidFill>
                <a:latin typeface="Times New Roman" panose="02020603050405020304" pitchFamily="18" charset="0"/>
                <a:ea typeface="微软雅黑" panose="020B0503020204020204" pitchFamily="34" charset="-122"/>
                <a:sym typeface="Times New Roman" panose="02020603050405020304" pitchFamily="18" charset="0"/>
              </a:rPr>
              <a:t>加入新中心点</a:t>
            </a:r>
          </a:p>
        </p:txBody>
      </p:sp>
      <p:sp>
        <p:nvSpPr>
          <p:cNvPr id="9" name="TextBox 8"/>
          <p:cNvSpPr txBox="1"/>
          <p:nvPr/>
        </p:nvSpPr>
        <p:spPr>
          <a:xfrm>
            <a:off x="2816227" y="5453215"/>
            <a:ext cx="1368152" cy="646331"/>
          </a:xfrm>
          <a:prstGeom prst="rect">
            <a:avLst/>
          </a:prstGeom>
          <a:noFill/>
        </p:spPr>
        <p:txBody>
          <a:bodyPr wrap="square" rtlCol="0">
            <a:spAutoFit/>
          </a:bodyPr>
          <a:lstStyle/>
          <a:p>
            <a:pPr algn="ctr"/>
            <a:r>
              <a:rPr lang="en-US" altLang="zh-CN" b="1" dirty="0">
                <a:solidFill>
                  <a:srgbClr val="13548C"/>
                </a:solidFill>
                <a:latin typeface="Times New Roman" panose="02020603050405020304" pitchFamily="18" charset="0"/>
                <a:ea typeface="微软雅黑" panose="020B0503020204020204" pitchFamily="34" charset="-122"/>
                <a:sym typeface="Times New Roman" panose="02020603050405020304" pitchFamily="18" charset="0"/>
              </a:rPr>
              <a:t>p</a:t>
            </a:r>
            <a:r>
              <a:rPr lang="zh-CN" altLang="en-US" b="1">
                <a:solidFill>
                  <a:srgbClr val="13548C"/>
                </a:solidFill>
                <a:latin typeface="Times New Roman" panose="02020603050405020304" pitchFamily="18" charset="0"/>
                <a:ea typeface="微软雅黑" panose="020B0503020204020204" pitchFamily="34" charset="-122"/>
                <a:sym typeface="Times New Roman" panose="02020603050405020304" pitchFamily="18" charset="0"/>
              </a:rPr>
              <a:t>最初属于</a:t>
            </a:r>
            <a:endParaRPr lang="en-US" altLang="zh-CN" b="1">
              <a:solidFill>
                <a:srgbClr val="13548C"/>
              </a:solidFill>
              <a:latin typeface="Times New Roman" panose="02020603050405020304" pitchFamily="18" charset="0"/>
              <a:ea typeface="微软雅黑" panose="020B0503020204020204" pitchFamily="34" charset="-122"/>
              <a:sym typeface="Times New Roman" panose="02020603050405020304" pitchFamily="18" charset="0"/>
            </a:endParaRPr>
          </a:p>
          <a:p>
            <a:pPr algn="ctr"/>
            <a:r>
              <a:rPr lang="zh-CN" altLang="en-US" b="1">
                <a:solidFill>
                  <a:srgbClr val="13548C"/>
                </a:solidFill>
                <a:latin typeface="Times New Roman" panose="02020603050405020304" pitchFamily="18" charset="0"/>
                <a:ea typeface="微软雅黑" panose="020B0503020204020204" pitchFamily="34" charset="-122"/>
                <a:sym typeface="Times New Roman" panose="02020603050405020304" pitchFamily="18" charset="0"/>
              </a:rPr>
              <a:t>被</a:t>
            </a:r>
            <a:r>
              <a:rPr lang="zh-CN" altLang="en-US" b="1" dirty="0">
                <a:solidFill>
                  <a:srgbClr val="13548C"/>
                </a:solidFill>
                <a:latin typeface="Times New Roman" panose="02020603050405020304" pitchFamily="18" charset="0"/>
                <a:ea typeface="微软雅黑" panose="020B0503020204020204" pitchFamily="34" charset="-122"/>
                <a:sym typeface="Times New Roman" panose="02020603050405020304" pitchFamily="18" charset="0"/>
              </a:rPr>
              <a:t>替换的点</a:t>
            </a:r>
          </a:p>
        </p:txBody>
      </p:sp>
      <p:sp>
        <p:nvSpPr>
          <p:cNvPr id="10" name="TextBox 9"/>
          <p:cNvSpPr txBox="1"/>
          <p:nvPr/>
        </p:nvSpPr>
        <p:spPr>
          <a:xfrm>
            <a:off x="7115485" y="5463973"/>
            <a:ext cx="1512168" cy="646331"/>
          </a:xfrm>
          <a:prstGeom prst="rect">
            <a:avLst/>
          </a:prstGeom>
          <a:noFill/>
        </p:spPr>
        <p:txBody>
          <a:bodyPr wrap="square" rtlCol="0">
            <a:spAutoFit/>
          </a:bodyPr>
          <a:lstStyle/>
          <a:p>
            <a:r>
              <a:rPr lang="en-US" altLang="zh-CN" b="1" dirty="0">
                <a:solidFill>
                  <a:srgbClr val="13548C"/>
                </a:solidFill>
                <a:latin typeface="Times New Roman" panose="02020603050405020304" pitchFamily="18" charset="0"/>
                <a:ea typeface="微软雅黑" panose="020B0503020204020204" pitchFamily="34" charset="-122"/>
                <a:sym typeface="Times New Roman" panose="02020603050405020304" pitchFamily="18" charset="0"/>
              </a:rPr>
              <a:t>p</a:t>
            </a:r>
            <a:r>
              <a:rPr lang="zh-CN" altLang="en-US" b="1" dirty="0">
                <a:solidFill>
                  <a:srgbClr val="13548C"/>
                </a:solidFill>
                <a:latin typeface="Times New Roman" panose="02020603050405020304" pitchFamily="18" charset="0"/>
                <a:ea typeface="微软雅黑" panose="020B0503020204020204" pitchFamily="34" charset="-122"/>
                <a:sym typeface="Times New Roman" panose="02020603050405020304" pitchFamily="18" charset="0"/>
              </a:rPr>
              <a:t>最初</a:t>
            </a:r>
            <a:r>
              <a:rPr lang="zh-CN" altLang="en-US" b="1">
                <a:solidFill>
                  <a:srgbClr val="13548C"/>
                </a:solidFill>
                <a:latin typeface="Times New Roman" panose="02020603050405020304" pitchFamily="18" charset="0"/>
                <a:ea typeface="微软雅黑" panose="020B0503020204020204" pitchFamily="34" charset="-122"/>
                <a:sym typeface="Times New Roman" panose="02020603050405020304" pitchFamily="18" charset="0"/>
              </a:rPr>
              <a:t>不属于</a:t>
            </a:r>
            <a:endParaRPr lang="en-US" altLang="zh-CN" b="1">
              <a:solidFill>
                <a:srgbClr val="13548C"/>
              </a:solidFill>
              <a:latin typeface="Times New Roman" panose="02020603050405020304" pitchFamily="18" charset="0"/>
              <a:ea typeface="微软雅黑" panose="020B0503020204020204" pitchFamily="34" charset="-122"/>
              <a:sym typeface="Times New Roman" panose="02020603050405020304" pitchFamily="18" charset="0"/>
            </a:endParaRPr>
          </a:p>
          <a:p>
            <a:pPr algn="ctr"/>
            <a:r>
              <a:rPr lang="zh-CN" altLang="en-US" b="1">
                <a:solidFill>
                  <a:srgbClr val="13548C"/>
                </a:solidFill>
                <a:latin typeface="Times New Roman" panose="02020603050405020304" pitchFamily="18" charset="0"/>
                <a:ea typeface="微软雅黑" panose="020B0503020204020204" pitchFamily="34" charset="-122"/>
                <a:sym typeface="Times New Roman" panose="02020603050405020304" pitchFamily="18" charset="0"/>
              </a:rPr>
              <a:t>被</a:t>
            </a:r>
            <a:r>
              <a:rPr lang="zh-CN" altLang="en-US" b="1" dirty="0">
                <a:solidFill>
                  <a:srgbClr val="13548C"/>
                </a:solidFill>
                <a:latin typeface="Times New Roman" panose="02020603050405020304" pitchFamily="18" charset="0"/>
                <a:ea typeface="微软雅黑" panose="020B0503020204020204" pitchFamily="34" charset="-122"/>
                <a:sym typeface="Times New Roman" panose="02020603050405020304" pitchFamily="18" charset="0"/>
              </a:rPr>
              <a:t>替换的点</a:t>
            </a:r>
          </a:p>
        </p:txBody>
      </p:sp>
      <p:sp>
        <p:nvSpPr>
          <p:cNvPr id="12" name="标题 1">
            <a:extLst>
              <a:ext uri="{FF2B5EF4-FFF2-40B4-BE49-F238E27FC236}">
                <a16:creationId xmlns:a16="http://schemas.microsoft.com/office/drawing/2014/main" id="{A463AF19-2203-4987-9658-A17D4F31C60F}"/>
              </a:ext>
            </a:extLst>
          </p:cNvPr>
          <p:cNvSpPr txBox="1">
            <a:spLocks/>
          </p:cNvSpPr>
          <p:nvPr/>
        </p:nvSpPr>
        <p:spPr>
          <a:xfrm>
            <a:off x="756000" y="108000"/>
            <a:ext cx="6781800" cy="492443"/>
          </a:xfrm>
          <a:prstGeom prst="rect">
            <a:avLst/>
          </a:prstGeom>
        </p:spPr>
        <p:txBody>
          <a:bodyPr wrap="square">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lnSpc>
                <a:spcPct val="100000"/>
              </a:lnSpc>
              <a:spcAft>
                <a:spcPct val="0"/>
              </a:spcAft>
            </a:pPr>
            <a:r>
              <a:rPr lang="en-US" altLang="zh-CN"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2.1.4 </a:t>
            </a:r>
            <a:r>
              <a:rPr lang="zh-CN" altLang="en-US"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代价函数</a:t>
            </a:r>
            <a:endParaRPr lang="zh-CN" altLang="en-US" sz="2600" b="1" spc="50" dirty="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Tree>
    <p:extLst>
      <p:ext uri="{BB962C8B-B14F-4D97-AF65-F5344CB8AC3E}">
        <p14:creationId xmlns:p14="http://schemas.microsoft.com/office/powerpoint/2010/main" val="521078809"/>
      </p:ext>
    </p:extLst>
  </p:cSld>
  <p:clrMapOvr>
    <a:masterClrMapping/>
  </p:clrMapOvr>
  <p:transition spd="med">
    <p:split orient="vert"/>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Rectangle 2"/>
          <p:cNvSpPr>
            <a:spLocks noGrp="1" noChangeArrowheads="1"/>
          </p:cNvSpPr>
          <p:nvPr>
            <p:ph type="title" idx="4294967295"/>
          </p:nvPr>
        </p:nvSpPr>
        <p:spPr>
          <a:xfrm>
            <a:off x="756000" y="108000"/>
            <a:ext cx="6781800" cy="492443"/>
          </a:xfrm>
          <a:prstGeom prst="rect">
            <a:avLst/>
          </a:prstGeom>
        </p:spPr>
        <p:txBody>
          <a:bodyPr wrap="square">
            <a:spAutoFit/>
          </a:bodyPr>
          <a:lstStyle/>
          <a:p>
            <a:pPr fontAlgn="base">
              <a:lnSpc>
                <a:spcPct val="100000"/>
              </a:lnSpc>
              <a:spcAft>
                <a:spcPct val="0"/>
              </a:spcAft>
            </a:pPr>
            <a:r>
              <a:rPr lang="en-US" altLang="zh-CN"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2.1.4 k-</a:t>
            </a:r>
            <a:r>
              <a:rPr lang="zh-CN" altLang="en-US"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中心点</a:t>
            </a:r>
            <a:r>
              <a:rPr lang="en-US" altLang="zh-CN" sz="2600" b="1" spc="50" dirty="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PAM</a:t>
            </a:r>
            <a:r>
              <a:rPr lang="zh-CN" altLang="en-US"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算法示例</a:t>
            </a:r>
            <a:endParaRPr lang="en-US" altLang="zh-CN" sz="2600" b="1" spc="50" dirty="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10" name="Rectangle 3">
            <a:extLst>
              <a:ext uri="{FF2B5EF4-FFF2-40B4-BE49-F238E27FC236}">
                <a16:creationId xmlns:a16="http://schemas.microsoft.com/office/drawing/2014/main" id="{9D49C501-7B5E-4FF7-90B1-03D7CD987CD3}"/>
              </a:ext>
            </a:extLst>
          </p:cNvPr>
          <p:cNvSpPr txBox="1">
            <a:spLocks noChangeArrowheads="1"/>
          </p:cNvSpPr>
          <p:nvPr/>
        </p:nvSpPr>
        <p:spPr>
          <a:xfrm>
            <a:off x="252000" y="756000"/>
            <a:ext cx="8640000" cy="1688860"/>
          </a:xfrm>
          <a:prstGeom prst="rect">
            <a:avLst/>
          </a:prstGeom>
          <a:noFill/>
        </p:spPr>
        <p:txBody>
          <a:bodyPr wrap="square">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fontAlgn="base">
              <a:lnSpc>
                <a:spcPct val="150000"/>
              </a:lnSpc>
              <a:spcBef>
                <a:spcPts val="600"/>
              </a:spcBef>
              <a:spcAft>
                <a:spcPct val="0"/>
              </a:spcAft>
              <a:buClr>
                <a:srgbClr val="FF6600"/>
              </a:buClr>
              <a:buSzPct val="80000"/>
              <a:buFont typeface="Arial" panose="020B0604020202020204" pitchFamily="34" charset="0"/>
              <a:buNone/>
            </a:pPr>
            <a:r>
              <a:rPr lang="zh-CN" altLang="en-US" sz="2400">
                <a:latin typeface="Times New Roman" panose="02020603050405020304" pitchFamily="18" charset="0"/>
                <a:ea typeface="微软雅黑" panose="020B0503020204020204" pitchFamily="34" charset="-122"/>
                <a:cs typeface="+mn-ea"/>
                <a:sym typeface="Times New Roman" panose="02020603050405020304" pitchFamily="18" charset="0"/>
              </a:rPr>
              <a:t>        假如空间中的五个点｛</a:t>
            </a:r>
            <a:r>
              <a:rPr lang="en-US" altLang="zh-CN" sz="2400">
                <a:latin typeface="Times New Roman" panose="02020603050405020304" pitchFamily="18" charset="0"/>
                <a:ea typeface="微软雅黑" panose="020B0503020204020204" pitchFamily="34" charset="-122"/>
                <a:cs typeface="+mn-ea"/>
                <a:sym typeface="Times New Roman" panose="02020603050405020304" pitchFamily="18" charset="0"/>
              </a:rPr>
              <a:t>A</a:t>
            </a:r>
            <a:r>
              <a:rPr lang="zh-CN" altLang="en-US" sz="2400">
                <a:latin typeface="Times New Roman" panose="02020603050405020304" pitchFamily="18" charset="0"/>
                <a:ea typeface="微软雅黑" panose="020B0503020204020204" pitchFamily="34" charset="-122"/>
                <a:cs typeface="+mn-ea"/>
                <a:sym typeface="Times New Roman" panose="02020603050405020304" pitchFamily="18" charset="0"/>
              </a:rPr>
              <a:t>、Ｂ、Ｃ、Ｄ、Ｅ｝如图所示，各点之间的距离关系如表所示，根据所给的数据对其运行</a:t>
            </a:r>
            <a:r>
              <a:rPr lang="en-US" altLang="zh-CN" sz="2400">
                <a:latin typeface="Times New Roman" panose="02020603050405020304" pitchFamily="18" charset="0"/>
                <a:ea typeface="微软雅黑" panose="020B0503020204020204" pitchFamily="34" charset="-122"/>
                <a:cs typeface="+mn-ea"/>
                <a:sym typeface="Times New Roman" panose="02020603050405020304" pitchFamily="18" charset="0"/>
              </a:rPr>
              <a:t>PAM</a:t>
            </a:r>
            <a:r>
              <a:rPr lang="zh-CN" altLang="en-US" sz="2400">
                <a:latin typeface="Times New Roman" panose="02020603050405020304" pitchFamily="18" charset="0"/>
                <a:ea typeface="微软雅黑" panose="020B0503020204020204" pitchFamily="34" charset="-122"/>
                <a:cs typeface="+mn-ea"/>
                <a:sym typeface="Times New Roman" panose="02020603050405020304" pitchFamily="18" charset="0"/>
              </a:rPr>
              <a:t>算法实现划分聚类（设</a:t>
            </a:r>
            <a:r>
              <a:rPr lang="en-US" altLang="zh-CN" sz="2400">
                <a:latin typeface="Times New Roman" panose="02020603050405020304" pitchFamily="18" charset="0"/>
                <a:ea typeface="微软雅黑" panose="020B0503020204020204" pitchFamily="34" charset="-122"/>
                <a:cs typeface="+mn-ea"/>
                <a:sym typeface="Times New Roman" panose="02020603050405020304" pitchFamily="18" charset="0"/>
              </a:rPr>
              <a:t>k=2</a:t>
            </a:r>
            <a:r>
              <a:rPr lang="zh-CN" altLang="en-US" sz="2400">
                <a:latin typeface="Times New Roman" panose="02020603050405020304" pitchFamily="18" charset="0"/>
                <a:ea typeface="微软雅黑" panose="020B0503020204020204" pitchFamily="34" charset="-122"/>
                <a:cs typeface="+mn-ea"/>
                <a:sym typeface="Times New Roman" panose="02020603050405020304" pitchFamily="18" charset="0"/>
              </a:rPr>
              <a:t>）。 样本点间距离如下表所示：</a:t>
            </a:r>
            <a:endParaRPr lang="zh-CN" altLang="en-US" sz="2400" dirty="0">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graphicFrame>
        <p:nvGraphicFramePr>
          <p:cNvPr id="11" name="Group 4">
            <a:extLst>
              <a:ext uri="{FF2B5EF4-FFF2-40B4-BE49-F238E27FC236}">
                <a16:creationId xmlns:a16="http://schemas.microsoft.com/office/drawing/2014/main" id="{5A4CD65F-FB99-464C-BD2C-E6526D66BA10}"/>
              </a:ext>
            </a:extLst>
          </p:cNvPr>
          <p:cNvGraphicFramePr>
            <a:graphicFrameLocks noGrp="1"/>
          </p:cNvGraphicFramePr>
          <p:nvPr>
            <p:extLst>
              <p:ext uri="{D42A27DB-BD31-4B8C-83A1-F6EECF244321}">
                <p14:modId xmlns:p14="http://schemas.microsoft.com/office/powerpoint/2010/main" val="2166113333"/>
              </p:ext>
            </p:extLst>
          </p:nvPr>
        </p:nvGraphicFramePr>
        <p:xfrm>
          <a:off x="2820988" y="2877050"/>
          <a:ext cx="3502025" cy="2454864"/>
        </p:xfrm>
        <a:graphic>
          <a:graphicData uri="http://schemas.openxmlformats.org/drawingml/2006/table">
            <a:tbl>
              <a:tblPr/>
              <a:tblGrid>
                <a:gridCol w="946150">
                  <a:extLst>
                    <a:ext uri="{9D8B030D-6E8A-4147-A177-3AD203B41FA5}">
                      <a16:colId xmlns:a16="http://schemas.microsoft.com/office/drawing/2014/main" val="20000"/>
                    </a:ext>
                  </a:extLst>
                </a:gridCol>
                <a:gridCol w="609600">
                  <a:extLst>
                    <a:ext uri="{9D8B030D-6E8A-4147-A177-3AD203B41FA5}">
                      <a16:colId xmlns:a16="http://schemas.microsoft.com/office/drawing/2014/main" val="20001"/>
                    </a:ext>
                  </a:extLst>
                </a:gridCol>
                <a:gridCol w="447675">
                  <a:extLst>
                    <a:ext uri="{9D8B030D-6E8A-4147-A177-3AD203B41FA5}">
                      <a16:colId xmlns:a16="http://schemas.microsoft.com/office/drawing/2014/main" val="20002"/>
                    </a:ext>
                  </a:extLst>
                </a:gridCol>
                <a:gridCol w="525462">
                  <a:extLst>
                    <a:ext uri="{9D8B030D-6E8A-4147-A177-3AD203B41FA5}">
                      <a16:colId xmlns:a16="http://schemas.microsoft.com/office/drawing/2014/main" val="20003"/>
                    </a:ext>
                  </a:extLst>
                </a:gridCol>
                <a:gridCol w="487363">
                  <a:extLst>
                    <a:ext uri="{9D8B030D-6E8A-4147-A177-3AD203B41FA5}">
                      <a16:colId xmlns:a16="http://schemas.microsoft.com/office/drawing/2014/main" val="20004"/>
                    </a:ext>
                  </a:extLst>
                </a:gridCol>
                <a:gridCol w="485775">
                  <a:extLst>
                    <a:ext uri="{9D8B030D-6E8A-4147-A177-3AD203B41FA5}">
                      <a16:colId xmlns:a16="http://schemas.microsoft.com/office/drawing/2014/main" val="20005"/>
                    </a:ext>
                  </a:extLst>
                </a:gridCol>
              </a:tblGrid>
              <a:tr h="409144">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zh-CN" altLang="en-US" sz="1800" b="1" i="0" u="none" strike="noStrike" cap="none" normalizeH="0" baseline="0">
                          <a:ln>
                            <a:noFill/>
                          </a:ln>
                          <a:solidFill>
                            <a:schemeClr val="bg1"/>
                          </a:solidFill>
                          <a:effectLst/>
                          <a:latin typeface="Times New Roman" panose="02020603050405020304" pitchFamily="18" charset="0"/>
                          <a:ea typeface="微软雅黑" panose="020B0503020204020204" pitchFamily="34" charset="-122"/>
                          <a:sym typeface="Times New Roman" panose="02020603050405020304" pitchFamily="18" charset="0"/>
                        </a:rPr>
                        <a:t>样本点</a:t>
                      </a:r>
                    </a:p>
                  </a:txBody>
                  <a:tcPr marT="45696" marB="45696" anchor="ctr" horzOverflow="overflow">
                    <a:lnL w="12700" cap="flat" cmpd="sng" algn="ctr">
                      <a:solidFill>
                        <a:srgbClr val="0070C0"/>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0070C0"/>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altLang="zh-CN" sz="1800" b="1" i="0" u="none" strike="noStrike" cap="none" normalizeH="0" baseline="0">
                          <a:ln>
                            <a:noFill/>
                          </a:ln>
                          <a:solidFill>
                            <a:schemeClr val="bg1"/>
                          </a:solidFill>
                          <a:effectLst/>
                          <a:latin typeface="Times New Roman" panose="02020603050405020304" pitchFamily="18" charset="0"/>
                          <a:ea typeface="微软雅黑" panose="020B0503020204020204" pitchFamily="34" charset="-122"/>
                          <a:sym typeface="Times New Roman" panose="02020603050405020304" pitchFamily="18" charset="0"/>
                        </a:rPr>
                        <a:t>A</a:t>
                      </a:r>
                    </a:p>
                  </a:txBody>
                  <a:tcPr marT="45696" marB="4569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0070C0"/>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altLang="zh-CN" sz="1800" b="1" i="0" u="none" strike="noStrike" cap="none" normalizeH="0" baseline="0">
                          <a:ln>
                            <a:noFill/>
                          </a:ln>
                          <a:solidFill>
                            <a:schemeClr val="bg1"/>
                          </a:solidFill>
                          <a:effectLst/>
                          <a:latin typeface="Times New Roman" panose="02020603050405020304" pitchFamily="18" charset="0"/>
                          <a:ea typeface="微软雅黑" panose="020B0503020204020204" pitchFamily="34" charset="-122"/>
                          <a:sym typeface="Times New Roman" panose="02020603050405020304" pitchFamily="18" charset="0"/>
                        </a:rPr>
                        <a:t>B</a:t>
                      </a:r>
                    </a:p>
                  </a:txBody>
                  <a:tcPr marT="45696" marB="4569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0070C0"/>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altLang="zh-CN" sz="1800" b="1" i="0" u="none" strike="noStrike" cap="none" normalizeH="0" baseline="0">
                          <a:ln>
                            <a:noFill/>
                          </a:ln>
                          <a:solidFill>
                            <a:schemeClr val="bg1"/>
                          </a:solidFill>
                          <a:effectLst/>
                          <a:latin typeface="Times New Roman" panose="02020603050405020304" pitchFamily="18" charset="0"/>
                          <a:ea typeface="微软雅黑" panose="020B0503020204020204" pitchFamily="34" charset="-122"/>
                          <a:sym typeface="Times New Roman" panose="02020603050405020304" pitchFamily="18" charset="0"/>
                        </a:rPr>
                        <a:t>C</a:t>
                      </a:r>
                    </a:p>
                  </a:txBody>
                  <a:tcPr marT="45696" marB="4569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0070C0"/>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altLang="zh-CN" sz="1800" b="1" i="0" u="none" strike="noStrike" cap="none" normalizeH="0" baseline="0">
                          <a:ln>
                            <a:noFill/>
                          </a:ln>
                          <a:solidFill>
                            <a:schemeClr val="bg1"/>
                          </a:solidFill>
                          <a:effectLst/>
                          <a:latin typeface="Times New Roman" panose="02020603050405020304" pitchFamily="18" charset="0"/>
                          <a:ea typeface="微软雅黑" panose="020B0503020204020204" pitchFamily="34" charset="-122"/>
                          <a:sym typeface="Times New Roman" panose="02020603050405020304" pitchFamily="18" charset="0"/>
                        </a:rPr>
                        <a:t>D</a:t>
                      </a:r>
                    </a:p>
                  </a:txBody>
                  <a:tcPr marT="45696" marB="4569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0070C0"/>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altLang="zh-CN" sz="1800" b="1" i="0" u="none" strike="noStrike" cap="none" normalizeH="0" baseline="0">
                          <a:ln>
                            <a:noFill/>
                          </a:ln>
                          <a:solidFill>
                            <a:schemeClr val="bg1"/>
                          </a:solidFill>
                          <a:effectLst/>
                          <a:latin typeface="Times New Roman" panose="02020603050405020304" pitchFamily="18" charset="0"/>
                          <a:ea typeface="微软雅黑" panose="020B0503020204020204" pitchFamily="34" charset="-122"/>
                          <a:sym typeface="Times New Roman" panose="02020603050405020304" pitchFamily="18" charset="0"/>
                        </a:rPr>
                        <a:t>E</a:t>
                      </a:r>
                    </a:p>
                  </a:txBody>
                  <a:tcPr marT="45696" marB="45696" anchor="ctr" horzOverflow="overflow">
                    <a:lnL w="12700" cap="flat" cmpd="sng" algn="ctr">
                      <a:solidFill>
                        <a:schemeClr val="bg1"/>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0070C0"/>
                    </a:solidFill>
                  </a:tcPr>
                </a:tc>
                <a:extLst>
                  <a:ext uri="{0D108BD9-81ED-4DB2-BD59-A6C34878D82A}">
                    <a16:rowId xmlns:a16="http://schemas.microsoft.com/office/drawing/2014/main" val="10000"/>
                  </a:ext>
                </a:extLst>
              </a:tr>
              <a:tr h="409144">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altLang="zh-CN" sz="1800" b="0" i="0" u="none" strike="noStrike" cap="none" normalizeH="0" baseline="0">
                          <a:ln>
                            <a:noFill/>
                          </a:ln>
                          <a:solidFill>
                            <a:schemeClr val="bg1"/>
                          </a:solidFill>
                          <a:effectLst/>
                          <a:latin typeface="Times New Roman" panose="02020603050405020304" pitchFamily="18" charset="0"/>
                          <a:ea typeface="微软雅黑" panose="020B0503020204020204" pitchFamily="34" charset="-122"/>
                          <a:sym typeface="Times New Roman" panose="02020603050405020304" pitchFamily="18" charset="0"/>
                        </a:rPr>
                        <a:t>A</a:t>
                      </a:r>
                    </a:p>
                  </a:txBody>
                  <a:tcPr marT="45696" marB="45696" anchor="ctr" horzOverflow="overflow">
                    <a:lnL w="12700" cap="flat" cmpd="sng" algn="ctr">
                      <a:solidFill>
                        <a:srgbClr val="0070C0"/>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0070C0"/>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altLang="zh-CN"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0</a:t>
                      </a:r>
                    </a:p>
                  </a:txBody>
                  <a:tcPr marT="45696" marB="4569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altLang="zh-CN"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1</a:t>
                      </a:r>
                    </a:p>
                  </a:txBody>
                  <a:tcPr marT="45696" marB="4569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altLang="zh-CN"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2</a:t>
                      </a:r>
                    </a:p>
                  </a:txBody>
                  <a:tcPr marT="45696" marB="4569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altLang="zh-CN"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2</a:t>
                      </a:r>
                    </a:p>
                  </a:txBody>
                  <a:tcPr marT="45696" marB="4569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altLang="zh-CN"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3</a:t>
                      </a:r>
                    </a:p>
                  </a:txBody>
                  <a:tcPr marT="45696" marB="45696" anchor="ctr" horzOverflow="overflow">
                    <a:lnL w="12700" cap="flat" cmpd="sng" algn="ctr">
                      <a:solidFill>
                        <a:schemeClr val="bg1"/>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extLst>
                  <a:ext uri="{0D108BD9-81ED-4DB2-BD59-A6C34878D82A}">
                    <a16:rowId xmlns:a16="http://schemas.microsoft.com/office/drawing/2014/main" val="10001"/>
                  </a:ext>
                </a:extLst>
              </a:tr>
              <a:tr h="409144">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altLang="zh-CN" sz="1800" b="0" i="0" u="none" strike="noStrike" cap="none" normalizeH="0" baseline="0">
                          <a:ln>
                            <a:noFill/>
                          </a:ln>
                          <a:solidFill>
                            <a:schemeClr val="bg1"/>
                          </a:solidFill>
                          <a:effectLst/>
                          <a:latin typeface="Times New Roman" panose="02020603050405020304" pitchFamily="18" charset="0"/>
                          <a:ea typeface="微软雅黑" panose="020B0503020204020204" pitchFamily="34" charset="-122"/>
                          <a:sym typeface="Times New Roman" panose="02020603050405020304" pitchFamily="18" charset="0"/>
                        </a:rPr>
                        <a:t>B</a:t>
                      </a:r>
                    </a:p>
                  </a:txBody>
                  <a:tcPr marT="45696" marB="45696" anchor="ctr" horzOverflow="overflow">
                    <a:lnL w="12700" cap="flat" cmpd="sng" algn="ctr">
                      <a:solidFill>
                        <a:srgbClr val="0070C0"/>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0070C0"/>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altLang="zh-CN"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1</a:t>
                      </a:r>
                    </a:p>
                  </a:txBody>
                  <a:tcPr marT="45696" marB="4569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altLang="zh-CN"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0</a:t>
                      </a:r>
                    </a:p>
                  </a:txBody>
                  <a:tcPr marT="45696" marB="4569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altLang="zh-CN"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2</a:t>
                      </a:r>
                    </a:p>
                  </a:txBody>
                  <a:tcPr marT="45696" marB="4569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altLang="zh-CN"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4</a:t>
                      </a:r>
                    </a:p>
                  </a:txBody>
                  <a:tcPr marT="45696" marB="4569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altLang="zh-CN"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3</a:t>
                      </a:r>
                    </a:p>
                  </a:txBody>
                  <a:tcPr marT="45696" marB="45696" anchor="ctr" horzOverflow="overflow">
                    <a:lnL w="12700" cap="flat" cmpd="sng" algn="ctr">
                      <a:solidFill>
                        <a:schemeClr val="bg1"/>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extLst>
                  <a:ext uri="{0D108BD9-81ED-4DB2-BD59-A6C34878D82A}">
                    <a16:rowId xmlns:a16="http://schemas.microsoft.com/office/drawing/2014/main" val="10002"/>
                  </a:ext>
                </a:extLst>
              </a:tr>
              <a:tr h="409144">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altLang="zh-CN" sz="1800" b="0" i="0" u="none" strike="noStrike" cap="none" normalizeH="0" baseline="0">
                          <a:ln>
                            <a:noFill/>
                          </a:ln>
                          <a:solidFill>
                            <a:schemeClr val="bg1"/>
                          </a:solidFill>
                          <a:effectLst/>
                          <a:latin typeface="Times New Roman" panose="02020603050405020304" pitchFamily="18" charset="0"/>
                          <a:ea typeface="微软雅黑" panose="020B0503020204020204" pitchFamily="34" charset="-122"/>
                          <a:sym typeface="Times New Roman" panose="02020603050405020304" pitchFamily="18" charset="0"/>
                        </a:rPr>
                        <a:t>C</a:t>
                      </a:r>
                    </a:p>
                  </a:txBody>
                  <a:tcPr marT="45696" marB="45696" anchor="ctr" horzOverflow="overflow">
                    <a:lnL w="12700" cap="flat" cmpd="sng" algn="ctr">
                      <a:solidFill>
                        <a:srgbClr val="0070C0"/>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0070C0"/>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altLang="zh-CN"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2</a:t>
                      </a:r>
                    </a:p>
                  </a:txBody>
                  <a:tcPr marT="45696" marB="4569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altLang="zh-CN"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2</a:t>
                      </a:r>
                    </a:p>
                  </a:txBody>
                  <a:tcPr marT="45696" marB="4569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altLang="zh-CN"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0</a:t>
                      </a:r>
                    </a:p>
                  </a:txBody>
                  <a:tcPr marT="45696" marB="4569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altLang="zh-CN"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1</a:t>
                      </a:r>
                    </a:p>
                  </a:txBody>
                  <a:tcPr marT="45696" marB="4569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altLang="zh-CN"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5</a:t>
                      </a:r>
                    </a:p>
                  </a:txBody>
                  <a:tcPr marT="45696" marB="45696" anchor="ctr" horzOverflow="overflow">
                    <a:lnL w="12700" cap="flat" cmpd="sng" algn="ctr">
                      <a:solidFill>
                        <a:schemeClr val="bg1"/>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extLst>
                  <a:ext uri="{0D108BD9-81ED-4DB2-BD59-A6C34878D82A}">
                    <a16:rowId xmlns:a16="http://schemas.microsoft.com/office/drawing/2014/main" val="10003"/>
                  </a:ext>
                </a:extLst>
              </a:tr>
              <a:tr h="409144">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altLang="zh-CN" sz="1800" b="0" i="0" u="none" strike="noStrike" cap="none" normalizeH="0" baseline="0">
                          <a:ln>
                            <a:noFill/>
                          </a:ln>
                          <a:solidFill>
                            <a:schemeClr val="bg1"/>
                          </a:solidFill>
                          <a:effectLst/>
                          <a:latin typeface="Times New Roman" panose="02020603050405020304" pitchFamily="18" charset="0"/>
                          <a:ea typeface="微软雅黑" panose="020B0503020204020204" pitchFamily="34" charset="-122"/>
                          <a:sym typeface="Times New Roman" panose="02020603050405020304" pitchFamily="18" charset="0"/>
                        </a:rPr>
                        <a:t>D</a:t>
                      </a:r>
                    </a:p>
                  </a:txBody>
                  <a:tcPr marT="45696" marB="45696" anchor="ctr" horzOverflow="overflow">
                    <a:lnL w="12700" cap="flat" cmpd="sng" algn="ctr">
                      <a:solidFill>
                        <a:srgbClr val="0070C0"/>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0070C0"/>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altLang="zh-CN"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2</a:t>
                      </a:r>
                    </a:p>
                  </a:txBody>
                  <a:tcPr marT="45696" marB="4569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altLang="zh-CN"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4</a:t>
                      </a:r>
                    </a:p>
                  </a:txBody>
                  <a:tcPr marT="45696" marB="4569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altLang="zh-CN"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1</a:t>
                      </a:r>
                    </a:p>
                  </a:txBody>
                  <a:tcPr marT="45696" marB="4569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altLang="zh-CN"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0</a:t>
                      </a:r>
                    </a:p>
                  </a:txBody>
                  <a:tcPr marT="45696" marB="4569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altLang="zh-CN"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3</a:t>
                      </a:r>
                    </a:p>
                  </a:txBody>
                  <a:tcPr marT="45696" marB="45696" anchor="ctr" horzOverflow="overflow">
                    <a:lnL w="12700" cap="flat" cmpd="sng" algn="ctr">
                      <a:solidFill>
                        <a:schemeClr val="bg1"/>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extLst>
                  <a:ext uri="{0D108BD9-81ED-4DB2-BD59-A6C34878D82A}">
                    <a16:rowId xmlns:a16="http://schemas.microsoft.com/office/drawing/2014/main" val="10004"/>
                  </a:ext>
                </a:extLst>
              </a:tr>
              <a:tr h="409144">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altLang="zh-CN" sz="1800" b="0" i="0" u="none" strike="noStrike" cap="none" normalizeH="0" baseline="0">
                          <a:ln>
                            <a:noFill/>
                          </a:ln>
                          <a:solidFill>
                            <a:schemeClr val="bg1"/>
                          </a:solidFill>
                          <a:effectLst/>
                          <a:latin typeface="Times New Roman" panose="02020603050405020304" pitchFamily="18" charset="0"/>
                          <a:ea typeface="微软雅黑" panose="020B0503020204020204" pitchFamily="34" charset="-122"/>
                          <a:sym typeface="Times New Roman" panose="02020603050405020304" pitchFamily="18" charset="0"/>
                        </a:rPr>
                        <a:t>E</a:t>
                      </a:r>
                    </a:p>
                  </a:txBody>
                  <a:tcPr marT="45696" marB="45696" anchor="ctr" horzOverflow="overflow">
                    <a:lnL w="12700" cap="flat" cmpd="sng" algn="ctr">
                      <a:solidFill>
                        <a:srgbClr val="0070C0"/>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0070C0"/>
                      </a:solidFill>
                      <a:prstDash val="solid"/>
                      <a:round/>
                      <a:headEnd type="none" w="med" len="med"/>
                      <a:tailEnd type="none" w="med" len="med"/>
                    </a:lnB>
                    <a:lnTlToBr>
                      <a:noFill/>
                    </a:lnTlToBr>
                    <a:lnBlToTr>
                      <a:noFill/>
                    </a:lnBlToTr>
                    <a:solidFill>
                      <a:srgbClr val="0070C0"/>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altLang="zh-CN"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3</a:t>
                      </a:r>
                    </a:p>
                  </a:txBody>
                  <a:tcPr marT="45696" marB="4569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0070C0"/>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altLang="zh-CN"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3</a:t>
                      </a:r>
                    </a:p>
                  </a:txBody>
                  <a:tcPr marT="45696" marB="4569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0070C0"/>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altLang="zh-CN"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5</a:t>
                      </a:r>
                    </a:p>
                  </a:txBody>
                  <a:tcPr marT="45696" marB="4569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0070C0"/>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altLang="zh-CN"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3</a:t>
                      </a:r>
                    </a:p>
                  </a:txBody>
                  <a:tcPr marT="45696" marB="4569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0070C0"/>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altLang="zh-CN" sz="1800" b="0" i="0" u="none" strike="noStrike" cap="none" normalizeH="0" baseline="0" dirty="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0</a:t>
                      </a:r>
                    </a:p>
                  </a:txBody>
                  <a:tcPr marT="45696" marB="45696" anchor="ctr" horzOverflow="overflow">
                    <a:lnL w="12700" cap="flat" cmpd="sng" algn="ctr">
                      <a:solidFill>
                        <a:schemeClr val="bg1"/>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0070C0"/>
                      </a:solidFill>
                      <a:prstDash val="solid"/>
                      <a:round/>
                      <a:headEnd type="none" w="med" len="med"/>
                      <a:tailEnd type="none" w="med" len="med"/>
                    </a:lnB>
                    <a:lnTlToBr>
                      <a:noFill/>
                    </a:lnTlToBr>
                    <a:lnBlToTr>
                      <a:noFill/>
                    </a:lnBlToTr>
                    <a:solidFill>
                      <a:schemeClr val="accent1">
                        <a:lumMod val="20000"/>
                        <a:lumOff val="80000"/>
                      </a:schemeClr>
                    </a:solidFill>
                  </a:tcPr>
                </a:tc>
                <a:extLst>
                  <a:ext uri="{0D108BD9-81ED-4DB2-BD59-A6C34878D82A}">
                    <a16:rowId xmlns:a16="http://schemas.microsoft.com/office/drawing/2014/main" val="10005"/>
                  </a:ext>
                </a:extLst>
              </a:tr>
            </a:tbl>
          </a:graphicData>
        </a:graphic>
      </p:graphicFrame>
      <p:graphicFrame>
        <p:nvGraphicFramePr>
          <p:cNvPr id="12" name="Object 55">
            <a:extLst>
              <a:ext uri="{FF2B5EF4-FFF2-40B4-BE49-F238E27FC236}">
                <a16:creationId xmlns:a16="http://schemas.microsoft.com/office/drawing/2014/main" id="{5AE43D0D-6518-40B5-B311-CC7491BFF37E}"/>
              </a:ext>
            </a:extLst>
          </p:cNvPr>
          <p:cNvGraphicFramePr>
            <a:graphicFrameLocks noChangeAspect="1"/>
          </p:cNvGraphicFramePr>
          <p:nvPr>
            <p:extLst>
              <p:ext uri="{D42A27DB-BD31-4B8C-83A1-F6EECF244321}">
                <p14:modId xmlns:p14="http://schemas.microsoft.com/office/powerpoint/2010/main" val="4117518087"/>
              </p:ext>
            </p:extLst>
          </p:nvPr>
        </p:nvGraphicFramePr>
        <p:xfrm>
          <a:off x="762793" y="3066820"/>
          <a:ext cx="1601787" cy="2071687"/>
        </p:xfrm>
        <a:graphic>
          <a:graphicData uri="http://schemas.openxmlformats.org/presentationml/2006/ole">
            <mc:AlternateContent xmlns:mc="http://schemas.openxmlformats.org/markup-compatibility/2006">
              <mc:Choice xmlns:v="urn:schemas-microsoft-com:vml" Requires="v">
                <p:oleObj spid="_x0000_s12462" r:id="rId3" imgW="1600200" imgH="2070100" progId="Word.Picture.8">
                  <p:embed/>
                </p:oleObj>
              </mc:Choice>
              <mc:Fallback>
                <p:oleObj r:id="rId3" imgW="1600200" imgH="2070100" progId="Word.Picture.8">
                  <p:embed/>
                  <p:pic>
                    <p:nvPicPr>
                      <p:cNvPr id="50231" name="Object 5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793" y="3066820"/>
                        <a:ext cx="1601787" cy="20716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3" name="Object 56">
            <a:extLst>
              <a:ext uri="{FF2B5EF4-FFF2-40B4-BE49-F238E27FC236}">
                <a16:creationId xmlns:a16="http://schemas.microsoft.com/office/drawing/2014/main" id="{17B56A38-F976-4B0F-AA28-53406CCA8937}"/>
              </a:ext>
            </a:extLst>
          </p:cNvPr>
          <p:cNvGraphicFramePr>
            <a:graphicFrameLocks noChangeAspect="1"/>
          </p:cNvGraphicFramePr>
          <p:nvPr>
            <p:extLst>
              <p:ext uri="{D42A27DB-BD31-4B8C-83A1-F6EECF244321}">
                <p14:modId xmlns:p14="http://schemas.microsoft.com/office/powerpoint/2010/main" val="3262532154"/>
              </p:ext>
            </p:extLst>
          </p:nvPr>
        </p:nvGraphicFramePr>
        <p:xfrm>
          <a:off x="6846779" y="3066820"/>
          <a:ext cx="1601788" cy="2071687"/>
        </p:xfrm>
        <a:graphic>
          <a:graphicData uri="http://schemas.openxmlformats.org/presentationml/2006/ole">
            <mc:AlternateContent xmlns:mc="http://schemas.openxmlformats.org/markup-compatibility/2006">
              <mc:Choice xmlns:v="urn:schemas-microsoft-com:vml" Requires="v">
                <p:oleObj spid="_x0000_s12463" r:id="rId5" imgW="1600200" imgH="2070100" progId="Word.Picture.8">
                  <p:embed/>
                </p:oleObj>
              </mc:Choice>
              <mc:Fallback>
                <p:oleObj r:id="rId5" imgW="1600200" imgH="2070100" progId="Word.Picture.8">
                  <p:embed/>
                  <p:pic>
                    <p:nvPicPr>
                      <p:cNvPr id="50232" name="Object 5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46779" y="3066820"/>
                        <a:ext cx="1601788" cy="20716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4" name="Text Box 57">
            <a:extLst>
              <a:ext uri="{FF2B5EF4-FFF2-40B4-BE49-F238E27FC236}">
                <a16:creationId xmlns:a16="http://schemas.microsoft.com/office/drawing/2014/main" id="{0A21F0D0-46AA-42D0-A030-2387C77ABD24}"/>
              </a:ext>
            </a:extLst>
          </p:cNvPr>
          <p:cNvSpPr txBox="1">
            <a:spLocks noChangeArrowheads="1"/>
          </p:cNvSpPr>
          <p:nvPr/>
        </p:nvSpPr>
        <p:spPr bwMode="auto">
          <a:xfrm>
            <a:off x="6914139" y="5375746"/>
            <a:ext cx="133882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marL="469900" indent="-469900">
              <a:spcBef>
                <a:spcPct val="20000"/>
              </a:spcBef>
              <a:buClr>
                <a:schemeClr val="bg2"/>
              </a:buClr>
              <a:buSzPct val="75000"/>
              <a:buFont typeface="Wingdings" charset="2"/>
              <a:buChar char="n"/>
              <a:defRPr sz="3200">
                <a:solidFill>
                  <a:schemeClr val="tx1"/>
                </a:solidFill>
                <a:latin typeface="Arial" charset="0"/>
                <a:ea typeface="楷体_GB2312" charset="0"/>
              </a:defRPr>
            </a:lvl1pPr>
            <a:lvl2pPr marL="742950" indent="-285750">
              <a:spcBef>
                <a:spcPct val="20000"/>
              </a:spcBef>
              <a:buClr>
                <a:schemeClr val="accent2"/>
              </a:buClr>
              <a:buSzPct val="80000"/>
              <a:buFont typeface="Wingdings" charset="2"/>
              <a:buChar char="¨"/>
              <a:defRPr sz="2800">
                <a:solidFill>
                  <a:schemeClr val="tx1"/>
                </a:solidFill>
                <a:latin typeface="Arial" charset="0"/>
                <a:ea typeface="楷体_GB2312" charset="0"/>
              </a:defRPr>
            </a:lvl2pPr>
            <a:lvl3pPr marL="1143000" indent="-228600">
              <a:spcBef>
                <a:spcPct val="20000"/>
              </a:spcBef>
              <a:buClr>
                <a:schemeClr val="bg2"/>
              </a:buClr>
              <a:buSzPct val="65000"/>
              <a:buFont typeface="Wingdings" charset="2"/>
              <a:buChar char="n"/>
              <a:defRPr sz="2400">
                <a:solidFill>
                  <a:schemeClr val="tx1"/>
                </a:solidFill>
                <a:latin typeface="Arial" charset="0"/>
                <a:ea typeface="楷体_GB2312" charset="0"/>
              </a:defRPr>
            </a:lvl3pPr>
            <a:lvl4pPr marL="1600200" indent="-228600">
              <a:spcBef>
                <a:spcPct val="20000"/>
              </a:spcBef>
              <a:buClr>
                <a:schemeClr val="accent2"/>
              </a:buClr>
              <a:buSzPct val="70000"/>
              <a:buFont typeface="Wingdings" charset="2"/>
              <a:buChar char="¨"/>
              <a:defRPr sz="2000">
                <a:solidFill>
                  <a:schemeClr val="tx1"/>
                </a:solidFill>
                <a:latin typeface="Arial" charset="0"/>
                <a:ea typeface="楷体_GB2312" charset="0"/>
              </a:defRPr>
            </a:lvl4pPr>
            <a:lvl5pPr marL="2057400" indent="-228600">
              <a:spcBef>
                <a:spcPct val="20000"/>
              </a:spcBef>
              <a:buClr>
                <a:schemeClr val="bg2"/>
              </a:buClr>
              <a:buFont typeface="Wingdings" charset="2"/>
              <a:buChar char="§"/>
              <a:defRPr sz="2000">
                <a:solidFill>
                  <a:schemeClr val="tx1"/>
                </a:solidFill>
                <a:latin typeface="Arial" charset="0"/>
                <a:ea typeface="楷体_GB2312" charset="0"/>
              </a:defRPr>
            </a:lvl5pPr>
            <a:lvl6pPr marL="25146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楷体_GB2312" charset="0"/>
              </a:defRPr>
            </a:lvl6pPr>
            <a:lvl7pPr marL="29718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楷体_GB2312" charset="0"/>
              </a:defRPr>
            </a:lvl7pPr>
            <a:lvl8pPr marL="34290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楷体_GB2312" charset="0"/>
              </a:defRPr>
            </a:lvl8pPr>
            <a:lvl9pPr marL="38862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楷体_GB2312" charset="0"/>
              </a:defRPr>
            </a:lvl9pPr>
          </a:lstStyle>
          <a:p>
            <a:pPr eaLnBrk="1" hangingPunct="1">
              <a:buClr>
                <a:schemeClr val="accent2"/>
              </a:buClr>
              <a:buSzTx/>
              <a:buFont typeface="Wingdings" charset="2"/>
              <a:buNone/>
              <a:defRPr/>
            </a:pPr>
            <a:r>
              <a:rPr lang="zh-CN" altLang="en-US" sz="1800">
                <a:latin typeface="Times New Roman" panose="02020603050405020304" pitchFamily="18" charset="0"/>
                <a:ea typeface="微软雅黑" panose="020B0503020204020204" pitchFamily="34" charset="-122"/>
                <a:sym typeface="Times New Roman" panose="02020603050405020304" pitchFamily="18" charset="0"/>
              </a:rPr>
              <a:t>起始中心点</a:t>
            </a:r>
          </a:p>
        </p:txBody>
      </p:sp>
      <p:sp>
        <p:nvSpPr>
          <p:cNvPr id="15" name="Rectangle 58">
            <a:extLst>
              <a:ext uri="{FF2B5EF4-FFF2-40B4-BE49-F238E27FC236}">
                <a16:creationId xmlns:a16="http://schemas.microsoft.com/office/drawing/2014/main" id="{6EA1BC67-CF94-4B7D-B311-8BFC77A4A7EF}"/>
              </a:ext>
            </a:extLst>
          </p:cNvPr>
          <p:cNvSpPr>
            <a:spLocks noChangeArrowheads="1"/>
          </p:cNvSpPr>
          <p:nvPr/>
        </p:nvSpPr>
        <p:spPr bwMode="auto">
          <a:xfrm>
            <a:off x="1086632" y="5375746"/>
            <a:ext cx="87716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marL="469900" indent="-469900" eaLnBrk="1" hangingPunct="1">
              <a:spcBef>
                <a:spcPct val="20000"/>
              </a:spcBef>
              <a:buClr>
                <a:schemeClr val="accent2"/>
              </a:buClr>
              <a:buFont typeface="Wingdings" pitchFamily="2" charset="2"/>
              <a:buNone/>
            </a:pPr>
            <a:r>
              <a:rPr lang="zh-CN" altLang="en-US">
                <a:latin typeface="Times New Roman" panose="02020603050405020304" pitchFamily="18" charset="0"/>
                <a:ea typeface="微软雅黑" panose="020B0503020204020204" pitchFamily="34" charset="-122"/>
                <a:sym typeface="Times New Roman" panose="02020603050405020304" pitchFamily="18" charset="0"/>
              </a:rPr>
              <a:t>样本点</a:t>
            </a:r>
          </a:p>
        </p:txBody>
      </p:sp>
    </p:spTree>
    <p:extLst>
      <p:ext uri="{BB962C8B-B14F-4D97-AF65-F5344CB8AC3E}">
        <p14:creationId xmlns:p14="http://schemas.microsoft.com/office/powerpoint/2010/main" val="3800912659"/>
      </p:ext>
    </p:extLst>
  </p:cSld>
  <p:clrMapOvr>
    <a:masterClrMapping/>
  </p:clrMapOvr>
  <p:transition spd="med">
    <p:split orient="vert"/>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756000" y="108000"/>
            <a:ext cx="6781800" cy="492443"/>
          </a:xfrm>
          <a:prstGeom prst="rect">
            <a:avLst/>
          </a:prstGeom>
        </p:spPr>
        <p:txBody>
          <a:bodyPr wrap="square">
            <a:spAutoFit/>
          </a:bodyPr>
          <a:lstStyle/>
          <a:p>
            <a:pPr fontAlgn="base">
              <a:lnSpc>
                <a:spcPct val="100000"/>
              </a:lnSpc>
              <a:spcAft>
                <a:spcPct val="0"/>
              </a:spcAft>
            </a:pPr>
            <a:r>
              <a:rPr lang="en-US" altLang="zh-CN"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1 </a:t>
            </a:r>
            <a:r>
              <a:rPr lang="zh-CN" altLang="en-US"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聚类分析</a:t>
            </a:r>
            <a:r>
              <a:rPr lang="zh-CN" altLang="en-US" sz="2600" b="1" spc="50" dirty="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概述</a:t>
            </a:r>
          </a:p>
        </p:txBody>
      </p:sp>
      <p:sp>
        <p:nvSpPr>
          <p:cNvPr id="3" name="内容占位符 2"/>
          <p:cNvSpPr>
            <a:spLocks noGrp="1"/>
          </p:cNvSpPr>
          <p:nvPr>
            <p:ph idx="4294967295"/>
          </p:nvPr>
        </p:nvSpPr>
        <p:spPr>
          <a:xfrm>
            <a:off x="251520" y="756000"/>
            <a:ext cx="8640000" cy="2889189"/>
          </a:xfrm>
          <a:prstGeom prst="rect">
            <a:avLst/>
          </a:prstGeom>
          <a:noFill/>
        </p:spPr>
        <p:txBody>
          <a:bodyPr wrap="square">
            <a:spAutoFit/>
          </a:bodyPr>
          <a:lstStyle/>
          <a:p>
            <a:pPr marL="360000" indent="-360000" algn="just" fontAlgn="base">
              <a:lnSpc>
                <a:spcPct val="150000"/>
              </a:lnSpc>
              <a:spcBef>
                <a:spcPts val="600"/>
              </a:spcBef>
              <a:spcAft>
                <a:spcPct val="0"/>
              </a:spcAft>
              <a:buClr>
                <a:srgbClr val="FF6600"/>
              </a:buClr>
              <a:buSzPct val="80000"/>
              <a:buFont typeface="Wingdings" panose="05000000000000000000" pitchFamily="2" charset="2"/>
              <a:buChar char="l"/>
            </a:pPr>
            <a:r>
              <a:rPr lang="zh-CN" altLang="en-US" sz="2400" dirty="0">
                <a:latin typeface="Times New Roman" panose="02020603050405020304" pitchFamily="18" charset="0"/>
                <a:ea typeface="微软雅黑" panose="020B0503020204020204" pitchFamily="34" charset="-122"/>
                <a:cs typeface="+mn-ea"/>
                <a:sym typeface="Times New Roman" panose="02020603050405020304" pitchFamily="18" charset="0"/>
              </a:rPr>
              <a:t>什么是</a:t>
            </a:r>
            <a:r>
              <a:rPr lang="zh-CN" altLang="en-US" sz="2400">
                <a:latin typeface="Times New Roman" panose="02020603050405020304" pitchFamily="18" charset="0"/>
                <a:ea typeface="微软雅黑" panose="020B0503020204020204" pitchFamily="34" charset="-122"/>
                <a:cs typeface="+mn-ea"/>
                <a:sym typeface="Times New Roman" panose="02020603050405020304" pitchFamily="18" charset="0"/>
              </a:rPr>
              <a:t>聚类？</a:t>
            </a:r>
            <a:endParaRPr lang="en-US" altLang="zh-CN" sz="2400" dirty="0">
              <a:latin typeface="Times New Roman" panose="02020603050405020304" pitchFamily="18" charset="0"/>
              <a:ea typeface="微软雅黑" panose="020B0503020204020204" pitchFamily="34" charset="-122"/>
              <a:cs typeface="+mn-ea"/>
              <a:sym typeface="Times New Roman" panose="02020603050405020304" pitchFamily="18" charset="0"/>
            </a:endParaRPr>
          </a:p>
          <a:p>
            <a:pPr marL="817200" lvl="1" indent="-360000" algn="just" fontAlgn="base">
              <a:lnSpc>
                <a:spcPct val="150000"/>
              </a:lnSpc>
              <a:spcBef>
                <a:spcPts val="600"/>
              </a:spcBef>
              <a:spcAft>
                <a:spcPct val="0"/>
              </a:spcAft>
              <a:buClr>
                <a:srgbClr val="FF6600"/>
              </a:buClr>
              <a:buSzPct val="80000"/>
              <a:buFont typeface="Wingdings" panose="05000000000000000000" pitchFamily="2" charset="2"/>
              <a:buChar char="l"/>
            </a:pPr>
            <a:r>
              <a:rPr lang="zh-CN" altLang="en-US" sz="2200" dirty="0">
                <a:latin typeface="Times New Roman" panose="02020603050405020304" pitchFamily="18" charset="0"/>
                <a:ea typeface="微软雅黑" panose="020B0503020204020204" pitchFamily="34" charset="-122"/>
                <a:cs typeface="+mn-ea"/>
                <a:sym typeface="Times New Roman" panose="02020603050405020304" pitchFamily="18" charset="0"/>
              </a:rPr>
              <a:t>是把数据对象集合按照相似性划分成多个子集的</a:t>
            </a:r>
            <a:r>
              <a:rPr lang="zh-CN" altLang="en-US" sz="2200">
                <a:latin typeface="Times New Roman" panose="02020603050405020304" pitchFamily="18" charset="0"/>
                <a:ea typeface="微软雅黑" panose="020B0503020204020204" pitchFamily="34" charset="-122"/>
                <a:cs typeface="+mn-ea"/>
                <a:sym typeface="Times New Roman" panose="02020603050405020304" pitchFamily="18" charset="0"/>
              </a:rPr>
              <a:t>过程。</a:t>
            </a:r>
            <a:endParaRPr lang="en-US" altLang="zh-CN" sz="2200" dirty="0">
              <a:latin typeface="Times New Roman" panose="02020603050405020304" pitchFamily="18" charset="0"/>
              <a:ea typeface="微软雅黑" panose="020B0503020204020204" pitchFamily="34" charset="-122"/>
              <a:cs typeface="+mn-ea"/>
              <a:sym typeface="Times New Roman" panose="02020603050405020304" pitchFamily="18" charset="0"/>
            </a:endParaRPr>
          </a:p>
          <a:p>
            <a:pPr marL="817200" lvl="1" indent="-360000" algn="just" fontAlgn="base">
              <a:lnSpc>
                <a:spcPct val="150000"/>
              </a:lnSpc>
              <a:spcBef>
                <a:spcPts val="600"/>
              </a:spcBef>
              <a:spcAft>
                <a:spcPct val="0"/>
              </a:spcAft>
              <a:buClr>
                <a:srgbClr val="FF6600"/>
              </a:buClr>
              <a:buSzPct val="80000"/>
              <a:buFont typeface="Wingdings" panose="05000000000000000000" pitchFamily="2" charset="2"/>
              <a:buChar char="l"/>
            </a:pPr>
            <a:r>
              <a:rPr lang="zh-CN" altLang="en-US" sz="2200" dirty="0">
                <a:latin typeface="Times New Roman" panose="02020603050405020304" pitchFamily="18" charset="0"/>
                <a:ea typeface="微软雅黑" panose="020B0503020204020204" pitchFamily="34" charset="-122"/>
                <a:cs typeface="+mn-ea"/>
                <a:sym typeface="Times New Roman" panose="02020603050405020304" pitchFamily="18" charset="0"/>
              </a:rPr>
              <a:t>每个子集是一个</a:t>
            </a:r>
            <a:r>
              <a:rPr lang="zh-CN" altLang="en-US" sz="2200">
                <a:latin typeface="Times New Roman" panose="02020603050405020304" pitchFamily="18" charset="0"/>
                <a:ea typeface="微软雅黑" panose="020B0503020204020204" pitchFamily="34" charset="-122"/>
                <a:cs typeface="+mn-ea"/>
                <a:sym typeface="Times New Roman" panose="02020603050405020304" pitchFamily="18" charset="0"/>
              </a:rPr>
              <a:t>簇（</a:t>
            </a:r>
            <a:r>
              <a:rPr lang="en-US" altLang="zh-CN" sz="2200" dirty="0">
                <a:latin typeface="Times New Roman" panose="02020603050405020304" pitchFamily="18" charset="0"/>
                <a:ea typeface="微软雅黑" panose="020B0503020204020204" pitchFamily="34" charset="-122"/>
                <a:cs typeface="+mn-ea"/>
                <a:sym typeface="Times New Roman" panose="02020603050405020304" pitchFamily="18" charset="0"/>
              </a:rPr>
              <a:t>cluster</a:t>
            </a:r>
            <a:r>
              <a:rPr lang="zh-CN" altLang="en-US" sz="2200" dirty="0">
                <a:latin typeface="Times New Roman" panose="02020603050405020304" pitchFamily="18" charset="0"/>
                <a:ea typeface="微软雅黑" panose="020B0503020204020204" pitchFamily="34" charset="-122"/>
                <a:cs typeface="+mn-ea"/>
                <a:sym typeface="Times New Roman" panose="02020603050405020304" pitchFamily="18" charset="0"/>
              </a:rPr>
              <a:t>），使得簇中的对象彼此相似，但与其他簇中的对象不</a:t>
            </a:r>
            <a:r>
              <a:rPr lang="zh-CN" altLang="en-US" sz="2200">
                <a:latin typeface="Times New Roman" panose="02020603050405020304" pitchFamily="18" charset="0"/>
                <a:ea typeface="微软雅黑" panose="020B0503020204020204" pitchFamily="34" charset="-122"/>
                <a:cs typeface="+mn-ea"/>
                <a:sym typeface="Times New Roman" panose="02020603050405020304" pitchFamily="18" charset="0"/>
              </a:rPr>
              <a:t>相似。</a:t>
            </a:r>
            <a:endParaRPr lang="en-US" altLang="zh-CN" sz="2200" dirty="0">
              <a:latin typeface="Times New Roman" panose="02020603050405020304" pitchFamily="18" charset="0"/>
              <a:ea typeface="微软雅黑" panose="020B0503020204020204" pitchFamily="34" charset="-122"/>
              <a:cs typeface="+mn-ea"/>
              <a:sym typeface="Times New Roman" panose="02020603050405020304" pitchFamily="18" charset="0"/>
            </a:endParaRPr>
          </a:p>
          <a:p>
            <a:pPr marL="360000" indent="-360000" algn="just" fontAlgn="base">
              <a:lnSpc>
                <a:spcPct val="150000"/>
              </a:lnSpc>
              <a:spcBef>
                <a:spcPts val="600"/>
              </a:spcBef>
              <a:spcAft>
                <a:spcPct val="0"/>
              </a:spcAft>
              <a:buClr>
                <a:srgbClr val="FF6600"/>
              </a:buClr>
              <a:buSzPct val="80000"/>
              <a:buFont typeface="Wingdings" panose="05000000000000000000" pitchFamily="2" charset="2"/>
              <a:buChar char="l"/>
            </a:pPr>
            <a:r>
              <a:rPr lang="zh-CN" altLang="en-US" sz="2400" dirty="0">
                <a:latin typeface="Times New Roman" panose="02020603050405020304" pitchFamily="18" charset="0"/>
                <a:ea typeface="微软雅黑" panose="020B0503020204020204" pitchFamily="34" charset="-122"/>
                <a:cs typeface="+mn-ea"/>
                <a:sym typeface="Times New Roman" panose="02020603050405020304" pitchFamily="18" charset="0"/>
              </a:rPr>
              <a:t>聚类是无监督学习，因为给的数据没有类标号信息</a:t>
            </a:r>
          </a:p>
        </p:txBody>
      </p:sp>
    </p:spTree>
    <p:extLst>
      <p:ext uri="{BB962C8B-B14F-4D97-AF65-F5344CB8AC3E}">
        <p14:creationId xmlns:p14="http://schemas.microsoft.com/office/powerpoint/2010/main" val="361621315"/>
      </p:ext>
    </p:extLst>
  </p:cSld>
  <p:clrMapOvr>
    <a:masterClrMapping/>
  </p:clrMapOvr>
  <p:transition spd="med">
    <p:split orient="vert"/>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5" name="Rectangle 2"/>
          <p:cNvSpPr>
            <a:spLocks noGrp="1" noChangeArrowheads="1"/>
          </p:cNvSpPr>
          <p:nvPr>
            <p:ph type="title" idx="4294967295"/>
          </p:nvPr>
        </p:nvSpPr>
        <p:spPr>
          <a:xfrm>
            <a:off x="756000" y="108000"/>
            <a:ext cx="8229600" cy="492443"/>
          </a:xfrm>
          <a:prstGeom prst="rect">
            <a:avLst/>
          </a:prstGeom>
        </p:spPr>
        <p:txBody>
          <a:bodyPr wrap="square">
            <a:spAutoFit/>
          </a:bodyPr>
          <a:lstStyle/>
          <a:p>
            <a:pPr fontAlgn="base">
              <a:lnSpc>
                <a:spcPct val="100000"/>
              </a:lnSpc>
              <a:spcAft>
                <a:spcPct val="0"/>
              </a:spcAft>
            </a:pPr>
            <a:r>
              <a:rPr lang="en-US" altLang="zh-CN"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2.1.4 k-</a:t>
            </a:r>
            <a:r>
              <a:rPr lang="zh-CN" altLang="en-US"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中心点</a:t>
            </a:r>
            <a:r>
              <a:rPr lang="en-US" altLang="zh-CN" sz="2600" b="1" spc="50" dirty="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PAM</a:t>
            </a:r>
            <a:r>
              <a:rPr lang="zh-CN" altLang="en-US"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算法示例</a:t>
            </a:r>
            <a:endParaRPr lang="en-US" altLang="zh-CN" sz="2600" b="1" spc="50" dirty="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28676" name="Rectangle 3"/>
          <p:cNvSpPr>
            <a:spLocks noGrp="1" noChangeArrowheads="1"/>
          </p:cNvSpPr>
          <p:nvPr>
            <p:ph type="body" sz="half" idx="4294967295"/>
          </p:nvPr>
        </p:nvSpPr>
        <p:spPr>
          <a:xfrm>
            <a:off x="252000" y="717323"/>
            <a:ext cx="8640000" cy="2696187"/>
          </a:xfrm>
          <a:prstGeom prst="rect">
            <a:avLst/>
          </a:prstGeom>
          <a:noFill/>
        </p:spPr>
        <p:txBody>
          <a:bodyPr wrap="square">
            <a:spAutoFit/>
          </a:bodyPr>
          <a:lstStyle/>
          <a:p>
            <a:pPr marL="0" indent="0" algn="just" fontAlgn="base">
              <a:lnSpc>
                <a:spcPct val="135000"/>
              </a:lnSpc>
              <a:spcBef>
                <a:spcPts val="600"/>
              </a:spcBef>
              <a:spcAft>
                <a:spcPct val="0"/>
              </a:spcAft>
              <a:buClr>
                <a:srgbClr val="FF6600"/>
              </a:buClr>
              <a:buSzPct val="80000"/>
              <a:buNone/>
            </a:pPr>
            <a:r>
              <a:rPr lang="zh-CN" altLang="en-US" sz="2000">
                <a:latin typeface="Times New Roman" panose="02020603050405020304" pitchFamily="18" charset="0"/>
                <a:ea typeface="微软雅黑" panose="020B0503020204020204" pitchFamily="34" charset="-122"/>
                <a:cs typeface="+mn-ea"/>
                <a:sym typeface="Times New Roman" panose="02020603050405020304" pitchFamily="18" charset="0"/>
              </a:rPr>
              <a:t>        </a:t>
            </a:r>
            <a:r>
              <a:rPr lang="zh-CN" altLang="en-US" sz="2000" b="1">
                <a:solidFill>
                  <a:srgbClr val="FF6700"/>
                </a:solidFill>
                <a:latin typeface="Times New Roman" panose="02020603050405020304" pitchFamily="18" charset="0"/>
                <a:ea typeface="微软雅黑" panose="020B0503020204020204" pitchFamily="34" charset="-122"/>
                <a:cs typeface="+mn-ea"/>
                <a:sym typeface="Times New Roman" panose="02020603050405020304" pitchFamily="18" charset="0"/>
              </a:rPr>
              <a:t>第一</a:t>
            </a:r>
            <a:r>
              <a:rPr lang="zh-CN" altLang="en-US" sz="2000" b="1" dirty="0">
                <a:solidFill>
                  <a:srgbClr val="FF6700"/>
                </a:solidFill>
                <a:latin typeface="Times New Roman" panose="02020603050405020304" pitchFamily="18" charset="0"/>
                <a:ea typeface="微软雅黑" panose="020B0503020204020204" pitchFamily="34" charset="-122"/>
                <a:cs typeface="+mn-ea"/>
                <a:sym typeface="Times New Roman" panose="02020603050405020304" pitchFamily="18" charset="0"/>
              </a:rPr>
              <a:t>步 建立阶段</a:t>
            </a:r>
            <a:r>
              <a:rPr lang="zh-CN" altLang="en-US" sz="2000" dirty="0">
                <a:latin typeface="Times New Roman" panose="02020603050405020304" pitchFamily="18" charset="0"/>
                <a:ea typeface="微软雅黑" panose="020B0503020204020204" pitchFamily="34" charset="-122"/>
                <a:cs typeface="+mn-ea"/>
                <a:sym typeface="Times New Roman" panose="02020603050405020304" pitchFamily="18" charset="0"/>
              </a:rPr>
              <a:t>：</a:t>
            </a:r>
            <a:r>
              <a:rPr lang="zh-CN" altLang="en-US" sz="2000">
                <a:latin typeface="Times New Roman" panose="02020603050405020304" pitchFamily="18" charset="0"/>
                <a:ea typeface="微软雅黑" panose="020B0503020204020204" pitchFamily="34" charset="-122"/>
                <a:cs typeface="+mn-ea"/>
                <a:sym typeface="Times New Roman" panose="02020603050405020304" pitchFamily="18" charset="0"/>
              </a:rPr>
              <a:t>假如从</a:t>
            </a:r>
            <a:r>
              <a:rPr lang="en-US" altLang="zh-CN" sz="2000" dirty="0">
                <a:latin typeface="Times New Roman" panose="02020603050405020304" pitchFamily="18" charset="0"/>
                <a:ea typeface="微软雅黑" panose="020B0503020204020204" pitchFamily="34" charset="-122"/>
                <a:cs typeface="+mn-ea"/>
                <a:sym typeface="Times New Roman" panose="02020603050405020304" pitchFamily="18" charset="0"/>
              </a:rPr>
              <a:t>5</a:t>
            </a:r>
            <a:r>
              <a:rPr lang="zh-CN" altLang="en-US" sz="2000" dirty="0">
                <a:latin typeface="Times New Roman" panose="02020603050405020304" pitchFamily="18" charset="0"/>
                <a:ea typeface="微软雅黑" panose="020B0503020204020204" pitchFamily="34" charset="-122"/>
                <a:cs typeface="+mn-ea"/>
                <a:sym typeface="Times New Roman" panose="02020603050405020304" pitchFamily="18" charset="0"/>
              </a:rPr>
              <a:t>个对象中随机</a:t>
            </a:r>
            <a:r>
              <a:rPr lang="zh-CN" altLang="en-US" sz="2000">
                <a:latin typeface="Times New Roman" panose="02020603050405020304" pitchFamily="18" charset="0"/>
                <a:ea typeface="微软雅黑" panose="020B0503020204020204" pitchFamily="34" charset="-122"/>
                <a:cs typeface="+mn-ea"/>
                <a:sym typeface="Times New Roman" panose="02020603050405020304" pitchFamily="18" charset="0"/>
              </a:rPr>
              <a:t>抽取的</a:t>
            </a:r>
            <a:r>
              <a:rPr lang="en-US" altLang="zh-CN" sz="2000" dirty="0">
                <a:latin typeface="Times New Roman" panose="02020603050405020304" pitchFamily="18" charset="0"/>
                <a:ea typeface="微软雅黑" panose="020B0503020204020204" pitchFamily="34" charset="-122"/>
                <a:cs typeface="+mn-ea"/>
                <a:sym typeface="Times New Roman" panose="02020603050405020304" pitchFamily="18" charset="0"/>
              </a:rPr>
              <a:t>2</a:t>
            </a:r>
            <a:r>
              <a:rPr lang="zh-CN" altLang="en-US" sz="2000" dirty="0">
                <a:latin typeface="Times New Roman" panose="02020603050405020304" pitchFamily="18" charset="0"/>
                <a:ea typeface="微软雅黑" panose="020B0503020204020204" pitchFamily="34" charset="-122"/>
                <a:cs typeface="+mn-ea"/>
                <a:sym typeface="Times New Roman" panose="02020603050405020304" pitchFamily="18" charset="0"/>
              </a:rPr>
              <a:t>个</a:t>
            </a:r>
            <a:r>
              <a:rPr lang="zh-CN" altLang="en-US" sz="2000">
                <a:latin typeface="Times New Roman" panose="02020603050405020304" pitchFamily="18" charset="0"/>
                <a:ea typeface="微软雅黑" panose="020B0503020204020204" pitchFamily="34" charset="-122"/>
                <a:cs typeface="+mn-ea"/>
                <a:sym typeface="Times New Roman" panose="02020603050405020304" pitchFamily="18" charset="0"/>
              </a:rPr>
              <a:t>中心点为</a:t>
            </a:r>
            <a:r>
              <a:rPr lang="en-US" altLang="zh-CN" sz="2000" dirty="0">
                <a:latin typeface="Times New Roman" panose="02020603050405020304" pitchFamily="18" charset="0"/>
                <a:ea typeface="微软雅黑" panose="020B0503020204020204" pitchFamily="34" charset="-122"/>
                <a:cs typeface="+mn-ea"/>
                <a:sym typeface="Times New Roman" panose="02020603050405020304" pitchFamily="18" charset="0"/>
              </a:rPr>
              <a:t>{</a:t>
            </a:r>
            <a:r>
              <a:rPr lang="en-US" altLang="zh-CN" sz="2000">
                <a:latin typeface="Times New Roman" panose="02020603050405020304" pitchFamily="18" charset="0"/>
                <a:ea typeface="微软雅黑" panose="020B0503020204020204" pitchFamily="34" charset="-122"/>
                <a:cs typeface="+mn-ea"/>
                <a:sym typeface="Times New Roman" panose="02020603050405020304" pitchFamily="18" charset="0"/>
              </a:rPr>
              <a:t>A</a:t>
            </a:r>
            <a:r>
              <a:rPr lang="zh-CN" altLang="en-US" sz="2000">
                <a:latin typeface="Times New Roman" panose="02020603050405020304" pitchFamily="18" charset="0"/>
                <a:ea typeface="微软雅黑" panose="020B0503020204020204" pitchFamily="34" charset="-122"/>
                <a:cs typeface="+mn-ea"/>
                <a:sym typeface="Times New Roman" panose="02020603050405020304" pitchFamily="18" charset="0"/>
              </a:rPr>
              <a:t>，</a:t>
            </a:r>
            <a:r>
              <a:rPr lang="en-US" altLang="zh-CN" sz="2000" dirty="0">
                <a:latin typeface="Times New Roman" panose="02020603050405020304" pitchFamily="18" charset="0"/>
                <a:ea typeface="微软雅黑" panose="020B0503020204020204" pitchFamily="34" charset="-122"/>
                <a:cs typeface="+mn-ea"/>
                <a:sym typeface="Times New Roman" panose="02020603050405020304" pitchFamily="18" charset="0"/>
              </a:rPr>
              <a:t>B},</a:t>
            </a:r>
            <a:r>
              <a:rPr lang="zh-CN" altLang="en-US" sz="2000" dirty="0">
                <a:latin typeface="Times New Roman" panose="02020603050405020304" pitchFamily="18" charset="0"/>
                <a:ea typeface="微软雅黑" panose="020B0503020204020204" pitchFamily="34" charset="-122"/>
                <a:cs typeface="+mn-ea"/>
                <a:sym typeface="Times New Roman" panose="02020603050405020304" pitchFamily="18" charset="0"/>
              </a:rPr>
              <a:t>则样本被</a:t>
            </a:r>
            <a:r>
              <a:rPr lang="zh-CN" altLang="en-US" sz="2000">
                <a:latin typeface="Times New Roman" panose="02020603050405020304" pitchFamily="18" charset="0"/>
                <a:ea typeface="微软雅黑" panose="020B0503020204020204" pitchFamily="34" charset="-122"/>
                <a:cs typeface="+mn-ea"/>
                <a:sym typeface="Times New Roman" panose="02020603050405020304" pitchFamily="18" charset="0"/>
              </a:rPr>
              <a:t>划分为</a:t>
            </a:r>
            <a:r>
              <a:rPr lang="en-US" altLang="zh-CN" sz="2000" dirty="0">
                <a:latin typeface="Times New Roman" panose="02020603050405020304" pitchFamily="18" charset="0"/>
                <a:ea typeface="微软雅黑" panose="020B0503020204020204" pitchFamily="34" charset="-122"/>
                <a:cs typeface="+mn-ea"/>
                <a:sym typeface="Times New Roman" panose="02020603050405020304" pitchFamily="18" charset="0"/>
              </a:rPr>
              <a:t>{</a:t>
            </a:r>
            <a:r>
              <a:rPr lang="en-US" altLang="zh-CN" sz="2000">
                <a:latin typeface="Times New Roman" panose="02020603050405020304" pitchFamily="18" charset="0"/>
                <a:ea typeface="微软雅黑" panose="020B0503020204020204" pitchFamily="34" charset="-122"/>
                <a:cs typeface="+mn-ea"/>
                <a:sym typeface="Times New Roman" panose="02020603050405020304" pitchFamily="18" charset="0"/>
              </a:rPr>
              <a:t>A</a:t>
            </a:r>
            <a:r>
              <a:rPr lang="zh-CN" altLang="en-US" sz="2000">
                <a:latin typeface="Times New Roman" panose="02020603050405020304" pitchFamily="18" charset="0"/>
                <a:ea typeface="微软雅黑" panose="020B0503020204020204" pitchFamily="34" charset="-122"/>
                <a:cs typeface="+mn-ea"/>
                <a:sym typeface="Times New Roman" panose="02020603050405020304" pitchFamily="18" charset="0"/>
              </a:rPr>
              <a:t>、</a:t>
            </a:r>
            <a:r>
              <a:rPr lang="en-US" altLang="zh-CN" sz="2000">
                <a:latin typeface="Times New Roman" panose="02020603050405020304" pitchFamily="18" charset="0"/>
                <a:ea typeface="微软雅黑" panose="020B0503020204020204" pitchFamily="34" charset="-122"/>
                <a:cs typeface="+mn-ea"/>
                <a:sym typeface="Times New Roman" panose="02020603050405020304" pitchFamily="18" charset="0"/>
              </a:rPr>
              <a:t>C</a:t>
            </a:r>
            <a:r>
              <a:rPr lang="zh-CN" altLang="en-US" sz="2000">
                <a:latin typeface="Times New Roman" panose="02020603050405020304" pitchFamily="18" charset="0"/>
                <a:ea typeface="微软雅黑" panose="020B0503020204020204" pitchFamily="34" charset="-122"/>
                <a:cs typeface="+mn-ea"/>
                <a:sym typeface="Times New Roman" panose="02020603050405020304" pitchFamily="18" charset="0"/>
              </a:rPr>
              <a:t>、</a:t>
            </a:r>
            <a:r>
              <a:rPr lang="en-US" altLang="zh-CN" sz="2000" dirty="0">
                <a:latin typeface="Times New Roman" panose="02020603050405020304" pitchFamily="18" charset="0"/>
                <a:ea typeface="微软雅黑" panose="020B0503020204020204" pitchFamily="34" charset="-122"/>
                <a:cs typeface="+mn-ea"/>
                <a:sym typeface="Times New Roman" panose="02020603050405020304" pitchFamily="18" charset="0"/>
              </a:rPr>
              <a:t>D</a:t>
            </a:r>
            <a:r>
              <a:rPr lang="en-US" altLang="zh-CN" sz="2000">
                <a:latin typeface="Times New Roman" panose="02020603050405020304" pitchFamily="18" charset="0"/>
                <a:ea typeface="微软雅黑" panose="020B0503020204020204" pitchFamily="34" charset="-122"/>
                <a:cs typeface="+mn-ea"/>
                <a:sym typeface="Times New Roman" panose="02020603050405020304" pitchFamily="18" charset="0"/>
              </a:rPr>
              <a:t>}</a:t>
            </a:r>
            <a:r>
              <a:rPr lang="zh-CN" altLang="en-US" sz="2000">
                <a:latin typeface="Times New Roman" panose="02020603050405020304" pitchFamily="18" charset="0"/>
                <a:ea typeface="微软雅黑" panose="020B0503020204020204" pitchFamily="34" charset="-122"/>
                <a:cs typeface="+mn-ea"/>
                <a:sym typeface="Times New Roman" panose="02020603050405020304" pitchFamily="18" charset="0"/>
              </a:rPr>
              <a:t>和</a:t>
            </a:r>
            <a:r>
              <a:rPr lang="en-US" altLang="zh-CN" sz="2000" dirty="0">
                <a:latin typeface="Times New Roman" panose="02020603050405020304" pitchFamily="18" charset="0"/>
                <a:ea typeface="微软雅黑" panose="020B0503020204020204" pitchFamily="34" charset="-122"/>
                <a:cs typeface="+mn-ea"/>
                <a:sym typeface="Times New Roman" panose="02020603050405020304" pitchFamily="18" charset="0"/>
              </a:rPr>
              <a:t>{</a:t>
            </a:r>
            <a:r>
              <a:rPr lang="en-US" altLang="zh-CN" sz="2000">
                <a:latin typeface="Times New Roman" panose="02020603050405020304" pitchFamily="18" charset="0"/>
                <a:ea typeface="微软雅黑" panose="020B0503020204020204" pitchFamily="34" charset="-122"/>
                <a:cs typeface="+mn-ea"/>
                <a:sym typeface="Times New Roman" panose="02020603050405020304" pitchFamily="18" charset="0"/>
              </a:rPr>
              <a:t>B</a:t>
            </a:r>
            <a:r>
              <a:rPr lang="zh-CN" altLang="en-US" sz="2000">
                <a:latin typeface="Times New Roman" panose="02020603050405020304" pitchFamily="18" charset="0"/>
                <a:ea typeface="微软雅黑" panose="020B0503020204020204" pitchFamily="34" charset="-122"/>
                <a:cs typeface="+mn-ea"/>
                <a:sym typeface="Times New Roman" panose="02020603050405020304" pitchFamily="18" charset="0"/>
              </a:rPr>
              <a:t>、</a:t>
            </a:r>
            <a:r>
              <a:rPr lang="en-US" altLang="zh-CN" sz="2000" dirty="0">
                <a:latin typeface="Times New Roman" panose="02020603050405020304" pitchFamily="18" charset="0"/>
                <a:ea typeface="微软雅黑" panose="020B0503020204020204" pitchFamily="34" charset="-122"/>
                <a:cs typeface="+mn-ea"/>
                <a:sym typeface="Times New Roman" panose="02020603050405020304" pitchFamily="18" charset="0"/>
              </a:rPr>
              <a:t>E}</a:t>
            </a:r>
          </a:p>
          <a:p>
            <a:pPr marL="0" indent="0" algn="just" fontAlgn="base">
              <a:lnSpc>
                <a:spcPct val="135000"/>
              </a:lnSpc>
              <a:spcBef>
                <a:spcPts val="600"/>
              </a:spcBef>
              <a:spcAft>
                <a:spcPct val="0"/>
              </a:spcAft>
              <a:buClr>
                <a:srgbClr val="FF6600"/>
              </a:buClr>
              <a:buSzPct val="80000"/>
              <a:buNone/>
            </a:pPr>
            <a:r>
              <a:rPr lang="zh-CN" altLang="en-US" sz="2000">
                <a:latin typeface="Times New Roman" panose="02020603050405020304" pitchFamily="18" charset="0"/>
                <a:ea typeface="微软雅黑" panose="020B0503020204020204" pitchFamily="34" charset="-122"/>
                <a:cs typeface="+mn-ea"/>
                <a:sym typeface="Times New Roman" panose="02020603050405020304" pitchFamily="18" charset="0"/>
              </a:rPr>
              <a:t>        </a:t>
            </a:r>
            <a:r>
              <a:rPr lang="zh-CN" altLang="en-US" sz="2000" b="1">
                <a:solidFill>
                  <a:srgbClr val="FF6700"/>
                </a:solidFill>
                <a:latin typeface="Times New Roman" panose="02020603050405020304" pitchFamily="18" charset="0"/>
                <a:ea typeface="微软雅黑" panose="020B0503020204020204" pitchFamily="34" charset="-122"/>
                <a:cs typeface="+mn-ea"/>
                <a:sym typeface="Times New Roman" panose="02020603050405020304" pitchFamily="18" charset="0"/>
              </a:rPr>
              <a:t>第二</a:t>
            </a:r>
            <a:r>
              <a:rPr lang="zh-CN" altLang="en-US" sz="2000" b="1" dirty="0">
                <a:solidFill>
                  <a:srgbClr val="FF6700"/>
                </a:solidFill>
                <a:latin typeface="Times New Roman" panose="02020603050405020304" pitchFamily="18" charset="0"/>
                <a:ea typeface="微软雅黑" panose="020B0503020204020204" pitchFamily="34" charset="-122"/>
                <a:cs typeface="+mn-ea"/>
                <a:sym typeface="Times New Roman" panose="02020603050405020304" pitchFamily="18" charset="0"/>
              </a:rPr>
              <a:t>步 交换阶段</a:t>
            </a:r>
            <a:r>
              <a:rPr lang="zh-CN" altLang="en-US" sz="2000" dirty="0">
                <a:latin typeface="Times New Roman" panose="02020603050405020304" pitchFamily="18" charset="0"/>
                <a:ea typeface="微软雅黑" panose="020B0503020204020204" pitchFamily="34" charset="-122"/>
                <a:cs typeface="+mn-ea"/>
                <a:sym typeface="Times New Roman" panose="02020603050405020304" pitchFamily="18" charset="0"/>
              </a:rPr>
              <a:t>：</a:t>
            </a:r>
            <a:r>
              <a:rPr lang="zh-CN" altLang="en-US" sz="2000">
                <a:latin typeface="Times New Roman" panose="02020603050405020304" pitchFamily="18" charset="0"/>
                <a:ea typeface="微软雅黑" panose="020B0503020204020204" pitchFamily="34" charset="-122"/>
                <a:cs typeface="+mn-ea"/>
                <a:sym typeface="Times New Roman" panose="02020603050405020304" pitchFamily="18" charset="0"/>
              </a:rPr>
              <a:t>假定中心点</a:t>
            </a:r>
            <a:r>
              <a:rPr lang="en-US" altLang="zh-CN" sz="2000">
                <a:latin typeface="Times New Roman" panose="02020603050405020304" pitchFamily="18" charset="0"/>
                <a:ea typeface="微软雅黑" panose="020B0503020204020204" pitchFamily="34" charset="-122"/>
                <a:cs typeface="+mn-ea"/>
                <a:sym typeface="Times New Roman" panose="02020603050405020304" pitchFamily="18" charset="0"/>
              </a:rPr>
              <a:t>A</a:t>
            </a:r>
            <a:r>
              <a:rPr lang="zh-CN" altLang="en-US" sz="2000">
                <a:latin typeface="Times New Roman" panose="02020603050405020304" pitchFamily="18" charset="0"/>
                <a:ea typeface="微软雅黑" panose="020B0503020204020204" pitchFamily="34" charset="-122"/>
                <a:cs typeface="+mn-ea"/>
                <a:sym typeface="Times New Roman" panose="02020603050405020304" pitchFamily="18" charset="0"/>
              </a:rPr>
              <a:t>、</a:t>
            </a:r>
            <a:r>
              <a:rPr lang="en-US" altLang="zh-CN" sz="2000" dirty="0">
                <a:latin typeface="Times New Roman" panose="02020603050405020304" pitchFamily="18" charset="0"/>
                <a:ea typeface="微软雅黑" panose="020B0503020204020204" pitchFamily="34" charset="-122"/>
                <a:cs typeface="+mn-ea"/>
                <a:sym typeface="Times New Roman" panose="02020603050405020304" pitchFamily="18" charset="0"/>
              </a:rPr>
              <a:t>B</a:t>
            </a:r>
            <a:r>
              <a:rPr lang="zh-CN" altLang="en-US" sz="2000" dirty="0">
                <a:latin typeface="Times New Roman" panose="02020603050405020304" pitchFamily="18" charset="0"/>
                <a:ea typeface="微软雅黑" panose="020B0503020204020204" pitchFamily="34" charset="-122"/>
                <a:cs typeface="+mn-ea"/>
                <a:sym typeface="Times New Roman" panose="02020603050405020304" pitchFamily="18" charset="0"/>
              </a:rPr>
              <a:t>分别被</a:t>
            </a:r>
            <a:r>
              <a:rPr lang="zh-CN" altLang="en-US" sz="2000">
                <a:latin typeface="Times New Roman" panose="02020603050405020304" pitchFamily="18" charset="0"/>
                <a:ea typeface="微软雅黑" panose="020B0503020204020204" pitchFamily="34" charset="-122"/>
                <a:cs typeface="+mn-ea"/>
                <a:sym typeface="Times New Roman" panose="02020603050405020304" pitchFamily="18" charset="0"/>
              </a:rPr>
              <a:t>非中心点</a:t>
            </a:r>
            <a:r>
              <a:rPr lang="en-US" altLang="zh-CN" sz="2000">
                <a:latin typeface="Times New Roman" panose="02020603050405020304" pitchFamily="18" charset="0"/>
                <a:ea typeface="微软雅黑" panose="020B0503020204020204" pitchFamily="34" charset="-122"/>
                <a:cs typeface="+mn-ea"/>
                <a:sym typeface="Times New Roman" panose="02020603050405020304" pitchFamily="18" charset="0"/>
              </a:rPr>
              <a:t>C</a:t>
            </a:r>
            <a:r>
              <a:rPr lang="zh-CN" altLang="en-US" sz="2000">
                <a:latin typeface="Times New Roman" panose="02020603050405020304" pitchFamily="18" charset="0"/>
                <a:ea typeface="微软雅黑" panose="020B0503020204020204" pitchFamily="34" charset="-122"/>
                <a:cs typeface="+mn-ea"/>
                <a:sym typeface="Times New Roman" panose="02020603050405020304" pitchFamily="18" charset="0"/>
              </a:rPr>
              <a:t>、</a:t>
            </a:r>
            <a:r>
              <a:rPr lang="en-US" altLang="zh-CN" sz="2000">
                <a:latin typeface="Times New Roman" panose="02020603050405020304" pitchFamily="18" charset="0"/>
                <a:ea typeface="微软雅黑" panose="020B0503020204020204" pitchFamily="34" charset="-122"/>
                <a:cs typeface="+mn-ea"/>
                <a:sym typeface="Times New Roman" panose="02020603050405020304" pitchFamily="18" charset="0"/>
              </a:rPr>
              <a:t>D</a:t>
            </a:r>
            <a:r>
              <a:rPr lang="zh-CN" altLang="en-US" sz="2000">
                <a:latin typeface="Times New Roman" panose="02020603050405020304" pitchFamily="18" charset="0"/>
                <a:ea typeface="微软雅黑" panose="020B0503020204020204" pitchFamily="34" charset="-122"/>
                <a:cs typeface="+mn-ea"/>
                <a:sym typeface="Times New Roman" panose="02020603050405020304" pitchFamily="18" charset="0"/>
              </a:rPr>
              <a:t>、</a:t>
            </a:r>
            <a:r>
              <a:rPr lang="en-US" altLang="zh-CN" sz="2000" dirty="0">
                <a:latin typeface="Times New Roman" panose="02020603050405020304" pitchFamily="18" charset="0"/>
                <a:ea typeface="微软雅黑" panose="020B0503020204020204" pitchFamily="34" charset="-122"/>
                <a:cs typeface="+mn-ea"/>
                <a:sym typeface="Times New Roman" panose="02020603050405020304" pitchFamily="18" charset="0"/>
              </a:rPr>
              <a:t>E</a:t>
            </a:r>
            <a:r>
              <a:rPr lang="zh-CN" altLang="en-US" sz="2000" dirty="0">
                <a:latin typeface="Times New Roman" panose="02020603050405020304" pitchFamily="18" charset="0"/>
                <a:ea typeface="微软雅黑" panose="020B0503020204020204" pitchFamily="34" charset="-122"/>
                <a:cs typeface="+mn-ea"/>
                <a:sym typeface="Times New Roman" panose="02020603050405020304" pitchFamily="18" charset="0"/>
              </a:rPr>
              <a:t>替换</a:t>
            </a:r>
            <a:r>
              <a:rPr lang="zh-CN" altLang="en-US" sz="2000">
                <a:latin typeface="Times New Roman" panose="02020603050405020304" pitchFamily="18" charset="0"/>
                <a:ea typeface="微软雅黑" panose="020B0503020204020204" pitchFamily="34" charset="-122"/>
                <a:cs typeface="+mn-ea"/>
                <a:sym typeface="Times New Roman" panose="02020603050405020304" pitchFamily="18" charset="0"/>
              </a:rPr>
              <a:t>，根据</a:t>
            </a:r>
            <a:r>
              <a:rPr lang="en-US" altLang="zh-CN" sz="2000" dirty="0">
                <a:latin typeface="Times New Roman" panose="02020603050405020304" pitchFamily="18" charset="0"/>
                <a:ea typeface="微软雅黑" panose="020B0503020204020204" pitchFamily="34" charset="-122"/>
                <a:cs typeface="+mn-ea"/>
                <a:sym typeface="Times New Roman" panose="02020603050405020304" pitchFamily="18" charset="0"/>
              </a:rPr>
              <a:t>PAM</a:t>
            </a:r>
            <a:r>
              <a:rPr lang="zh-CN" altLang="en-US" sz="2000" dirty="0">
                <a:latin typeface="Times New Roman" panose="02020603050405020304" pitchFamily="18" charset="0"/>
                <a:ea typeface="微软雅黑" panose="020B0503020204020204" pitchFamily="34" charset="-122"/>
                <a:cs typeface="+mn-ea"/>
                <a:sym typeface="Times New Roman" panose="02020603050405020304" pitchFamily="18" charset="0"/>
              </a:rPr>
              <a:t>算法需要计算</a:t>
            </a:r>
            <a:r>
              <a:rPr lang="zh-CN" altLang="en-US" sz="2000">
                <a:latin typeface="Times New Roman" panose="02020603050405020304" pitchFamily="18" charset="0"/>
                <a:ea typeface="微软雅黑" panose="020B0503020204020204" pitchFamily="34" charset="-122"/>
                <a:cs typeface="+mn-ea"/>
                <a:sym typeface="Times New Roman" panose="02020603050405020304" pitchFamily="18" charset="0"/>
              </a:rPr>
              <a:t>下列代价</a:t>
            </a:r>
            <a:r>
              <a:rPr lang="en-US" altLang="zh-CN" sz="2000">
                <a:latin typeface="Times New Roman" panose="02020603050405020304" pitchFamily="18" charset="0"/>
                <a:ea typeface="微软雅黑" panose="020B0503020204020204" pitchFamily="34" charset="-122"/>
                <a:cs typeface="+mn-ea"/>
                <a:sym typeface="Times New Roman" panose="02020603050405020304" pitchFamily="18" charset="0"/>
              </a:rPr>
              <a:t>TC</a:t>
            </a:r>
            <a:r>
              <a:rPr lang="en-US" altLang="zh-CN" sz="2000" baseline="-25000" dirty="0">
                <a:latin typeface="Times New Roman" panose="02020603050405020304" pitchFamily="18" charset="0"/>
                <a:ea typeface="微软雅黑" panose="020B0503020204020204" pitchFamily="34" charset="-122"/>
                <a:cs typeface="+mn-ea"/>
                <a:sym typeface="Times New Roman" panose="02020603050405020304" pitchFamily="18" charset="0"/>
              </a:rPr>
              <a:t>AC</a:t>
            </a:r>
            <a:r>
              <a:rPr lang="zh-CN" altLang="en-US" sz="2000">
                <a:latin typeface="Times New Roman" panose="02020603050405020304" pitchFamily="18" charset="0"/>
                <a:ea typeface="微软雅黑" panose="020B0503020204020204" pitchFamily="34" charset="-122"/>
                <a:cs typeface="+mn-ea"/>
                <a:sym typeface="Times New Roman" panose="02020603050405020304" pitchFamily="18" charset="0"/>
              </a:rPr>
              <a:t>、 </a:t>
            </a:r>
            <a:r>
              <a:rPr lang="en-US" altLang="zh-CN" sz="2000">
                <a:latin typeface="Times New Roman" panose="02020603050405020304" pitchFamily="18" charset="0"/>
                <a:ea typeface="微软雅黑" panose="020B0503020204020204" pitchFamily="34" charset="-122"/>
                <a:cs typeface="+mn-ea"/>
                <a:sym typeface="Times New Roman" panose="02020603050405020304" pitchFamily="18" charset="0"/>
              </a:rPr>
              <a:t>TC</a:t>
            </a:r>
            <a:r>
              <a:rPr lang="en-US" altLang="zh-CN" sz="2000" baseline="-25000" dirty="0">
                <a:latin typeface="Times New Roman" panose="02020603050405020304" pitchFamily="18" charset="0"/>
                <a:ea typeface="微软雅黑" panose="020B0503020204020204" pitchFamily="34" charset="-122"/>
                <a:cs typeface="+mn-ea"/>
                <a:sym typeface="Times New Roman" panose="02020603050405020304" pitchFamily="18" charset="0"/>
              </a:rPr>
              <a:t>AD</a:t>
            </a:r>
            <a:r>
              <a:rPr lang="zh-CN" altLang="en-US" sz="2000">
                <a:latin typeface="Times New Roman" panose="02020603050405020304" pitchFamily="18" charset="0"/>
                <a:ea typeface="微软雅黑" panose="020B0503020204020204" pitchFamily="34" charset="-122"/>
                <a:cs typeface="+mn-ea"/>
                <a:sym typeface="Times New Roman" panose="02020603050405020304" pitchFamily="18" charset="0"/>
              </a:rPr>
              <a:t>、 </a:t>
            </a:r>
            <a:r>
              <a:rPr lang="en-US" altLang="zh-CN" sz="2000">
                <a:latin typeface="Times New Roman" panose="02020603050405020304" pitchFamily="18" charset="0"/>
                <a:ea typeface="微软雅黑" panose="020B0503020204020204" pitchFamily="34" charset="-122"/>
                <a:cs typeface="+mn-ea"/>
                <a:sym typeface="Times New Roman" panose="02020603050405020304" pitchFamily="18" charset="0"/>
              </a:rPr>
              <a:t>TC</a:t>
            </a:r>
            <a:r>
              <a:rPr lang="en-US" altLang="zh-CN" sz="2000" baseline="-25000">
                <a:latin typeface="Times New Roman" panose="02020603050405020304" pitchFamily="18" charset="0"/>
                <a:ea typeface="微软雅黑" panose="020B0503020204020204" pitchFamily="34" charset="-122"/>
                <a:cs typeface="+mn-ea"/>
                <a:sym typeface="Times New Roman" panose="02020603050405020304" pitchFamily="18" charset="0"/>
              </a:rPr>
              <a:t>AE</a:t>
            </a:r>
            <a:r>
              <a:rPr lang="zh-CN" altLang="en-US" sz="2000">
                <a:latin typeface="Times New Roman" panose="02020603050405020304" pitchFamily="18" charset="0"/>
                <a:ea typeface="微软雅黑" panose="020B0503020204020204" pitchFamily="34" charset="-122"/>
                <a:cs typeface="+mn-ea"/>
                <a:sym typeface="Times New Roman" panose="02020603050405020304" pitchFamily="18" charset="0"/>
              </a:rPr>
              <a:t>、</a:t>
            </a:r>
            <a:r>
              <a:rPr lang="en-US" altLang="zh-CN" sz="2000">
                <a:latin typeface="Times New Roman" panose="02020603050405020304" pitchFamily="18" charset="0"/>
                <a:ea typeface="微软雅黑" panose="020B0503020204020204" pitchFamily="34" charset="-122"/>
                <a:cs typeface="+mn-ea"/>
                <a:sym typeface="Times New Roman" panose="02020603050405020304" pitchFamily="18" charset="0"/>
              </a:rPr>
              <a:t>TC</a:t>
            </a:r>
            <a:r>
              <a:rPr lang="en-US" altLang="zh-CN" sz="2000" baseline="-25000">
                <a:latin typeface="Times New Roman" panose="02020603050405020304" pitchFamily="18" charset="0"/>
                <a:ea typeface="微软雅黑" panose="020B0503020204020204" pitchFamily="34" charset="-122"/>
                <a:cs typeface="+mn-ea"/>
                <a:sym typeface="Times New Roman" panose="02020603050405020304" pitchFamily="18" charset="0"/>
              </a:rPr>
              <a:t>BC</a:t>
            </a:r>
            <a:r>
              <a:rPr lang="zh-CN" altLang="en-US" sz="2000">
                <a:latin typeface="Times New Roman" panose="02020603050405020304" pitchFamily="18" charset="0"/>
                <a:ea typeface="微软雅黑" panose="020B0503020204020204" pitchFamily="34" charset="-122"/>
                <a:cs typeface="+mn-ea"/>
                <a:sym typeface="Times New Roman" panose="02020603050405020304" pitchFamily="18" charset="0"/>
              </a:rPr>
              <a:t>、</a:t>
            </a:r>
            <a:r>
              <a:rPr lang="en-US" altLang="zh-CN" sz="2000">
                <a:latin typeface="Times New Roman" panose="02020603050405020304" pitchFamily="18" charset="0"/>
                <a:ea typeface="微软雅黑" panose="020B0503020204020204" pitchFamily="34" charset="-122"/>
                <a:cs typeface="+mn-ea"/>
                <a:sym typeface="Times New Roman" panose="02020603050405020304" pitchFamily="18" charset="0"/>
              </a:rPr>
              <a:t>TC</a:t>
            </a:r>
            <a:r>
              <a:rPr lang="en-US" altLang="zh-CN" sz="2000" baseline="-25000" dirty="0">
                <a:latin typeface="Times New Roman" panose="02020603050405020304" pitchFamily="18" charset="0"/>
                <a:ea typeface="微软雅黑" panose="020B0503020204020204" pitchFamily="34" charset="-122"/>
                <a:cs typeface="+mn-ea"/>
                <a:sym typeface="Times New Roman" panose="02020603050405020304" pitchFamily="18" charset="0"/>
              </a:rPr>
              <a:t>BD</a:t>
            </a:r>
            <a:r>
              <a:rPr lang="zh-CN" altLang="en-US" sz="2000">
                <a:latin typeface="Times New Roman" panose="02020603050405020304" pitchFamily="18" charset="0"/>
                <a:ea typeface="微软雅黑" panose="020B0503020204020204" pitchFamily="34" charset="-122"/>
                <a:cs typeface="+mn-ea"/>
                <a:sym typeface="Times New Roman" panose="02020603050405020304" pitchFamily="18" charset="0"/>
              </a:rPr>
              <a:t>、 </a:t>
            </a:r>
            <a:r>
              <a:rPr lang="en-US" altLang="zh-CN" sz="2000">
                <a:latin typeface="Times New Roman" panose="02020603050405020304" pitchFamily="18" charset="0"/>
                <a:ea typeface="微软雅黑" panose="020B0503020204020204" pitchFamily="34" charset="-122"/>
                <a:cs typeface="+mn-ea"/>
                <a:sym typeface="Times New Roman" panose="02020603050405020304" pitchFamily="18" charset="0"/>
              </a:rPr>
              <a:t>TC</a:t>
            </a:r>
            <a:r>
              <a:rPr lang="en-US" altLang="zh-CN" sz="2000" baseline="-25000" dirty="0">
                <a:latin typeface="Times New Roman" panose="02020603050405020304" pitchFamily="18" charset="0"/>
                <a:ea typeface="微软雅黑" panose="020B0503020204020204" pitchFamily="34" charset="-122"/>
                <a:cs typeface="+mn-ea"/>
                <a:sym typeface="Times New Roman" panose="02020603050405020304" pitchFamily="18" charset="0"/>
              </a:rPr>
              <a:t>BE</a:t>
            </a:r>
            <a:r>
              <a:rPr lang="zh-CN" altLang="en-US" sz="2000">
                <a:latin typeface="Times New Roman" panose="02020603050405020304" pitchFamily="18" charset="0"/>
                <a:ea typeface="微软雅黑" panose="020B0503020204020204" pitchFamily="34" charset="-122"/>
                <a:cs typeface="+mn-ea"/>
                <a:sym typeface="Times New Roman" panose="02020603050405020304" pitchFamily="18" charset="0"/>
              </a:rPr>
              <a:t>，</a:t>
            </a:r>
            <a:r>
              <a:rPr lang="zh-CN" altLang="en-US" sz="2000" dirty="0">
                <a:latin typeface="Times New Roman" panose="02020603050405020304" pitchFamily="18" charset="0"/>
                <a:ea typeface="微软雅黑" panose="020B0503020204020204" pitchFamily="34" charset="-122"/>
                <a:cs typeface="+mn-ea"/>
                <a:sym typeface="Times New Roman" panose="02020603050405020304" pitchFamily="18" charset="0"/>
              </a:rPr>
              <a:t>即验证中心点变换后，代价如何变化</a:t>
            </a:r>
          </a:p>
          <a:p>
            <a:pPr marL="817200" lvl="1" indent="-360000" algn="just" fontAlgn="base">
              <a:lnSpc>
                <a:spcPct val="135000"/>
              </a:lnSpc>
              <a:spcBef>
                <a:spcPts val="600"/>
              </a:spcBef>
              <a:spcAft>
                <a:spcPct val="0"/>
              </a:spcAft>
              <a:buClr>
                <a:srgbClr val="FF6600"/>
              </a:buClr>
              <a:buSzPct val="80000"/>
              <a:buFont typeface="Wingdings" panose="05000000000000000000" pitchFamily="2" charset="2"/>
              <a:buChar char="l"/>
            </a:pPr>
            <a:r>
              <a:rPr lang="zh-CN" altLang="en-US" sz="2000">
                <a:latin typeface="Times New Roman" panose="02020603050405020304" pitchFamily="18" charset="0"/>
                <a:ea typeface="微软雅黑" panose="020B0503020204020204" pitchFamily="34" charset="-122"/>
                <a:cs typeface="+mn-ea"/>
                <a:sym typeface="Times New Roman" panose="02020603050405020304" pitchFamily="18" charset="0"/>
              </a:rPr>
              <a:t>以</a:t>
            </a:r>
            <a:r>
              <a:rPr lang="en-US" altLang="zh-CN" sz="2000">
                <a:latin typeface="Times New Roman" panose="02020603050405020304" pitchFamily="18" charset="0"/>
                <a:ea typeface="微软雅黑" panose="020B0503020204020204" pitchFamily="34" charset="-122"/>
                <a:cs typeface="+mn-ea"/>
                <a:sym typeface="Times New Roman" panose="02020603050405020304" pitchFamily="18" charset="0"/>
              </a:rPr>
              <a:t>TC</a:t>
            </a:r>
            <a:r>
              <a:rPr lang="en-US" altLang="zh-CN" sz="2000" baseline="-25000" dirty="0">
                <a:latin typeface="Times New Roman" panose="02020603050405020304" pitchFamily="18" charset="0"/>
                <a:ea typeface="微软雅黑" panose="020B0503020204020204" pitchFamily="34" charset="-122"/>
                <a:cs typeface="+mn-ea"/>
                <a:sym typeface="Times New Roman" panose="02020603050405020304" pitchFamily="18" charset="0"/>
              </a:rPr>
              <a:t>AC</a:t>
            </a:r>
            <a:r>
              <a:rPr lang="zh-CN" altLang="en-US" sz="2000">
                <a:latin typeface="Times New Roman" panose="02020603050405020304" pitchFamily="18" charset="0"/>
                <a:ea typeface="微软雅黑" panose="020B0503020204020204" pitchFamily="34" charset="-122"/>
                <a:cs typeface="+mn-ea"/>
                <a:sym typeface="Times New Roman" panose="02020603050405020304" pitchFamily="18" charset="0"/>
              </a:rPr>
              <a:t>为</a:t>
            </a:r>
            <a:r>
              <a:rPr lang="zh-CN" altLang="en-US" sz="2000" dirty="0">
                <a:latin typeface="Times New Roman" panose="02020603050405020304" pitchFamily="18" charset="0"/>
                <a:ea typeface="微软雅黑" panose="020B0503020204020204" pitchFamily="34" charset="-122"/>
                <a:cs typeface="+mn-ea"/>
                <a:sym typeface="Times New Roman" panose="02020603050405020304" pitchFamily="18" charset="0"/>
              </a:rPr>
              <a:t>例说明计算过程</a:t>
            </a:r>
          </a:p>
        </p:txBody>
      </p:sp>
      <p:sp>
        <p:nvSpPr>
          <p:cNvPr id="28677" name="Text Box 4"/>
          <p:cNvSpPr txBox="1">
            <a:spLocks noChangeArrowheads="1"/>
          </p:cNvSpPr>
          <p:nvPr/>
        </p:nvSpPr>
        <p:spPr bwMode="auto">
          <a:xfrm>
            <a:off x="1854922" y="3700927"/>
            <a:ext cx="3528000" cy="24323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marL="469900" indent="-469900">
              <a:defRPr sz="3200">
                <a:solidFill>
                  <a:schemeClr val="tx1"/>
                </a:solidFill>
                <a:latin typeface="Arial" charset="0"/>
                <a:ea typeface="楷体_GB2312" pitchFamily="49" charset="-122"/>
              </a:defRPr>
            </a:lvl1pPr>
            <a:lvl2pPr marL="800100" indent="-342900">
              <a:defRPr sz="2800">
                <a:solidFill>
                  <a:schemeClr val="tx1"/>
                </a:solidFill>
                <a:latin typeface="Arial" charset="0"/>
                <a:ea typeface="楷体_GB2312" pitchFamily="49" charset="-122"/>
              </a:defRPr>
            </a:lvl2pPr>
            <a:lvl3pPr marL="1257300" indent="-342900">
              <a:defRPr sz="2400">
                <a:solidFill>
                  <a:schemeClr val="tx1"/>
                </a:solidFill>
                <a:latin typeface="Arial" charset="0"/>
                <a:ea typeface="楷体_GB2312" pitchFamily="49" charset="-122"/>
              </a:defRPr>
            </a:lvl3pPr>
            <a:lvl4pPr marL="1714500" indent="-342900">
              <a:defRPr sz="2000">
                <a:solidFill>
                  <a:schemeClr val="tx1"/>
                </a:solidFill>
                <a:latin typeface="Arial" charset="0"/>
                <a:ea typeface="楷体_GB2312" pitchFamily="49" charset="-122"/>
              </a:defRPr>
            </a:lvl4pPr>
            <a:lvl5pPr marL="2171700" indent="-342900">
              <a:defRPr sz="2000">
                <a:solidFill>
                  <a:schemeClr val="tx1"/>
                </a:solidFill>
                <a:latin typeface="Arial" charset="0"/>
                <a:ea typeface="楷体_GB2312" pitchFamily="49" charset="-122"/>
              </a:defRPr>
            </a:lvl5pPr>
            <a:lvl6pPr marL="2628900" indent="-342900" eaLnBrk="0" hangingPunct="0">
              <a:defRPr sz="2000">
                <a:solidFill>
                  <a:schemeClr val="tx1"/>
                </a:solidFill>
                <a:latin typeface="Arial" charset="0"/>
                <a:ea typeface="楷体_GB2312" pitchFamily="49" charset="-122"/>
              </a:defRPr>
            </a:lvl6pPr>
            <a:lvl7pPr marL="3086100" indent="-342900" eaLnBrk="0" hangingPunct="0">
              <a:defRPr sz="2000">
                <a:solidFill>
                  <a:schemeClr val="tx1"/>
                </a:solidFill>
                <a:latin typeface="Arial" charset="0"/>
                <a:ea typeface="楷体_GB2312" pitchFamily="49" charset="-122"/>
              </a:defRPr>
            </a:lvl7pPr>
            <a:lvl8pPr marL="3543300" indent="-342900" eaLnBrk="0" hangingPunct="0">
              <a:defRPr sz="2000">
                <a:solidFill>
                  <a:schemeClr val="tx1"/>
                </a:solidFill>
                <a:latin typeface="Arial" charset="0"/>
                <a:ea typeface="楷体_GB2312" pitchFamily="49" charset="-122"/>
              </a:defRPr>
            </a:lvl8pPr>
            <a:lvl9pPr marL="4000500" indent="-342900" eaLnBrk="0" hangingPunct="0">
              <a:defRPr sz="2000">
                <a:solidFill>
                  <a:schemeClr val="tx1"/>
                </a:solidFill>
                <a:latin typeface="Arial" charset="0"/>
                <a:ea typeface="楷体_GB2312" pitchFamily="49" charset="-122"/>
              </a:defRPr>
            </a:lvl9pPr>
          </a:lstStyle>
          <a:p>
            <a:pPr marL="324000" indent="-324000" algn="just" eaLnBrk="1" hangingPunct="1">
              <a:lnSpc>
                <a:spcPct val="140000"/>
              </a:lnSpc>
              <a:spcBef>
                <a:spcPts val="600"/>
              </a:spcBef>
              <a:buClr>
                <a:srgbClr val="FF6700"/>
              </a:buClr>
              <a:buFont typeface="Wingdings" pitchFamily="2" charset="2"/>
              <a:buAutoNum type="alphaLcParenR"/>
            </a:pPr>
            <a:r>
              <a:rPr lang="zh-CN" altLang="en-US" sz="1800" dirty="0">
                <a:solidFill>
                  <a:srgbClr val="FF6600"/>
                </a:solidFill>
                <a:latin typeface="Times New Roman" panose="02020603050405020304" pitchFamily="18" charset="0"/>
                <a:ea typeface="微软雅黑" panose="020B0503020204020204" pitchFamily="34" charset="-122"/>
                <a:sym typeface="Times New Roman" panose="02020603050405020304" pitchFamily="18" charset="0"/>
              </a:rPr>
              <a:t>当</a:t>
            </a:r>
            <a:r>
              <a:rPr lang="en-US" altLang="zh-CN" sz="1800" dirty="0">
                <a:solidFill>
                  <a:srgbClr val="FF6600"/>
                </a:solidFill>
                <a:latin typeface="Times New Roman" panose="02020603050405020304" pitchFamily="18" charset="0"/>
                <a:ea typeface="微软雅黑" panose="020B0503020204020204" pitchFamily="34" charset="-122"/>
                <a:sym typeface="Times New Roman" panose="02020603050405020304" pitchFamily="18" charset="0"/>
              </a:rPr>
              <a:t>A</a:t>
            </a:r>
            <a:r>
              <a:rPr lang="zh-CN" altLang="en-US" sz="1800" dirty="0">
                <a:solidFill>
                  <a:srgbClr val="FF6600"/>
                </a:solidFill>
                <a:latin typeface="Times New Roman" panose="02020603050405020304" pitchFamily="18" charset="0"/>
                <a:ea typeface="微软雅黑" panose="020B0503020204020204" pitchFamily="34" charset="-122"/>
                <a:sym typeface="Times New Roman" panose="02020603050405020304" pitchFamily="18" charset="0"/>
              </a:rPr>
              <a:t>被</a:t>
            </a:r>
            <a:r>
              <a:rPr lang="en-US" altLang="zh-CN" sz="1800" dirty="0">
                <a:solidFill>
                  <a:srgbClr val="FF6600"/>
                </a:solidFill>
                <a:latin typeface="Times New Roman" panose="02020603050405020304" pitchFamily="18" charset="0"/>
                <a:ea typeface="微软雅黑" panose="020B0503020204020204" pitchFamily="34" charset="-122"/>
                <a:sym typeface="Times New Roman" panose="02020603050405020304" pitchFamily="18" charset="0"/>
              </a:rPr>
              <a:t>C</a:t>
            </a:r>
            <a:r>
              <a:rPr lang="zh-CN" altLang="en-US" sz="1800" dirty="0">
                <a:solidFill>
                  <a:srgbClr val="FF6600"/>
                </a:solidFill>
                <a:latin typeface="Times New Roman" panose="02020603050405020304" pitchFamily="18" charset="0"/>
                <a:ea typeface="微软雅黑" panose="020B0503020204020204" pitchFamily="34" charset="-122"/>
                <a:sym typeface="Times New Roman" panose="02020603050405020304" pitchFamily="18" charset="0"/>
              </a:rPr>
              <a:t>替换以后，</a:t>
            </a:r>
            <a:r>
              <a:rPr lang="en-US" altLang="zh-CN" sz="1800" dirty="0">
                <a:solidFill>
                  <a:srgbClr val="FF6600"/>
                </a:solidFill>
                <a:latin typeface="Times New Roman" panose="02020603050405020304" pitchFamily="18" charset="0"/>
                <a:ea typeface="微软雅黑" panose="020B0503020204020204" pitchFamily="34" charset="-122"/>
                <a:sym typeface="Times New Roman" panose="02020603050405020304" pitchFamily="18" charset="0"/>
              </a:rPr>
              <a:t>A</a:t>
            </a:r>
            <a:r>
              <a:rPr lang="zh-CN" altLang="en-US" sz="1800" dirty="0">
                <a:solidFill>
                  <a:srgbClr val="FF6600"/>
                </a:solidFill>
                <a:latin typeface="Times New Roman" panose="02020603050405020304" pitchFamily="18" charset="0"/>
                <a:ea typeface="微软雅黑" panose="020B0503020204020204" pitchFamily="34" charset="-122"/>
                <a:sym typeface="Times New Roman" panose="02020603050405020304" pitchFamily="18" charset="0"/>
              </a:rPr>
              <a:t>不再是一个中心点，因为</a:t>
            </a:r>
            <a:r>
              <a:rPr lang="en-US" altLang="zh-CN" sz="1800" dirty="0">
                <a:solidFill>
                  <a:srgbClr val="FF6600"/>
                </a:solidFill>
                <a:latin typeface="Times New Roman" panose="02020603050405020304" pitchFamily="18" charset="0"/>
                <a:ea typeface="微软雅黑" panose="020B0503020204020204" pitchFamily="34" charset="-122"/>
                <a:sym typeface="Times New Roman" panose="02020603050405020304" pitchFamily="18" charset="0"/>
              </a:rPr>
              <a:t>A</a:t>
            </a:r>
            <a:r>
              <a:rPr lang="zh-CN" altLang="en-US" sz="1800" dirty="0">
                <a:solidFill>
                  <a:srgbClr val="FF6600"/>
                </a:solidFill>
                <a:latin typeface="Times New Roman" panose="02020603050405020304" pitchFamily="18" charset="0"/>
                <a:ea typeface="微软雅黑" panose="020B0503020204020204" pitchFamily="34" charset="-122"/>
                <a:sym typeface="Times New Roman" panose="02020603050405020304" pitchFamily="18" charset="0"/>
              </a:rPr>
              <a:t>离</a:t>
            </a:r>
            <a:r>
              <a:rPr lang="en-US" altLang="zh-CN" sz="1800" dirty="0">
                <a:solidFill>
                  <a:srgbClr val="FF6600"/>
                </a:solidFill>
                <a:latin typeface="Times New Roman" panose="02020603050405020304" pitchFamily="18" charset="0"/>
                <a:ea typeface="微软雅黑" panose="020B0503020204020204" pitchFamily="34" charset="-122"/>
                <a:sym typeface="Times New Roman" panose="02020603050405020304" pitchFamily="18" charset="0"/>
              </a:rPr>
              <a:t>B</a:t>
            </a:r>
            <a:r>
              <a:rPr lang="zh-CN" altLang="en-US" sz="1800" dirty="0">
                <a:solidFill>
                  <a:srgbClr val="FF6600"/>
                </a:solidFill>
                <a:latin typeface="Times New Roman" panose="02020603050405020304" pitchFamily="18" charset="0"/>
                <a:ea typeface="微软雅黑" panose="020B0503020204020204" pitchFamily="34" charset="-122"/>
                <a:sym typeface="Times New Roman" panose="02020603050405020304" pitchFamily="18" charset="0"/>
              </a:rPr>
              <a:t>比</a:t>
            </a:r>
            <a:r>
              <a:rPr lang="en-US" altLang="zh-CN" sz="1800" dirty="0">
                <a:solidFill>
                  <a:srgbClr val="FF6600"/>
                </a:solidFill>
                <a:latin typeface="Times New Roman" panose="02020603050405020304" pitchFamily="18" charset="0"/>
                <a:ea typeface="微软雅黑" panose="020B0503020204020204" pitchFamily="34" charset="-122"/>
                <a:sym typeface="Times New Roman" panose="02020603050405020304" pitchFamily="18" charset="0"/>
              </a:rPr>
              <a:t>A</a:t>
            </a:r>
            <a:r>
              <a:rPr lang="zh-CN" altLang="en-US" sz="1800" dirty="0">
                <a:solidFill>
                  <a:srgbClr val="FF6600"/>
                </a:solidFill>
                <a:latin typeface="Times New Roman" panose="02020603050405020304" pitchFamily="18" charset="0"/>
                <a:ea typeface="微软雅黑" panose="020B0503020204020204" pitchFamily="34" charset="-122"/>
                <a:sym typeface="Times New Roman" panose="02020603050405020304" pitchFamily="18" charset="0"/>
              </a:rPr>
              <a:t>离</a:t>
            </a:r>
            <a:r>
              <a:rPr lang="en-US" altLang="zh-CN" sz="1800" dirty="0">
                <a:solidFill>
                  <a:srgbClr val="FF6600"/>
                </a:solidFill>
                <a:latin typeface="Times New Roman" panose="02020603050405020304" pitchFamily="18" charset="0"/>
                <a:ea typeface="微软雅黑" panose="020B0503020204020204" pitchFamily="34" charset="-122"/>
                <a:sym typeface="Times New Roman" panose="02020603050405020304" pitchFamily="18" charset="0"/>
              </a:rPr>
              <a:t>C</a:t>
            </a:r>
            <a:r>
              <a:rPr lang="zh-CN" altLang="en-US" sz="1800" dirty="0">
                <a:solidFill>
                  <a:srgbClr val="FF6600"/>
                </a:solidFill>
                <a:latin typeface="Times New Roman" panose="02020603050405020304" pitchFamily="18" charset="0"/>
                <a:ea typeface="微软雅黑" panose="020B0503020204020204" pitchFamily="34" charset="-122"/>
                <a:sym typeface="Times New Roman" panose="02020603050405020304" pitchFamily="18" charset="0"/>
              </a:rPr>
              <a:t>近，</a:t>
            </a:r>
            <a:r>
              <a:rPr lang="en-US" altLang="zh-CN" sz="1800" dirty="0">
                <a:solidFill>
                  <a:srgbClr val="FF6600"/>
                </a:solidFill>
                <a:latin typeface="Times New Roman" panose="02020603050405020304" pitchFamily="18" charset="0"/>
                <a:ea typeface="微软雅黑" panose="020B0503020204020204" pitchFamily="34" charset="-122"/>
                <a:sym typeface="Times New Roman" panose="02020603050405020304" pitchFamily="18" charset="0"/>
              </a:rPr>
              <a:t>A</a:t>
            </a:r>
            <a:r>
              <a:rPr lang="zh-CN" altLang="en-US" sz="1800" dirty="0">
                <a:solidFill>
                  <a:srgbClr val="FF6600"/>
                </a:solidFill>
                <a:latin typeface="Times New Roman" panose="02020603050405020304" pitchFamily="18" charset="0"/>
                <a:ea typeface="微软雅黑" panose="020B0503020204020204" pitchFamily="34" charset="-122"/>
                <a:sym typeface="Times New Roman" panose="02020603050405020304" pitchFamily="18" charset="0"/>
              </a:rPr>
              <a:t>被分配到</a:t>
            </a:r>
            <a:r>
              <a:rPr lang="en-US" altLang="zh-CN" sz="1800" dirty="0">
                <a:solidFill>
                  <a:srgbClr val="FF6600"/>
                </a:solidFill>
                <a:latin typeface="Times New Roman" panose="02020603050405020304" pitchFamily="18" charset="0"/>
                <a:ea typeface="微软雅黑" panose="020B0503020204020204" pitchFamily="34" charset="-122"/>
                <a:sym typeface="Times New Roman" panose="02020603050405020304" pitchFamily="18" charset="0"/>
              </a:rPr>
              <a:t>B</a:t>
            </a:r>
            <a:r>
              <a:rPr lang="zh-CN" altLang="en-US" sz="1800" dirty="0">
                <a:solidFill>
                  <a:srgbClr val="FF6600"/>
                </a:solidFill>
                <a:latin typeface="Times New Roman" panose="02020603050405020304" pitchFamily="18" charset="0"/>
                <a:ea typeface="微软雅黑" panose="020B0503020204020204" pitchFamily="34" charset="-122"/>
                <a:sym typeface="Times New Roman" panose="02020603050405020304" pitchFamily="18" charset="0"/>
              </a:rPr>
              <a:t>中心点代表的簇，</a:t>
            </a:r>
            <a:r>
              <a:rPr lang="en-US" altLang="zh-CN" sz="1800" i="1" dirty="0">
                <a:solidFill>
                  <a:srgbClr val="FF6600"/>
                </a:solidFill>
                <a:latin typeface="Times New Roman" panose="02020603050405020304" pitchFamily="18" charset="0"/>
                <a:ea typeface="微软雅黑" panose="020B0503020204020204" pitchFamily="34" charset="-122"/>
                <a:sym typeface="Times New Roman" panose="02020603050405020304" pitchFamily="18" charset="0"/>
              </a:rPr>
              <a:t>C</a:t>
            </a:r>
            <a:r>
              <a:rPr lang="en-US" altLang="zh-CN" sz="1200" i="1" dirty="0">
                <a:solidFill>
                  <a:srgbClr val="FF6600"/>
                </a:solidFill>
                <a:latin typeface="Times New Roman" panose="02020603050405020304" pitchFamily="18" charset="0"/>
                <a:ea typeface="微软雅黑" panose="020B0503020204020204" pitchFamily="34" charset="-122"/>
                <a:sym typeface="Times New Roman" panose="02020603050405020304" pitchFamily="18" charset="0"/>
              </a:rPr>
              <a:t>AAC</a:t>
            </a:r>
            <a:r>
              <a:rPr lang="en-US" altLang="zh-CN" sz="1800" dirty="0">
                <a:solidFill>
                  <a:srgbClr val="FF6600"/>
                </a:solidFill>
                <a:latin typeface="Times New Roman" panose="02020603050405020304" pitchFamily="18" charset="0"/>
                <a:ea typeface="微软雅黑" panose="020B0503020204020204" pitchFamily="34" charset="-122"/>
                <a:sym typeface="Times New Roman" panose="02020603050405020304" pitchFamily="18" charset="0"/>
              </a:rPr>
              <a:t>=</a:t>
            </a:r>
            <a:r>
              <a:rPr lang="en-US" altLang="zh-CN" sz="1800" i="1" dirty="0">
                <a:solidFill>
                  <a:srgbClr val="FF6600"/>
                </a:solidFill>
                <a:latin typeface="Times New Roman" panose="02020603050405020304" pitchFamily="18" charset="0"/>
                <a:ea typeface="微软雅黑" panose="020B0503020204020204" pitchFamily="34" charset="-122"/>
                <a:sym typeface="Times New Roman" panose="02020603050405020304" pitchFamily="18" charset="0"/>
              </a:rPr>
              <a:t>d</a:t>
            </a:r>
            <a:r>
              <a:rPr lang="en-US" altLang="zh-CN" sz="1800" dirty="0">
                <a:solidFill>
                  <a:srgbClr val="FF6600"/>
                </a:solidFill>
                <a:latin typeface="Times New Roman" panose="02020603050405020304" pitchFamily="18" charset="0"/>
                <a:ea typeface="微软雅黑" panose="020B0503020204020204" pitchFamily="34" charset="-122"/>
                <a:sym typeface="Times New Roman" panose="02020603050405020304" pitchFamily="18" charset="0"/>
              </a:rPr>
              <a:t>(</a:t>
            </a:r>
            <a:r>
              <a:rPr lang="en-US" altLang="zh-CN" sz="1800" i="1" dirty="0">
                <a:solidFill>
                  <a:srgbClr val="FF6600"/>
                </a:solidFill>
                <a:latin typeface="Times New Roman" panose="02020603050405020304" pitchFamily="18" charset="0"/>
                <a:ea typeface="微软雅黑" panose="020B0503020204020204" pitchFamily="34" charset="-122"/>
                <a:sym typeface="Times New Roman" panose="02020603050405020304" pitchFamily="18" charset="0"/>
              </a:rPr>
              <a:t>A</a:t>
            </a:r>
            <a:r>
              <a:rPr lang="en-US" altLang="zh-CN" sz="1800" dirty="0">
                <a:solidFill>
                  <a:srgbClr val="FF6600"/>
                </a:solidFill>
                <a:latin typeface="Times New Roman" panose="02020603050405020304" pitchFamily="18" charset="0"/>
                <a:ea typeface="微软雅黑" panose="020B0503020204020204" pitchFamily="34" charset="-122"/>
                <a:sym typeface="Times New Roman" panose="02020603050405020304" pitchFamily="18" charset="0"/>
              </a:rPr>
              <a:t>,</a:t>
            </a:r>
            <a:r>
              <a:rPr lang="en-US" altLang="zh-CN" sz="1800" i="1" dirty="0">
                <a:solidFill>
                  <a:srgbClr val="FF6600"/>
                </a:solidFill>
                <a:latin typeface="Times New Roman" panose="02020603050405020304" pitchFamily="18" charset="0"/>
                <a:ea typeface="微软雅黑" panose="020B0503020204020204" pitchFamily="34" charset="-122"/>
                <a:sym typeface="Times New Roman" panose="02020603050405020304" pitchFamily="18" charset="0"/>
              </a:rPr>
              <a:t>B</a:t>
            </a:r>
            <a:r>
              <a:rPr lang="en-US" altLang="zh-CN" sz="1800" dirty="0">
                <a:solidFill>
                  <a:srgbClr val="FF6600"/>
                </a:solidFill>
                <a:latin typeface="Times New Roman" panose="02020603050405020304" pitchFamily="18" charset="0"/>
                <a:ea typeface="微软雅黑" panose="020B0503020204020204" pitchFamily="34" charset="-122"/>
                <a:sym typeface="Times New Roman" panose="02020603050405020304" pitchFamily="18" charset="0"/>
              </a:rPr>
              <a:t>)-</a:t>
            </a:r>
            <a:r>
              <a:rPr lang="en-US" altLang="zh-CN" sz="1800" i="1" dirty="0">
                <a:solidFill>
                  <a:srgbClr val="FF6600"/>
                </a:solidFill>
                <a:latin typeface="Times New Roman" panose="02020603050405020304" pitchFamily="18" charset="0"/>
                <a:ea typeface="微软雅黑" panose="020B0503020204020204" pitchFamily="34" charset="-122"/>
                <a:sym typeface="Times New Roman" panose="02020603050405020304" pitchFamily="18" charset="0"/>
              </a:rPr>
              <a:t>d</a:t>
            </a:r>
            <a:r>
              <a:rPr lang="en-US" altLang="zh-CN" sz="1800" dirty="0">
                <a:solidFill>
                  <a:srgbClr val="FF6600"/>
                </a:solidFill>
                <a:latin typeface="Times New Roman" panose="02020603050405020304" pitchFamily="18" charset="0"/>
                <a:ea typeface="微软雅黑" panose="020B0503020204020204" pitchFamily="34" charset="-122"/>
                <a:sym typeface="Times New Roman" panose="02020603050405020304" pitchFamily="18" charset="0"/>
              </a:rPr>
              <a:t>(</a:t>
            </a:r>
            <a:r>
              <a:rPr lang="en-US" altLang="zh-CN" sz="1800" i="1" dirty="0">
                <a:solidFill>
                  <a:srgbClr val="FF6600"/>
                </a:solidFill>
                <a:latin typeface="Times New Roman" panose="02020603050405020304" pitchFamily="18" charset="0"/>
                <a:ea typeface="微软雅黑" panose="020B0503020204020204" pitchFamily="34" charset="-122"/>
                <a:sym typeface="Times New Roman" panose="02020603050405020304" pitchFamily="18" charset="0"/>
              </a:rPr>
              <a:t>A</a:t>
            </a:r>
            <a:r>
              <a:rPr lang="en-US" altLang="zh-CN" sz="1800" dirty="0">
                <a:solidFill>
                  <a:srgbClr val="FF6600"/>
                </a:solidFill>
                <a:latin typeface="Times New Roman" panose="02020603050405020304" pitchFamily="18" charset="0"/>
                <a:ea typeface="微软雅黑" panose="020B0503020204020204" pitchFamily="34" charset="-122"/>
                <a:sym typeface="Times New Roman" panose="02020603050405020304" pitchFamily="18" charset="0"/>
              </a:rPr>
              <a:t>,</a:t>
            </a:r>
            <a:r>
              <a:rPr lang="en-US" altLang="zh-CN" sz="1800" i="1" dirty="0">
                <a:solidFill>
                  <a:srgbClr val="FF6600"/>
                </a:solidFill>
                <a:latin typeface="Times New Roman" panose="02020603050405020304" pitchFamily="18" charset="0"/>
                <a:ea typeface="微软雅黑" panose="020B0503020204020204" pitchFamily="34" charset="-122"/>
                <a:sym typeface="Times New Roman" panose="02020603050405020304" pitchFamily="18" charset="0"/>
              </a:rPr>
              <a:t>A</a:t>
            </a:r>
            <a:r>
              <a:rPr lang="en-US" altLang="zh-CN" sz="1800" dirty="0">
                <a:solidFill>
                  <a:srgbClr val="FF6600"/>
                </a:solidFill>
                <a:latin typeface="Times New Roman" panose="02020603050405020304" pitchFamily="18" charset="0"/>
                <a:ea typeface="微软雅黑" panose="020B0503020204020204" pitchFamily="34" charset="-122"/>
                <a:sym typeface="Times New Roman" panose="02020603050405020304" pitchFamily="18" charset="0"/>
              </a:rPr>
              <a:t>)=1</a:t>
            </a:r>
          </a:p>
          <a:p>
            <a:pPr marL="324000" indent="-324000" algn="just" eaLnBrk="1" hangingPunct="1">
              <a:lnSpc>
                <a:spcPct val="140000"/>
              </a:lnSpc>
              <a:spcBef>
                <a:spcPts val="600"/>
              </a:spcBef>
              <a:buClr>
                <a:srgbClr val="FF6700"/>
              </a:buClr>
              <a:buFont typeface="Wingdings" pitchFamily="2" charset="2"/>
              <a:buAutoNum type="alphaLcParenR"/>
            </a:pPr>
            <a:r>
              <a:rPr lang="en-US" altLang="zh-CN" sz="1800" dirty="0">
                <a:latin typeface="Times New Roman" panose="02020603050405020304" pitchFamily="18" charset="0"/>
                <a:ea typeface="微软雅黑" panose="020B0503020204020204" pitchFamily="34" charset="-122"/>
                <a:sym typeface="Times New Roman" panose="02020603050405020304" pitchFamily="18" charset="0"/>
              </a:rPr>
              <a:t>B</a:t>
            </a:r>
            <a:r>
              <a:rPr lang="zh-CN" altLang="en-US" sz="1800" dirty="0">
                <a:latin typeface="Times New Roman" panose="02020603050405020304" pitchFamily="18" charset="0"/>
                <a:ea typeface="微软雅黑" panose="020B0503020204020204" pitchFamily="34" charset="-122"/>
                <a:sym typeface="Times New Roman" panose="02020603050405020304" pitchFamily="18" charset="0"/>
              </a:rPr>
              <a:t>是一个中心点，当</a:t>
            </a:r>
            <a:r>
              <a:rPr lang="en-US" altLang="zh-CN" sz="1800" dirty="0">
                <a:latin typeface="Times New Roman" panose="02020603050405020304" pitchFamily="18" charset="0"/>
                <a:ea typeface="微软雅黑" panose="020B0503020204020204" pitchFamily="34" charset="-122"/>
                <a:sym typeface="Times New Roman" panose="02020603050405020304" pitchFamily="18" charset="0"/>
              </a:rPr>
              <a:t>A</a:t>
            </a:r>
            <a:r>
              <a:rPr lang="zh-CN" altLang="en-US" sz="1800" dirty="0">
                <a:latin typeface="Times New Roman" panose="02020603050405020304" pitchFamily="18" charset="0"/>
                <a:ea typeface="微软雅黑" panose="020B0503020204020204" pitchFamily="34" charset="-122"/>
                <a:sym typeface="Times New Roman" panose="02020603050405020304" pitchFamily="18" charset="0"/>
              </a:rPr>
              <a:t>被</a:t>
            </a:r>
            <a:r>
              <a:rPr lang="en-US" altLang="zh-CN" sz="1800" dirty="0">
                <a:latin typeface="Times New Roman" panose="02020603050405020304" pitchFamily="18" charset="0"/>
                <a:ea typeface="微软雅黑" panose="020B0503020204020204" pitchFamily="34" charset="-122"/>
                <a:sym typeface="Times New Roman" panose="02020603050405020304" pitchFamily="18" charset="0"/>
              </a:rPr>
              <a:t>C</a:t>
            </a:r>
            <a:r>
              <a:rPr lang="zh-CN" altLang="en-US" sz="1800" dirty="0">
                <a:latin typeface="Times New Roman" panose="02020603050405020304" pitchFamily="18" charset="0"/>
                <a:ea typeface="微软雅黑" panose="020B0503020204020204" pitchFamily="34" charset="-122"/>
                <a:sym typeface="Times New Roman" panose="02020603050405020304" pitchFamily="18" charset="0"/>
              </a:rPr>
              <a:t>替换以后，</a:t>
            </a:r>
            <a:r>
              <a:rPr lang="en-US" altLang="zh-CN" sz="1800" dirty="0">
                <a:latin typeface="Times New Roman" panose="02020603050405020304" pitchFamily="18" charset="0"/>
                <a:ea typeface="微软雅黑" panose="020B0503020204020204" pitchFamily="34" charset="-122"/>
                <a:sym typeface="Times New Roman" panose="02020603050405020304" pitchFamily="18" charset="0"/>
              </a:rPr>
              <a:t>B</a:t>
            </a:r>
            <a:r>
              <a:rPr lang="zh-CN" altLang="en-US" sz="1800" dirty="0">
                <a:latin typeface="Times New Roman" panose="02020603050405020304" pitchFamily="18" charset="0"/>
                <a:ea typeface="微软雅黑" panose="020B0503020204020204" pitchFamily="34" charset="-122"/>
                <a:sym typeface="Times New Roman" panose="02020603050405020304" pitchFamily="18" charset="0"/>
              </a:rPr>
              <a:t>不受影响，</a:t>
            </a:r>
            <a:r>
              <a:rPr lang="en-US" altLang="zh-CN" sz="1800" i="1" dirty="0">
                <a:latin typeface="Times New Roman" panose="02020603050405020304" pitchFamily="18" charset="0"/>
                <a:ea typeface="微软雅黑" panose="020B0503020204020204" pitchFamily="34" charset="-122"/>
                <a:sym typeface="Times New Roman" panose="02020603050405020304" pitchFamily="18" charset="0"/>
              </a:rPr>
              <a:t>C</a:t>
            </a:r>
            <a:r>
              <a:rPr lang="en-US" altLang="zh-CN" sz="1200" i="1" dirty="0">
                <a:latin typeface="Times New Roman" panose="02020603050405020304" pitchFamily="18" charset="0"/>
                <a:ea typeface="微软雅黑" panose="020B0503020204020204" pitchFamily="34" charset="-122"/>
                <a:sym typeface="Times New Roman" panose="02020603050405020304" pitchFamily="18" charset="0"/>
              </a:rPr>
              <a:t>BAC</a:t>
            </a:r>
            <a:r>
              <a:rPr lang="en-US" altLang="zh-CN" sz="1800" dirty="0">
                <a:latin typeface="Times New Roman" panose="02020603050405020304" pitchFamily="18" charset="0"/>
                <a:ea typeface="微软雅黑" panose="020B0503020204020204" pitchFamily="34" charset="-122"/>
                <a:sym typeface="Times New Roman" panose="02020603050405020304" pitchFamily="18" charset="0"/>
              </a:rPr>
              <a:t>=</a:t>
            </a:r>
            <a:r>
              <a:rPr lang="en-US" altLang="zh-CN" sz="1800" i="1" dirty="0">
                <a:latin typeface="Times New Roman" panose="02020603050405020304" pitchFamily="18" charset="0"/>
                <a:ea typeface="微软雅黑" panose="020B0503020204020204" pitchFamily="34" charset="-122"/>
                <a:sym typeface="Times New Roman" panose="02020603050405020304" pitchFamily="18" charset="0"/>
              </a:rPr>
              <a:t>0</a:t>
            </a:r>
            <a:endParaRPr lang="zh-CN" altLang="en-US" sz="1800" dirty="0">
              <a:latin typeface="Times New Roman" panose="02020603050405020304" pitchFamily="18" charset="0"/>
              <a:ea typeface="微软雅黑" panose="020B0503020204020204" pitchFamily="34" charset="-122"/>
              <a:sym typeface="Times New Roman" panose="02020603050405020304" pitchFamily="18" charset="0"/>
            </a:endParaRPr>
          </a:p>
        </p:txBody>
      </p:sp>
      <p:graphicFrame>
        <p:nvGraphicFramePr>
          <p:cNvPr id="7" name="Object 56"/>
          <p:cNvGraphicFramePr>
            <a:graphicFrameLocks noChangeAspect="1"/>
          </p:cNvGraphicFramePr>
          <p:nvPr/>
        </p:nvGraphicFramePr>
        <p:xfrm>
          <a:off x="210764" y="3735419"/>
          <a:ext cx="1601788" cy="2071687"/>
        </p:xfrm>
        <a:graphic>
          <a:graphicData uri="http://schemas.openxmlformats.org/presentationml/2006/ole">
            <mc:AlternateContent xmlns:mc="http://schemas.openxmlformats.org/markup-compatibility/2006">
              <mc:Choice xmlns:v="urn:schemas-microsoft-com:vml" Requires="v">
                <p:oleObj spid="_x0000_s33802" r:id="rId3" imgW="1600200" imgH="2070100" progId="Word.Picture.8">
                  <p:embed/>
                </p:oleObj>
              </mc:Choice>
              <mc:Fallback>
                <p:oleObj r:id="rId3" imgW="1600200" imgH="2070100" progId="Word.Picture.8">
                  <p:embed/>
                  <p:pic>
                    <p:nvPicPr>
                      <p:cNvPr id="7" name="Object 5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0764" y="3735419"/>
                        <a:ext cx="1601788" cy="20716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 name="Text Box 57"/>
          <p:cNvSpPr txBox="1">
            <a:spLocks noChangeArrowheads="1"/>
          </p:cNvSpPr>
          <p:nvPr/>
        </p:nvSpPr>
        <p:spPr bwMode="auto">
          <a:xfrm>
            <a:off x="473724" y="5971125"/>
            <a:ext cx="133882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marL="469900" indent="-469900">
              <a:spcBef>
                <a:spcPct val="20000"/>
              </a:spcBef>
              <a:buClr>
                <a:schemeClr val="bg2"/>
              </a:buClr>
              <a:buSzPct val="75000"/>
              <a:buFont typeface="Wingdings" charset="2"/>
              <a:buChar char="n"/>
              <a:defRPr sz="3200">
                <a:solidFill>
                  <a:schemeClr val="tx1"/>
                </a:solidFill>
                <a:latin typeface="Arial" charset="0"/>
                <a:ea typeface="楷体_GB2312" charset="0"/>
              </a:defRPr>
            </a:lvl1pPr>
            <a:lvl2pPr marL="742950" indent="-285750">
              <a:spcBef>
                <a:spcPct val="20000"/>
              </a:spcBef>
              <a:buClr>
                <a:schemeClr val="accent2"/>
              </a:buClr>
              <a:buSzPct val="80000"/>
              <a:buFont typeface="Wingdings" charset="2"/>
              <a:buChar char="¨"/>
              <a:defRPr sz="2800">
                <a:solidFill>
                  <a:schemeClr val="tx1"/>
                </a:solidFill>
                <a:latin typeface="Arial" charset="0"/>
                <a:ea typeface="楷体_GB2312" charset="0"/>
              </a:defRPr>
            </a:lvl2pPr>
            <a:lvl3pPr marL="1143000" indent="-228600">
              <a:spcBef>
                <a:spcPct val="20000"/>
              </a:spcBef>
              <a:buClr>
                <a:schemeClr val="bg2"/>
              </a:buClr>
              <a:buSzPct val="65000"/>
              <a:buFont typeface="Wingdings" charset="2"/>
              <a:buChar char="n"/>
              <a:defRPr sz="2400">
                <a:solidFill>
                  <a:schemeClr val="tx1"/>
                </a:solidFill>
                <a:latin typeface="Arial" charset="0"/>
                <a:ea typeface="楷体_GB2312" charset="0"/>
              </a:defRPr>
            </a:lvl3pPr>
            <a:lvl4pPr marL="1600200" indent="-228600">
              <a:spcBef>
                <a:spcPct val="20000"/>
              </a:spcBef>
              <a:buClr>
                <a:schemeClr val="accent2"/>
              </a:buClr>
              <a:buSzPct val="70000"/>
              <a:buFont typeface="Wingdings" charset="2"/>
              <a:buChar char="¨"/>
              <a:defRPr sz="2000">
                <a:solidFill>
                  <a:schemeClr val="tx1"/>
                </a:solidFill>
                <a:latin typeface="Arial" charset="0"/>
                <a:ea typeface="楷体_GB2312" charset="0"/>
              </a:defRPr>
            </a:lvl4pPr>
            <a:lvl5pPr marL="2057400" indent="-228600">
              <a:spcBef>
                <a:spcPct val="20000"/>
              </a:spcBef>
              <a:buClr>
                <a:schemeClr val="bg2"/>
              </a:buClr>
              <a:buFont typeface="Wingdings" charset="2"/>
              <a:buChar char="§"/>
              <a:defRPr sz="2000">
                <a:solidFill>
                  <a:schemeClr val="tx1"/>
                </a:solidFill>
                <a:latin typeface="Arial" charset="0"/>
                <a:ea typeface="楷体_GB2312" charset="0"/>
              </a:defRPr>
            </a:lvl5pPr>
            <a:lvl6pPr marL="25146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楷体_GB2312" charset="0"/>
              </a:defRPr>
            </a:lvl6pPr>
            <a:lvl7pPr marL="29718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楷体_GB2312" charset="0"/>
              </a:defRPr>
            </a:lvl7pPr>
            <a:lvl8pPr marL="34290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楷体_GB2312" charset="0"/>
              </a:defRPr>
            </a:lvl8pPr>
            <a:lvl9pPr marL="38862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楷体_GB2312" charset="0"/>
              </a:defRPr>
            </a:lvl9pPr>
          </a:lstStyle>
          <a:p>
            <a:pPr eaLnBrk="1" hangingPunct="1">
              <a:buClr>
                <a:schemeClr val="accent2"/>
              </a:buClr>
              <a:buSzTx/>
              <a:buFont typeface="Wingdings" charset="2"/>
              <a:buNone/>
              <a:defRPr/>
            </a:pPr>
            <a:r>
              <a:rPr lang="zh-CN" altLang="en-US" sz="1800">
                <a:latin typeface="Times New Roman" panose="02020603050405020304" pitchFamily="18" charset="0"/>
                <a:ea typeface="微软雅黑" panose="020B0503020204020204" pitchFamily="34" charset="-122"/>
                <a:sym typeface="Times New Roman" panose="02020603050405020304" pitchFamily="18" charset="0"/>
              </a:rPr>
              <a:t>起始中心点</a:t>
            </a:r>
          </a:p>
        </p:txBody>
      </p:sp>
      <p:graphicFrame>
        <p:nvGraphicFramePr>
          <p:cNvPr id="9" name="Group 4">
            <a:extLst>
              <a:ext uri="{FF2B5EF4-FFF2-40B4-BE49-F238E27FC236}">
                <a16:creationId xmlns:a16="http://schemas.microsoft.com/office/drawing/2014/main" id="{0B7BA344-0D8C-493B-92CA-001BC1E66814}"/>
              </a:ext>
            </a:extLst>
          </p:cNvPr>
          <p:cNvGraphicFramePr>
            <a:graphicFrameLocks noGrp="1"/>
          </p:cNvGraphicFramePr>
          <p:nvPr>
            <p:extLst>
              <p:ext uri="{D42A27DB-BD31-4B8C-83A1-F6EECF244321}">
                <p14:modId xmlns:p14="http://schemas.microsoft.com/office/powerpoint/2010/main" val="359337899"/>
              </p:ext>
            </p:extLst>
          </p:nvPr>
        </p:nvGraphicFramePr>
        <p:xfrm>
          <a:off x="5490543" y="2564904"/>
          <a:ext cx="3502025" cy="2454864"/>
        </p:xfrm>
        <a:graphic>
          <a:graphicData uri="http://schemas.openxmlformats.org/drawingml/2006/table">
            <a:tbl>
              <a:tblPr/>
              <a:tblGrid>
                <a:gridCol w="946150">
                  <a:extLst>
                    <a:ext uri="{9D8B030D-6E8A-4147-A177-3AD203B41FA5}">
                      <a16:colId xmlns:a16="http://schemas.microsoft.com/office/drawing/2014/main" val="20000"/>
                    </a:ext>
                  </a:extLst>
                </a:gridCol>
                <a:gridCol w="609600">
                  <a:extLst>
                    <a:ext uri="{9D8B030D-6E8A-4147-A177-3AD203B41FA5}">
                      <a16:colId xmlns:a16="http://schemas.microsoft.com/office/drawing/2014/main" val="20001"/>
                    </a:ext>
                  </a:extLst>
                </a:gridCol>
                <a:gridCol w="447675">
                  <a:extLst>
                    <a:ext uri="{9D8B030D-6E8A-4147-A177-3AD203B41FA5}">
                      <a16:colId xmlns:a16="http://schemas.microsoft.com/office/drawing/2014/main" val="20002"/>
                    </a:ext>
                  </a:extLst>
                </a:gridCol>
                <a:gridCol w="525462">
                  <a:extLst>
                    <a:ext uri="{9D8B030D-6E8A-4147-A177-3AD203B41FA5}">
                      <a16:colId xmlns:a16="http://schemas.microsoft.com/office/drawing/2014/main" val="20003"/>
                    </a:ext>
                  </a:extLst>
                </a:gridCol>
                <a:gridCol w="487363">
                  <a:extLst>
                    <a:ext uri="{9D8B030D-6E8A-4147-A177-3AD203B41FA5}">
                      <a16:colId xmlns:a16="http://schemas.microsoft.com/office/drawing/2014/main" val="20004"/>
                    </a:ext>
                  </a:extLst>
                </a:gridCol>
                <a:gridCol w="485775">
                  <a:extLst>
                    <a:ext uri="{9D8B030D-6E8A-4147-A177-3AD203B41FA5}">
                      <a16:colId xmlns:a16="http://schemas.microsoft.com/office/drawing/2014/main" val="20005"/>
                    </a:ext>
                  </a:extLst>
                </a:gridCol>
              </a:tblGrid>
              <a:tr h="409144">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zh-CN" altLang="en-US" sz="1800" b="1" i="0" u="none" strike="noStrike" cap="none" normalizeH="0" baseline="0">
                          <a:ln>
                            <a:noFill/>
                          </a:ln>
                          <a:solidFill>
                            <a:schemeClr val="bg1"/>
                          </a:solidFill>
                          <a:effectLst/>
                          <a:latin typeface="Times New Roman" panose="02020603050405020304" pitchFamily="18" charset="0"/>
                          <a:ea typeface="微软雅黑" panose="020B0503020204020204" pitchFamily="34" charset="-122"/>
                          <a:sym typeface="Times New Roman" panose="02020603050405020304" pitchFamily="18" charset="0"/>
                        </a:rPr>
                        <a:t>样本点</a:t>
                      </a:r>
                    </a:p>
                  </a:txBody>
                  <a:tcPr marT="45696" marB="45696" anchor="ctr" horzOverflow="overflow">
                    <a:lnL w="12700" cap="flat" cmpd="sng" algn="ctr">
                      <a:solidFill>
                        <a:srgbClr val="0070C0"/>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0070C0"/>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altLang="zh-CN" sz="1800" b="1" i="0" u="none" strike="noStrike" cap="none" normalizeH="0" baseline="0">
                          <a:ln>
                            <a:noFill/>
                          </a:ln>
                          <a:solidFill>
                            <a:schemeClr val="bg1"/>
                          </a:solidFill>
                          <a:effectLst/>
                          <a:latin typeface="Times New Roman" panose="02020603050405020304" pitchFamily="18" charset="0"/>
                          <a:ea typeface="微软雅黑" panose="020B0503020204020204" pitchFamily="34" charset="-122"/>
                          <a:sym typeface="Times New Roman" panose="02020603050405020304" pitchFamily="18" charset="0"/>
                        </a:rPr>
                        <a:t>A</a:t>
                      </a:r>
                    </a:p>
                  </a:txBody>
                  <a:tcPr marT="45696" marB="4569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0070C0"/>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altLang="zh-CN" sz="1800" b="1" i="0" u="none" strike="noStrike" cap="none" normalizeH="0" baseline="0">
                          <a:ln>
                            <a:noFill/>
                          </a:ln>
                          <a:solidFill>
                            <a:schemeClr val="bg1"/>
                          </a:solidFill>
                          <a:effectLst/>
                          <a:latin typeface="Times New Roman" panose="02020603050405020304" pitchFamily="18" charset="0"/>
                          <a:ea typeface="微软雅黑" panose="020B0503020204020204" pitchFamily="34" charset="-122"/>
                          <a:sym typeface="Times New Roman" panose="02020603050405020304" pitchFamily="18" charset="0"/>
                        </a:rPr>
                        <a:t>B</a:t>
                      </a:r>
                    </a:p>
                  </a:txBody>
                  <a:tcPr marT="45696" marB="4569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0070C0"/>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altLang="zh-CN" sz="1800" b="1" i="0" u="none" strike="noStrike" cap="none" normalizeH="0" baseline="0">
                          <a:ln>
                            <a:noFill/>
                          </a:ln>
                          <a:solidFill>
                            <a:schemeClr val="bg1"/>
                          </a:solidFill>
                          <a:effectLst/>
                          <a:latin typeface="Times New Roman" panose="02020603050405020304" pitchFamily="18" charset="0"/>
                          <a:ea typeface="微软雅黑" panose="020B0503020204020204" pitchFamily="34" charset="-122"/>
                          <a:sym typeface="Times New Roman" panose="02020603050405020304" pitchFamily="18" charset="0"/>
                        </a:rPr>
                        <a:t>C</a:t>
                      </a:r>
                    </a:p>
                  </a:txBody>
                  <a:tcPr marT="45696" marB="4569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0070C0"/>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altLang="zh-CN" sz="1800" b="1" i="0" u="none" strike="noStrike" cap="none" normalizeH="0" baseline="0">
                          <a:ln>
                            <a:noFill/>
                          </a:ln>
                          <a:solidFill>
                            <a:schemeClr val="bg1"/>
                          </a:solidFill>
                          <a:effectLst/>
                          <a:latin typeface="Times New Roman" panose="02020603050405020304" pitchFamily="18" charset="0"/>
                          <a:ea typeface="微软雅黑" panose="020B0503020204020204" pitchFamily="34" charset="-122"/>
                          <a:sym typeface="Times New Roman" panose="02020603050405020304" pitchFamily="18" charset="0"/>
                        </a:rPr>
                        <a:t>D</a:t>
                      </a:r>
                    </a:p>
                  </a:txBody>
                  <a:tcPr marT="45696" marB="4569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0070C0"/>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altLang="zh-CN" sz="1800" b="1" i="0" u="none" strike="noStrike" cap="none" normalizeH="0" baseline="0">
                          <a:ln>
                            <a:noFill/>
                          </a:ln>
                          <a:solidFill>
                            <a:schemeClr val="bg1"/>
                          </a:solidFill>
                          <a:effectLst/>
                          <a:latin typeface="Times New Roman" panose="02020603050405020304" pitchFamily="18" charset="0"/>
                          <a:ea typeface="微软雅黑" panose="020B0503020204020204" pitchFamily="34" charset="-122"/>
                          <a:sym typeface="Times New Roman" panose="02020603050405020304" pitchFamily="18" charset="0"/>
                        </a:rPr>
                        <a:t>E</a:t>
                      </a:r>
                    </a:p>
                  </a:txBody>
                  <a:tcPr marT="45696" marB="45696" anchor="ctr" horzOverflow="overflow">
                    <a:lnL w="12700" cap="flat" cmpd="sng" algn="ctr">
                      <a:solidFill>
                        <a:schemeClr val="bg1"/>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0070C0"/>
                    </a:solidFill>
                  </a:tcPr>
                </a:tc>
                <a:extLst>
                  <a:ext uri="{0D108BD9-81ED-4DB2-BD59-A6C34878D82A}">
                    <a16:rowId xmlns:a16="http://schemas.microsoft.com/office/drawing/2014/main" val="10000"/>
                  </a:ext>
                </a:extLst>
              </a:tr>
              <a:tr h="409144">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altLang="zh-CN" sz="1800" b="0" i="0" u="none" strike="noStrike" cap="none" normalizeH="0" baseline="0">
                          <a:ln>
                            <a:noFill/>
                          </a:ln>
                          <a:solidFill>
                            <a:schemeClr val="bg1"/>
                          </a:solidFill>
                          <a:effectLst/>
                          <a:latin typeface="Times New Roman" panose="02020603050405020304" pitchFamily="18" charset="0"/>
                          <a:ea typeface="微软雅黑" panose="020B0503020204020204" pitchFamily="34" charset="-122"/>
                          <a:sym typeface="Times New Roman" panose="02020603050405020304" pitchFamily="18" charset="0"/>
                        </a:rPr>
                        <a:t>A</a:t>
                      </a:r>
                    </a:p>
                  </a:txBody>
                  <a:tcPr marT="45696" marB="45696" anchor="ctr" horzOverflow="overflow">
                    <a:lnL w="12700" cap="flat" cmpd="sng" algn="ctr">
                      <a:solidFill>
                        <a:srgbClr val="0070C0"/>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0070C0"/>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altLang="zh-CN"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0</a:t>
                      </a:r>
                    </a:p>
                  </a:txBody>
                  <a:tcPr marT="45696" marB="4569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altLang="zh-CN"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1</a:t>
                      </a:r>
                    </a:p>
                  </a:txBody>
                  <a:tcPr marT="45696" marB="4569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altLang="zh-CN"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2</a:t>
                      </a:r>
                    </a:p>
                  </a:txBody>
                  <a:tcPr marT="45696" marB="4569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altLang="zh-CN"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2</a:t>
                      </a:r>
                    </a:p>
                  </a:txBody>
                  <a:tcPr marT="45696" marB="4569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altLang="zh-CN"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3</a:t>
                      </a:r>
                    </a:p>
                  </a:txBody>
                  <a:tcPr marT="45696" marB="45696" anchor="ctr" horzOverflow="overflow">
                    <a:lnL w="12700" cap="flat" cmpd="sng" algn="ctr">
                      <a:solidFill>
                        <a:schemeClr val="bg1"/>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extLst>
                  <a:ext uri="{0D108BD9-81ED-4DB2-BD59-A6C34878D82A}">
                    <a16:rowId xmlns:a16="http://schemas.microsoft.com/office/drawing/2014/main" val="10001"/>
                  </a:ext>
                </a:extLst>
              </a:tr>
              <a:tr h="409144">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altLang="zh-CN" sz="1800" b="0" i="0" u="none" strike="noStrike" cap="none" normalizeH="0" baseline="0">
                          <a:ln>
                            <a:noFill/>
                          </a:ln>
                          <a:solidFill>
                            <a:schemeClr val="bg1"/>
                          </a:solidFill>
                          <a:effectLst/>
                          <a:latin typeface="Times New Roman" panose="02020603050405020304" pitchFamily="18" charset="0"/>
                          <a:ea typeface="微软雅黑" panose="020B0503020204020204" pitchFamily="34" charset="-122"/>
                          <a:sym typeface="Times New Roman" panose="02020603050405020304" pitchFamily="18" charset="0"/>
                        </a:rPr>
                        <a:t>B</a:t>
                      </a:r>
                    </a:p>
                  </a:txBody>
                  <a:tcPr marT="45696" marB="45696" anchor="ctr" horzOverflow="overflow">
                    <a:lnL w="12700" cap="flat" cmpd="sng" algn="ctr">
                      <a:solidFill>
                        <a:srgbClr val="0070C0"/>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0070C0"/>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altLang="zh-CN"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1</a:t>
                      </a:r>
                    </a:p>
                  </a:txBody>
                  <a:tcPr marT="45696" marB="4569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altLang="zh-CN"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0</a:t>
                      </a:r>
                    </a:p>
                  </a:txBody>
                  <a:tcPr marT="45696" marB="4569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altLang="zh-CN"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2</a:t>
                      </a:r>
                    </a:p>
                  </a:txBody>
                  <a:tcPr marT="45696" marB="4569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altLang="zh-CN"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4</a:t>
                      </a:r>
                    </a:p>
                  </a:txBody>
                  <a:tcPr marT="45696" marB="4569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altLang="zh-CN"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3</a:t>
                      </a:r>
                    </a:p>
                  </a:txBody>
                  <a:tcPr marT="45696" marB="45696" anchor="ctr" horzOverflow="overflow">
                    <a:lnL w="12700" cap="flat" cmpd="sng" algn="ctr">
                      <a:solidFill>
                        <a:schemeClr val="bg1"/>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extLst>
                  <a:ext uri="{0D108BD9-81ED-4DB2-BD59-A6C34878D82A}">
                    <a16:rowId xmlns:a16="http://schemas.microsoft.com/office/drawing/2014/main" val="10002"/>
                  </a:ext>
                </a:extLst>
              </a:tr>
              <a:tr h="409144">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altLang="zh-CN" sz="1800" b="0" i="0" u="none" strike="noStrike" cap="none" normalizeH="0" baseline="0">
                          <a:ln>
                            <a:noFill/>
                          </a:ln>
                          <a:solidFill>
                            <a:schemeClr val="bg1"/>
                          </a:solidFill>
                          <a:effectLst/>
                          <a:latin typeface="Times New Roman" panose="02020603050405020304" pitchFamily="18" charset="0"/>
                          <a:ea typeface="微软雅黑" panose="020B0503020204020204" pitchFamily="34" charset="-122"/>
                          <a:sym typeface="Times New Roman" panose="02020603050405020304" pitchFamily="18" charset="0"/>
                        </a:rPr>
                        <a:t>C</a:t>
                      </a:r>
                    </a:p>
                  </a:txBody>
                  <a:tcPr marT="45696" marB="45696" anchor="ctr" horzOverflow="overflow">
                    <a:lnL w="12700" cap="flat" cmpd="sng" algn="ctr">
                      <a:solidFill>
                        <a:srgbClr val="0070C0"/>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0070C0"/>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altLang="zh-CN"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2</a:t>
                      </a:r>
                    </a:p>
                  </a:txBody>
                  <a:tcPr marT="45696" marB="4569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altLang="zh-CN"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2</a:t>
                      </a:r>
                    </a:p>
                  </a:txBody>
                  <a:tcPr marT="45696" marB="4569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altLang="zh-CN"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0</a:t>
                      </a:r>
                    </a:p>
                  </a:txBody>
                  <a:tcPr marT="45696" marB="4569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altLang="zh-CN"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1</a:t>
                      </a:r>
                    </a:p>
                  </a:txBody>
                  <a:tcPr marT="45696" marB="4569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altLang="zh-CN"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5</a:t>
                      </a:r>
                    </a:p>
                  </a:txBody>
                  <a:tcPr marT="45696" marB="45696" anchor="ctr" horzOverflow="overflow">
                    <a:lnL w="12700" cap="flat" cmpd="sng" algn="ctr">
                      <a:solidFill>
                        <a:schemeClr val="bg1"/>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extLst>
                  <a:ext uri="{0D108BD9-81ED-4DB2-BD59-A6C34878D82A}">
                    <a16:rowId xmlns:a16="http://schemas.microsoft.com/office/drawing/2014/main" val="10003"/>
                  </a:ext>
                </a:extLst>
              </a:tr>
              <a:tr h="409144">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altLang="zh-CN" sz="1800" b="0" i="0" u="none" strike="noStrike" cap="none" normalizeH="0" baseline="0">
                          <a:ln>
                            <a:noFill/>
                          </a:ln>
                          <a:solidFill>
                            <a:schemeClr val="bg1"/>
                          </a:solidFill>
                          <a:effectLst/>
                          <a:latin typeface="Times New Roman" panose="02020603050405020304" pitchFamily="18" charset="0"/>
                          <a:ea typeface="微软雅黑" panose="020B0503020204020204" pitchFamily="34" charset="-122"/>
                          <a:sym typeface="Times New Roman" panose="02020603050405020304" pitchFamily="18" charset="0"/>
                        </a:rPr>
                        <a:t>D</a:t>
                      </a:r>
                    </a:p>
                  </a:txBody>
                  <a:tcPr marT="45696" marB="45696" anchor="ctr" horzOverflow="overflow">
                    <a:lnL w="12700" cap="flat" cmpd="sng" algn="ctr">
                      <a:solidFill>
                        <a:srgbClr val="0070C0"/>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0070C0"/>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altLang="zh-CN"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2</a:t>
                      </a:r>
                    </a:p>
                  </a:txBody>
                  <a:tcPr marT="45696" marB="4569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altLang="zh-CN"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4</a:t>
                      </a:r>
                    </a:p>
                  </a:txBody>
                  <a:tcPr marT="45696" marB="4569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altLang="zh-CN"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1</a:t>
                      </a:r>
                    </a:p>
                  </a:txBody>
                  <a:tcPr marT="45696" marB="4569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altLang="zh-CN"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0</a:t>
                      </a:r>
                    </a:p>
                  </a:txBody>
                  <a:tcPr marT="45696" marB="4569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altLang="zh-CN"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3</a:t>
                      </a:r>
                    </a:p>
                  </a:txBody>
                  <a:tcPr marT="45696" marB="45696" anchor="ctr" horzOverflow="overflow">
                    <a:lnL w="12700" cap="flat" cmpd="sng" algn="ctr">
                      <a:solidFill>
                        <a:schemeClr val="bg1"/>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extLst>
                  <a:ext uri="{0D108BD9-81ED-4DB2-BD59-A6C34878D82A}">
                    <a16:rowId xmlns:a16="http://schemas.microsoft.com/office/drawing/2014/main" val="10004"/>
                  </a:ext>
                </a:extLst>
              </a:tr>
              <a:tr h="409144">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altLang="zh-CN" sz="1800" b="0" i="0" u="none" strike="noStrike" cap="none" normalizeH="0" baseline="0">
                          <a:ln>
                            <a:noFill/>
                          </a:ln>
                          <a:solidFill>
                            <a:schemeClr val="bg1"/>
                          </a:solidFill>
                          <a:effectLst/>
                          <a:latin typeface="Times New Roman" panose="02020603050405020304" pitchFamily="18" charset="0"/>
                          <a:ea typeface="微软雅黑" panose="020B0503020204020204" pitchFamily="34" charset="-122"/>
                          <a:sym typeface="Times New Roman" panose="02020603050405020304" pitchFamily="18" charset="0"/>
                        </a:rPr>
                        <a:t>E</a:t>
                      </a:r>
                    </a:p>
                  </a:txBody>
                  <a:tcPr marT="45696" marB="45696" anchor="ctr" horzOverflow="overflow">
                    <a:lnL w="12700" cap="flat" cmpd="sng" algn="ctr">
                      <a:solidFill>
                        <a:srgbClr val="0070C0"/>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0070C0"/>
                      </a:solidFill>
                      <a:prstDash val="solid"/>
                      <a:round/>
                      <a:headEnd type="none" w="med" len="med"/>
                      <a:tailEnd type="none" w="med" len="med"/>
                    </a:lnB>
                    <a:lnTlToBr>
                      <a:noFill/>
                    </a:lnTlToBr>
                    <a:lnBlToTr>
                      <a:noFill/>
                    </a:lnBlToTr>
                    <a:solidFill>
                      <a:srgbClr val="0070C0"/>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altLang="zh-CN"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3</a:t>
                      </a:r>
                    </a:p>
                  </a:txBody>
                  <a:tcPr marT="45696" marB="4569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0070C0"/>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altLang="zh-CN"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3</a:t>
                      </a:r>
                    </a:p>
                  </a:txBody>
                  <a:tcPr marT="45696" marB="4569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0070C0"/>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altLang="zh-CN"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5</a:t>
                      </a:r>
                    </a:p>
                  </a:txBody>
                  <a:tcPr marT="45696" marB="4569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0070C0"/>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altLang="zh-CN"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3</a:t>
                      </a:r>
                    </a:p>
                  </a:txBody>
                  <a:tcPr marT="45696" marB="4569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0070C0"/>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altLang="zh-CN" sz="1800" b="0" i="0" u="none" strike="noStrike" cap="none" normalizeH="0" baseline="0" dirty="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0</a:t>
                      </a:r>
                    </a:p>
                  </a:txBody>
                  <a:tcPr marT="45696" marB="45696" anchor="ctr" horzOverflow="overflow">
                    <a:lnL w="12700" cap="flat" cmpd="sng" algn="ctr">
                      <a:solidFill>
                        <a:schemeClr val="bg1"/>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0070C0"/>
                      </a:solidFill>
                      <a:prstDash val="solid"/>
                      <a:round/>
                      <a:headEnd type="none" w="med" len="med"/>
                      <a:tailEnd type="none" w="med" len="med"/>
                    </a:lnB>
                    <a:lnTlToBr>
                      <a:noFill/>
                    </a:lnTlToBr>
                    <a:lnBlToTr>
                      <a:noFill/>
                    </a:lnBlToTr>
                    <a:solidFill>
                      <a:schemeClr val="accent1">
                        <a:lumMod val="20000"/>
                        <a:lumOff val="80000"/>
                      </a:schemeClr>
                    </a:solidFill>
                  </a:tcPr>
                </a:tc>
                <a:extLst>
                  <a:ext uri="{0D108BD9-81ED-4DB2-BD59-A6C34878D82A}">
                    <a16:rowId xmlns:a16="http://schemas.microsoft.com/office/drawing/2014/main" val="10005"/>
                  </a:ext>
                </a:extLst>
              </a:tr>
            </a:tbl>
          </a:graphicData>
        </a:graphic>
      </p:graphicFrame>
      <p:pic>
        <p:nvPicPr>
          <p:cNvPr id="2" name="图片 1">
            <a:extLst>
              <a:ext uri="{FF2B5EF4-FFF2-40B4-BE49-F238E27FC236}">
                <a16:creationId xmlns:a16="http://schemas.microsoft.com/office/drawing/2014/main" id="{980A32F7-F7ED-49E6-AD85-03C1C6C3BAE1}"/>
              </a:ext>
            </a:extLst>
          </p:cNvPr>
          <p:cNvPicPr>
            <a:picLocks noChangeAspect="1"/>
          </p:cNvPicPr>
          <p:nvPr/>
        </p:nvPicPr>
        <p:blipFill>
          <a:blip r:embed="rId5"/>
          <a:stretch>
            <a:fillRect/>
          </a:stretch>
        </p:blipFill>
        <p:spPr>
          <a:xfrm>
            <a:off x="5419859" y="5019769"/>
            <a:ext cx="3724141" cy="1838232"/>
          </a:xfrm>
          <a:prstGeom prst="rect">
            <a:avLst/>
          </a:prstGeom>
        </p:spPr>
      </p:pic>
    </p:spTree>
    <p:extLst>
      <p:ext uri="{BB962C8B-B14F-4D97-AF65-F5344CB8AC3E}">
        <p14:creationId xmlns:p14="http://schemas.microsoft.com/office/powerpoint/2010/main" val="494003142"/>
      </p:ext>
    </p:extLst>
  </p:cSld>
  <p:clrMapOvr>
    <a:masterClrMapping/>
  </p:clrMapOvr>
  <p:transition spd="med">
    <p:split orient="vert"/>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5" name="Rectangle 2"/>
          <p:cNvSpPr>
            <a:spLocks noGrp="1" noChangeArrowheads="1"/>
          </p:cNvSpPr>
          <p:nvPr>
            <p:ph type="title" idx="4294967295"/>
          </p:nvPr>
        </p:nvSpPr>
        <p:spPr>
          <a:xfrm>
            <a:off x="756000" y="108000"/>
            <a:ext cx="8229600" cy="492443"/>
          </a:xfrm>
          <a:prstGeom prst="rect">
            <a:avLst/>
          </a:prstGeom>
        </p:spPr>
        <p:txBody>
          <a:bodyPr wrap="square">
            <a:spAutoFit/>
          </a:bodyPr>
          <a:lstStyle/>
          <a:p>
            <a:pPr fontAlgn="base">
              <a:lnSpc>
                <a:spcPct val="100000"/>
              </a:lnSpc>
              <a:spcAft>
                <a:spcPct val="0"/>
              </a:spcAft>
            </a:pPr>
            <a:r>
              <a:rPr lang="en-US" altLang="zh-CN"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2.1.4 k-</a:t>
            </a:r>
            <a:r>
              <a:rPr lang="zh-CN" altLang="en-US"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中心点</a:t>
            </a:r>
            <a:r>
              <a:rPr lang="en-US" altLang="zh-CN" sz="2600" b="1" spc="50" dirty="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PAM</a:t>
            </a:r>
            <a:r>
              <a:rPr lang="zh-CN" altLang="en-US"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算法示例</a:t>
            </a:r>
            <a:endParaRPr lang="en-US" altLang="zh-CN" sz="2600" b="1" spc="50" dirty="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28676" name="Rectangle 3"/>
          <p:cNvSpPr>
            <a:spLocks noGrp="1" noChangeArrowheads="1"/>
          </p:cNvSpPr>
          <p:nvPr>
            <p:ph type="body" sz="half" idx="4294967295"/>
          </p:nvPr>
        </p:nvSpPr>
        <p:spPr>
          <a:xfrm>
            <a:off x="252000" y="717323"/>
            <a:ext cx="8640000" cy="2696187"/>
          </a:xfrm>
          <a:prstGeom prst="rect">
            <a:avLst/>
          </a:prstGeom>
          <a:noFill/>
        </p:spPr>
        <p:txBody>
          <a:bodyPr wrap="square">
            <a:spAutoFit/>
          </a:bodyPr>
          <a:lstStyle/>
          <a:p>
            <a:pPr marL="0" indent="0" algn="just" fontAlgn="base">
              <a:lnSpc>
                <a:spcPct val="135000"/>
              </a:lnSpc>
              <a:spcBef>
                <a:spcPts val="600"/>
              </a:spcBef>
              <a:spcAft>
                <a:spcPct val="0"/>
              </a:spcAft>
              <a:buClr>
                <a:srgbClr val="FF6600"/>
              </a:buClr>
              <a:buSzPct val="80000"/>
              <a:buNone/>
            </a:pPr>
            <a:r>
              <a:rPr lang="zh-CN" altLang="en-US" sz="2000">
                <a:latin typeface="Times New Roman" panose="02020603050405020304" pitchFamily="18" charset="0"/>
                <a:ea typeface="微软雅黑" panose="020B0503020204020204" pitchFamily="34" charset="-122"/>
                <a:cs typeface="+mn-ea"/>
                <a:sym typeface="Times New Roman" panose="02020603050405020304" pitchFamily="18" charset="0"/>
              </a:rPr>
              <a:t>        </a:t>
            </a:r>
            <a:r>
              <a:rPr lang="zh-CN" altLang="en-US" sz="2000" b="1">
                <a:solidFill>
                  <a:srgbClr val="FF6700"/>
                </a:solidFill>
                <a:latin typeface="Times New Roman" panose="02020603050405020304" pitchFamily="18" charset="0"/>
                <a:ea typeface="微软雅黑" panose="020B0503020204020204" pitchFamily="34" charset="-122"/>
                <a:cs typeface="+mn-ea"/>
                <a:sym typeface="Times New Roman" panose="02020603050405020304" pitchFamily="18" charset="0"/>
              </a:rPr>
              <a:t>第一</a:t>
            </a:r>
            <a:r>
              <a:rPr lang="zh-CN" altLang="en-US" sz="2000" b="1" dirty="0">
                <a:solidFill>
                  <a:srgbClr val="FF6700"/>
                </a:solidFill>
                <a:latin typeface="Times New Roman" panose="02020603050405020304" pitchFamily="18" charset="0"/>
                <a:ea typeface="微软雅黑" panose="020B0503020204020204" pitchFamily="34" charset="-122"/>
                <a:cs typeface="+mn-ea"/>
                <a:sym typeface="Times New Roman" panose="02020603050405020304" pitchFamily="18" charset="0"/>
              </a:rPr>
              <a:t>步 建立阶段</a:t>
            </a:r>
            <a:r>
              <a:rPr lang="zh-CN" altLang="en-US" sz="2000" dirty="0">
                <a:latin typeface="Times New Roman" panose="02020603050405020304" pitchFamily="18" charset="0"/>
                <a:ea typeface="微软雅黑" panose="020B0503020204020204" pitchFamily="34" charset="-122"/>
                <a:cs typeface="+mn-ea"/>
                <a:sym typeface="Times New Roman" panose="02020603050405020304" pitchFamily="18" charset="0"/>
              </a:rPr>
              <a:t>：</a:t>
            </a:r>
            <a:r>
              <a:rPr lang="zh-CN" altLang="en-US" sz="2000">
                <a:latin typeface="Times New Roman" panose="02020603050405020304" pitchFamily="18" charset="0"/>
                <a:ea typeface="微软雅黑" panose="020B0503020204020204" pitchFamily="34" charset="-122"/>
                <a:cs typeface="+mn-ea"/>
                <a:sym typeface="Times New Roman" panose="02020603050405020304" pitchFamily="18" charset="0"/>
              </a:rPr>
              <a:t>假如从</a:t>
            </a:r>
            <a:r>
              <a:rPr lang="en-US" altLang="zh-CN" sz="2000" dirty="0">
                <a:latin typeface="Times New Roman" panose="02020603050405020304" pitchFamily="18" charset="0"/>
                <a:ea typeface="微软雅黑" panose="020B0503020204020204" pitchFamily="34" charset="-122"/>
                <a:cs typeface="+mn-ea"/>
                <a:sym typeface="Times New Roman" panose="02020603050405020304" pitchFamily="18" charset="0"/>
              </a:rPr>
              <a:t>5</a:t>
            </a:r>
            <a:r>
              <a:rPr lang="zh-CN" altLang="en-US" sz="2000" dirty="0">
                <a:latin typeface="Times New Roman" panose="02020603050405020304" pitchFamily="18" charset="0"/>
                <a:ea typeface="微软雅黑" panose="020B0503020204020204" pitchFamily="34" charset="-122"/>
                <a:cs typeface="+mn-ea"/>
                <a:sym typeface="Times New Roman" panose="02020603050405020304" pitchFamily="18" charset="0"/>
              </a:rPr>
              <a:t>个对象中随机</a:t>
            </a:r>
            <a:r>
              <a:rPr lang="zh-CN" altLang="en-US" sz="2000">
                <a:latin typeface="Times New Roman" panose="02020603050405020304" pitchFamily="18" charset="0"/>
                <a:ea typeface="微软雅黑" panose="020B0503020204020204" pitchFamily="34" charset="-122"/>
                <a:cs typeface="+mn-ea"/>
                <a:sym typeface="Times New Roman" panose="02020603050405020304" pitchFamily="18" charset="0"/>
              </a:rPr>
              <a:t>抽取的</a:t>
            </a:r>
            <a:r>
              <a:rPr lang="en-US" altLang="zh-CN" sz="2000" dirty="0">
                <a:latin typeface="Times New Roman" panose="02020603050405020304" pitchFamily="18" charset="0"/>
                <a:ea typeface="微软雅黑" panose="020B0503020204020204" pitchFamily="34" charset="-122"/>
                <a:cs typeface="+mn-ea"/>
                <a:sym typeface="Times New Roman" panose="02020603050405020304" pitchFamily="18" charset="0"/>
              </a:rPr>
              <a:t>2</a:t>
            </a:r>
            <a:r>
              <a:rPr lang="zh-CN" altLang="en-US" sz="2000" dirty="0">
                <a:latin typeface="Times New Roman" panose="02020603050405020304" pitchFamily="18" charset="0"/>
                <a:ea typeface="微软雅黑" panose="020B0503020204020204" pitchFamily="34" charset="-122"/>
                <a:cs typeface="+mn-ea"/>
                <a:sym typeface="Times New Roman" panose="02020603050405020304" pitchFamily="18" charset="0"/>
              </a:rPr>
              <a:t>个</a:t>
            </a:r>
            <a:r>
              <a:rPr lang="zh-CN" altLang="en-US" sz="2000">
                <a:latin typeface="Times New Roman" panose="02020603050405020304" pitchFamily="18" charset="0"/>
                <a:ea typeface="微软雅黑" panose="020B0503020204020204" pitchFamily="34" charset="-122"/>
                <a:cs typeface="+mn-ea"/>
                <a:sym typeface="Times New Roman" panose="02020603050405020304" pitchFamily="18" charset="0"/>
              </a:rPr>
              <a:t>中心点为</a:t>
            </a:r>
            <a:r>
              <a:rPr lang="en-US" altLang="zh-CN" sz="2000" dirty="0">
                <a:latin typeface="Times New Roman" panose="02020603050405020304" pitchFamily="18" charset="0"/>
                <a:ea typeface="微软雅黑" panose="020B0503020204020204" pitchFamily="34" charset="-122"/>
                <a:cs typeface="+mn-ea"/>
                <a:sym typeface="Times New Roman" panose="02020603050405020304" pitchFamily="18" charset="0"/>
              </a:rPr>
              <a:t>{</a:t>
            </a:r>
            <a:r>
              <a:rPr lang="en-US" altLang="zh-CN" sz="2000">
                <a:latin typeface="Times New Roman" panose="02020603050405020304" pitchFamily="18" charset="0"/>
                <a:ea typeface="微软雅黑" panose="020B0503020204020204" pitchFamily="34" charset="-122"/>
                <a:cs typeface="+mn-ea"/>
                <a:sym typeface="Times New Roman" panose="02020603050405020304" pitchFamily="18" charset="0"/>
              </a:rPr>
              <a:t>A</a:t>
            </a:r>
            <a:r>
              <a:rPr lang="zh-CN" altLang="en-US" sz="2000">
                <a:latin typeface="Times New Roman" panose="02020603050405020304" pitchFamily="18" charset="0"/>
                <a:ea typeface="微软雅黑" panose="020B0503020204020204" pitchFamily="34" charset="-122"/>
                <a:cs typeface="+mn-ea"/>
                <a:sym typeface="Times New Roman" panose="02020603050405020304" pitchFamily="18" charset="0"/>
              </a:rPr>
              <a:t>，</a:t>
            </a:r>
            <a:r>
              <a:rPr lang="en-US" altLang="zh-CN" sz="2000" dirty="0">
                <a:latin typeface="Times New Roman" panose="02020603050405020304" pitchFamily="18" charset="0"/>
                <a:ea typeface="微软雅黑" panose="020B0503020204020204" pitchFamily="34" charset="-122"/>
                <a:cs typeface="+mn-ea"/>
                <a:sym typeface="Times New Roman" panose="02020603050405020304" pitchFamily="18" charset="0"/>
              </a:rPr>
              <a:t>B},</a:t>
            </a:r>
            <a:r>
              <a:rPr lang="zh-CN" altLang="en-US" sz="2000" dirty="0">
                <a:latin typeface="Times New Roman" panose="02020603050405020304" pitchFamily="18" charset="0"/>
                <a:ea typeface="微软雅黑" panose="020B0503020204020204" pitchFamily="34" charset="-122"/>
                <a:cs typeface="+mn-ea"/>
                <a:sym typeface="Times New Roman" panose="02020603050405020304" pitchFamily="18" charset="0"/>
              </a:rPr>
              <a:t>则样本被</a:t>
            </a:r>
            <a:r>
              <a:rPr lang="zh-CN" altLang="en-US" sz="2000">
                <a:latin typeface="Times New Roman" panose="02020603050405020304" pitchFamily="18" charset="0"/>
                <a:ea typeface="微软雅黑" panose="020B0503020204020204" pitchFamily="34" charset="-122"/>
                <a:cs typeface="+mn-ea"/>
                <a:sym typeface="Times New Roman" panose="02020603050405020304" pitchFamily="18" charset="0"/>
              </a:rPr>
              <a:t>划分为</a:t>
            </a:r>
            <a:r>
              <a:rPr lang="en-US" altLang="zh-CN" sz="2000" dirty="0">
                <a:latin typeface="Times New Roman" panose="02020603050405020304" pitchFamily="18" charset="0"/>
                <a:ea typeface="微软雅黑" panose="020B0503020204020204" pitchFamily="34" charset="-122"/>
                <a:cs typeface="+mn-ea"/>
                <a:sym typeface="Times New Roman" panose="02020603050405020304" pitchFamily="18" charset="0"/>
              </a:rPr>
              <a:t>{</a:t>
            </a:r>
            <a:r>
              <a:rPr lang="en-US" altLang="zh-CN" sz="2000">
                <a:latin typeface="Times New Roman" panose="02020603050405020304" pitchFamily="18" charset="0"/>
                <a:ea typeface="微软雅黑" panose="020B0503020204020204" pitchFamily="34" charset="-122"/>
                <a:cs typeface="+mn-ea"/>
                <a:sym typeface="Times New Roman" panose="02020603050405020304" pitchFamily="18" charset="0"/>
              </a:rPr>
              <a:t>A</a:t>
            </a:r>
            <a:r>
              <a:rPr lang="zh-CN" altLang="en-US" sz="2000">
                <a:latin typeface="Times New Roman" panose="02020603050405020304" pitchFamily="18" charset="0"/>
                <a:ea typeface="微软雅黑" panose="020B0503020204020204" pitchFamily="34" charset="-122"/>
                <a:cs typeface="+mn-ea"/>
                <a:sym typeface="Times New Roman" panose="02020603050405020304" pitchFamily="18" charset="0"/>
              </a:rPr>
              <a:t>、</a:t>
            </a:r>
            <a:r>
              <a:rPr lang="en-US" altLang="zh-CN" sz="2000">
                <a:latin typeface="Times New Roman" panose="02020603050405020304" pitchFamily="18" charset="0"/>
                <a:ea typeface="微软雅黑" panose="020B0503020204020204" pitchFamily="34" charset="-122"/>
                <a:cs typeface="+mn-ea"/>
                <a:sym typeface="Times New Roman" panose="02020603050405020304" pitchFamily="18" charset="0"/>
              </a:rPr>
              <a:t>C</a:t>
            </a:r>
            <a:r>
              <a:rPr lang="zh-CN" altLang="en-US" sz="2000">
                <a:latin typeface="Times New Roman" panose="02020603050405020304" pitchFamily="18" charset="0"/>
                <a:ea typeface="微软雅黑" panose="020B0503020204020204" pitchFamily="34" charset="-122"/>
                <a:cs typeface="+mn-ea"/>
                <a:sym typeface="Times New Roman" panose="02020603050405020304" pitchFamily="18" charset="0"/>
              </a:rPr>
              <a:t>、</a:t>
            </a:r>
            <a:r>
              <a:rPr lang="en-US" altLang="zh-CN" sz="2000" dirty="0">
                <a:latin typeface="Times New Roman" panose="02020603050405020304" pitchFamily="18" charset="0"/>
                <a:ea typeface="微软雅黑" panose="020B0503020204020204" pitchFamily="34" charset="-122"/>
                <a:cs typeface="+mn-ea"/>
                <a:sym typeface="Times New Roman" panose="02020603050405020304" pitchFamily="18" charset="0"/>
              </a:rPr>
              <a:t>D</a:t>
            </a:r>
            <a:r>
              <a:rPr lang="en-US" altLang="zh-CN" sz="2000">
                <a:latin typeface="Times New Roman" panose="02020603050405020304" pitchFamily="18" charset="0"/>
                <a:ea typeface="微软雅黑" panose="020B0503020204020204" pitchFamily="34" charset="-122"/>
                <a:cs typeface="+mn-ea"/>
                <a:sym typeface="Times New Roman" panose="02020603050405020304" pitchFamily="18" charset="0"/>
              </a:rPr>
              <a:t>}</a:t>
            </a:r>
            <a:r>
              <a:rPr lang="zh-CN" altLang="en-US" sz="2000">
                <a:latin typeface="Times New Roman" panose="02020603050405020304" pitchFamily="18" charset="0"/>
                <a:ea typeface="微软雅黑" panose="020B0503020204020204" pitchFamily="34" charset="-122"/>
                <a:cs typeface="+mn-ea"/>
                <a:sym typeface="Times New Roman" panose="02020603050405020304" pitchFamily="18" charset="0"/>
              </a:rPr>
              <a:t>和</a:t>
            </a:r>
            <a:r>
              <a:rPr lang="en-US" altLang="zh-CN" sz="2000" dirty="0">
                <a:latin typeface="Times New Roman" panose="02020603050405020304" pitchFamily="18" charset="0"/>
                <a:ea typeface="微软雅黑" panose="020B0503020204020204" pitchFamily="34" charset="-122"/>
                <a:cs typeface="+mn-ea"/>
                <a:sym typeface="Times New Roman" panose="02020603050405020304" pitchFamily="18" charset="0"/>
              </a:rPr>
              <a:t>{</a:t>
            </a:r>
            <a:r>
              <a:rPr lang="en-US" altLang="zh-CN" sz="2000">
                <a:latin typeface="Times New Roman" panose="02020603050405020304" pitchFamily="18" charset="0"/>
                <a:ea typeface="微软雅黑" panose="020B0503020204020204" pitchFamily="34" charset="-122"/>
                <a:cs typeface="+mn-ea"/>
                <a:sym typeface="Times New Roman" panose="02020603050405020304" pitchFamily="18" charset="0"/>
              </a:rPr>
              <a:t>B</a:t>
            </a:r>
            <a:r>
              <a:rPr lang="zh-CN" altLang="en-US" sz="2000">
                <a:latin typeface="Times New Roman" panose="02020603050405020304" pitchFamily="18" charset="0"/>
                <a:ea typeface="微软雅黑" panose="020B0503020204020204" pitchFamily="34" charset="-122"/>
                <a:cs typeface="+mn-ea"/>
                <a:sym typeface="Times New Roman" panose="02020603050405020304" pitchFamily="18" charset="0"/>
              </a:rPr>
              <a:t>、</a:t>
            </a:r>
            <a:r>
              <a:rPr lang="en-US" altLang="zh-CN" sz="2000" dirty="0">
                <a:latin typeface="Times New Roman" panose="02020603050405020304" pitchFamily="18" charset="0"/>
                <a:ea typeface="微软雅黑" panose="020B0503020204020204" pitchFamily="34" charset="-122"/>
                <a:cs typeface="+mn-ea"/>
                <a:sym typeface="Times New Roman" panose="02020603050405020304" pitchFamily="18" charset="0"/>
              </a:rPr>
              <a:t>E}</a:t>
            </a:r>
          </a:p>
          <a:p>
            <a:pPr marL="0" indent="0" algn="just" fontAlgn="base">
              <a:lnSpc>
                <a:spcPct val="135000"/>
              </a:lnSpc>
              <a:spcBef>
                <a:spcPts val="600"/>
              </a:spcBef>
              <a:spcAft>
                <a:spcPct val="0"/>
              </a:spcAft>
              <a:buClr>
                <a:srgbClr val="FF6600"/>
              </a:buClr>
              <a:buSzPct val="80000"/>
              <a:buNone/>
            </a:pPr>
            <a:r>
              <a:rPr lang="zh-CN" altLang="en-US" sz="2000">
                <a:latin typeface="Times New Roman" panose="02020603050405020304" pitchFamily="18" charset="0"/>
                <a:ea typeface="微软雅黑" panose="020B0503020204020204" pitchFamily="34" charset="-122"/>
                <a:cs typeface="+mn-ea"/>
                <a:sym typeface="Times New Roman" panose="02020603050405020304" pitchFamily="18" charset="0"/>
              </a:rPr>
              <a:t>        </a:t>
            </a:r>
            <a:r>
              <a:rPr lang="zh-CN" altLang="en-US" sz="2000" b="1">
                <a:solidFill>
                  <a:srgbClr val="FF6700"/>
                </a:solidFill>
                <a:latin typeface="Times New Roman" panose="02020603050405020304" pitchFamily="18" charset="0"/>
                <a:ea typeface="微软雅黑" panose="020B0503020204020204" pitchFamily="34" charset="-122"/>
                <a:cs typeface="+mn-ea"/>
                <a:sym typeface="Times New Roman" panose="02020603050405020304" pitchFamily="18" charset="0"/>
              </a:rPr>
              <a:t>第二</a:t>
            </a:r>
            <a:r>
              <a:rPr lang="zh-CN" altLang="en-US" sz="2000" b="1" dirty="0">
                <a:solidFill>
                  <a:srgbClr val="FF6700"/>
                </a:solidFill>
                <a:latin typeface="Times New Roman" panose="02020603050405020304" pitchFamily="18" charset="0"/>
                <a:ea typeface="微软雅黑" panose="020B0503020204020204" pitchFamily="34" charset="-122"/>
                <a:cs typeface="+mn-ea"/>
                <a:sym typeface="Times New Roman" panose="02020603050405020304" pitchFamily="18" charset="0"/>
              </a:rPr>
              <a:t>步 交换阶段</a:t>
            </a:r>
            <a:r>
              <a:rPr lang="zh-CN" altLang="en-US" sz="2000" dirty="0">
                <a:latin typeface="Times New Roman" panose="02020603050405020304" pitchFamily="18" charset="0"/>
                <a:ea typeface="微软雅黑" panose="020B0503020204020204" pitchFamily="34" charset="-122"/>
                <a:cs typeface="+mn-ea"/>
                <a:sym typeface="Times New Roman" panose="02020603050405020304" pitchFamily="18" charset="0"/>
              </a:rPr>
              <a:t>：</a:t>
            </a:r>
            <a:r>
              <a:rPr lang="zh-CN" altLang="en-US" sz="2000">
                <a:latin typeface="Times New Roman" panose="02020603050405020304" pitchFamily="18" charset="0"/>
                <a:ea typeface="微软雅黑" panose="020B0503020204020204" pitchFamily="34" charset="-122"/>
                <a:cs typeface="+mn-ea"/>
                <a:sym typeface="Times New Roman" panose="02020603050405020304" pitchFamily="18" charset="0"/>
              </a:rPr>
              <a:t>假定中心点</a:t>
            </a:r>
            <a:r>
              <a:rPr lang="en-US" altLang="zh-CN" sz="2000">
                <a:latin typeface="Times New Roman" panose="02020603050405020304" pitchFamily="18" charset="0"/>
                <a:ea typeface="微软雅黑" panose="020B0503020204020204" pitchFamily="34" charset="-122"/>
                <a:cs typeface="+mn-ea"/>
                <a:sym typeface="Times New Roman" panose="02020603050405020304" pitchFamily="18" charset="0"/>
              </a:rPr>
              <a:t>A</a:t>
            </a:r>
            <a:r>
              <a:rPr lang="zh-CN" altLang="en-US" sz="2000">
                <a:latin typeface="Times New Roman" panose="02020603050405020304" pitchFamily="18" charset="0"/>
                <a:ea typeface="微软雅黑" panose="020B0503020204020204" pitchFamily="34" charset="-122"/>
                <a:cs typeface="+mn-ea"/>
                <a:sym typeface="Times New Roman" panose="02020603050405020304" pitchFamily="18" charset="0"/>
              </a:rPr>
              <a:t>、</a:t>
            </a:r>
            <a:r>
              <a:rPr lang="en-US" altLang="zh-CN" sz="2000" dirty="0">
                <a:latin typeface="Times New Roman" panose="02020603050405020304" pitchFamily="18" charset="0"/>
                <a:ea typeface="微软雅黑" panose="020B0503020204020204" pitchFamily="34" charset="-122"/>
                <a:cs typeface="+mn-ea"/>
                <a:sym typeface="Times New Roman" panose="02020603050405020304" pitchFamily="18" charset="0"/>
              </a:rPr>
              <a:t>B</a:t>
            </a:r>
            <a:r>
              <a:rPr lang="zh-CN" altLang="en-US" sz="2000" dirty="0">
                <a:latin typeface="Times New Roman" panose="02020603050405020304" pitchFamily="18" charset="0"/>
                <a:ea typeface="微软雅黑" panose="020B0503020204020204" pitchFamily="34" charset="-122"/>
                <a:cs typeface="+mn-ea"/>
                <a:sym typeface="Times New Roman" panose="02020603050405020304" pitchFamily="18" charset="0"/>
              </a:rPr>
              <a:t>分别被</a:t>
            </a:r>
            <a:r>
              <a:rPr lang="zh-CN" altLang="en-US" sz="2000">
                <a:latin typeface="Times New Roman" panose="02020603050405020304" pitchFamily="18" charset="0"/>
                <a:ea typeface="微软雅黑" panose="020B0503020204020204" pitchFamily="34" charset="-122"/>
                <a:cs typeface="+mn-ea"/>
                <a:sym typeface="Times New Roman" panose="02020603050405020304" pitchFamily="18" charset="0"/>
              </a:rPr>
              <a:t>非中心点</a:t>
            </a:r>
            <a:r>
              <a:rPr lang="en-US" altLang="zh-CN" sz="2000">
                <a:latin typeface="Times New Roman" panose="02020603050405020304" pitchFamily="18" charset="0"/>
                <a:ea typeface="微软雅黑" panose="020B0503020204020204" pitchFamily="34" charset="-122"/>
                <a:cs typeface="+mn-ea"/>
                <a:sym typeface="Times New Roman" panose="02020603050405020304" pitchFamily="18" charset="0"/>
              </a:rPr>
              <a:t>C</a:t>
            </a:r>
            <a:r>
              <a:rPr lang="zh-CN" altLang="en-US" sz="2000">
                <a:latin typeface="Times New Roman" panose="02020603050405020304" pitchFamily="18" charset="0"/>
                <a:ea typeface="微软雅黑" panose="020B0503020204020204" pitchFamily="34" charset="-122"/>
                <a:cs typeface="+mn-ea"/>
                <a:sym typeface="Times New Roman" panose="02020603050405020304" pitchFamily="18" charset="0"/>
              </a:rPr>
              <a:t>、</a:t>
            </a:r>
            <a:r>
              <a:rPr lang="en-US" altLang="zh-CN" sz="2000">
                <a:latin typeface="Times New Roman" panose="02020603050405020304" pitchFamily="18" charset="0"/>
                <a:ea typeface="微软雅黑" panose="020B0503020204020204" pitchFamily="34" charset="-122"/>
                <a:cs typeface="+mn-ea"/>
                <a:sym typeface="Times New Roman" panose="02020603050405020304" pitchFamily="18" charset="0"/>
              </a:rPr>
              <a:t>D</a:t>
            </a:r>
            <a:r>
              <a:rPr lang="zh-CN" altLang="en-US" sz="2000">
                <a:latin typeface="Times New Roman" panose="02020603050405020304" pitchFamily="18" charset="0"/>
                <a:ea typeface="微软雅黑" panose="020B0503020204020204" pitchFamily="34" charset="-122"/>
                <a:cs typeface="+mn-ea"/>
                <a:sym typeface="Times New Roman" panose="02020603050405020304" pitchFamily="18" charset="0"/>
              </a:rPr>
              <a:t>、</a:t>
            </a:r>
            <a:r>
              <a:rPr lang="en-US" altLang="zh-CN" sz="2000" dirty="0">
                <a:latin typeface="Times New Roman" panose="02020603050405020304" pitchFamily="18" charset="0"/>
                <a:ea typeface="微软雅黑" panose="020B0503020204020204" pitchFamily="34" charset="-122"/>
                <a:cs typeface="+mn-ea"/>
                <a:sym typeface="Times New Roman" panose="02020603050405020304" pitchFamily="18" charset="0"/>
              </a:rPr>
              <a:t>E</a:t>
            </a:r>
            <a:r>
              <a:rPr lang="zh-CN" altLang="en-US" sz="2000" dirty="0">
                <a:latin typeface="Times New Roman" panose="02020603050405020304" pitchFamily="18" charset="0"/>
                <a:ea typeface="微软雅黑" panose="020B0503020204020204" pitchFamily="34" charset="-122"/>
                <a:cs typeface="+mn-ea"/>
                <a:sym typeface="Times New Roman" panose="02020603050405020304" pitchFamily="18" charset="0"/>
              </a:rPr>
              <a:t>替换</a:t>
            </a:r>
            <a:r>
              <a:rPr lang="zh-CN" altLang="en-US" sz="2000">
                <a:latin typeface="Times New Roman" panose="02020603050405020304" pitchFamily="18" charset="0"/>
                <a:ea typeface="微软雅黑" panose="020B0503020204020204" pitchFamily="34" charset="-122"/>
                <a:cs typeface="+mn-ea"/>
                <a:sym typeface="Times New Roman" panose="02020603050405020304" pitchFamily="18" charset="0"/>
              </a:rPr>
              <a:t>，根据</a:t>
            </a:r>
            <a:r>
              <a:rPr lang="en-US" altLang="zh-CN" sz="2000" dirty="0">
                <a:latin typeface="Times New Roman" panose="02020603050405020304" pitchFamily="18" charset="0"/>
                <a:ea typeface="微软雅黑" panose="020B0503020204020204" pitchFamily="34" charset="-122"/>
                <a:cs typeface="+mn-ea"/>
                <a:sym typeface="Times New Roman" panose="02020603050405020304" pitchFamily="18" charset="0"/>
              </a:rPr>
              <a:t>PAM</a:t>
            </a:r>
            <a:r>
              <a:rPr lang="zh-CN" altLang="en-US" sz="2000" dirty="0">
                <a:latin typeface="Times New Roman" panose="02020603050405020304" pitchFamily="18" charset="0"/>
                <a:ea typeface="微软雅黑" panose="020B0503020204020204" pitchFamily="34" charset="-122"/>
                <a:cs typeface="+mn-ea"/>
                <a:sym typeface="Times New Roman" panose="02020603050405020304" pitchFamily="18" charset="0"/>
              </a:rPr>
              <a:t>算法需要计算</a:t>
            </a:r>
            <a:r>
              <a:rPr lang="zh-CN" altLang="en-US" sz="2000">
                <a:latin typeface="Times New Roman" panose="02020603050405020304" pitchFamily="18" charset="0"/>
                <a:ea typeface="微软雅黑" panose="020B0503020204020204" pitchFamily="34" charset="-122"/>
                <a:cs typeface="+mn-ea"/>
                <a:sym typeface="Times New Roman" panose="02020603050405020304" pitchFamily="18" charset="0"/>
              </a:rPr>
              <a:t>下列代价</a:t>
            </a:r>
            <a:r>
              <a:rPr lang="en-US" altLang="zh-CN" sz="2000">
                <a:latin typeface="Times New Roman" panose="02020603050405020304" pitchFamily="18" charset="0"/>
                <a:ea typeface="微软雅黑" panose="020B0503020204020204" pitchFamily="34" charset="-122"/>
                <a:cs typeface="+mn-ea"/>
                <a:sym typeface="Times New Roman" panose="02020603050405020304" pitchFamily="18" charset="0"/>
              </a:rPr>
              <a:t>TC</a:t>
            </a:r>
            <a:r>
              <a:rPr lang="en-US" altLang="zh-CN" sz="2000" baseline="-25000" dirty="0">
                <a:latin typeface="Times New Roman" panose="02020603050405020304" pitchFamily="18" charset="0"/>
                <a:ea typeface="微软雅黑" panose="020B0503020204020204" pitchFamily="34" charset="-122"/>
                <a:cs typeface="+mn-ea"/>
                <a:sym typeface="Times New Roman" panose="02020603050405020304" pitchFamily="18" charset="0"/>
              </a:rPr>
              <a:t>AC</a:t>
            </a:r>
            <a:r>
              <a:rPr lang="zh-CN" altLang="en-US" sz="2000">
                <a:latin typeface="Times New Roman" panose="02020603050405020304" pitchFamily="18" charset="0"/>
                <a:ea typeface="微软雅黑" panose="020B0503020204020204" pitchFamily="34" charset="-122"/>
                <a:cs typeface="+mn-ea"/>
                <a:sym typeface="Times New Roman" panose="02020603050405020304" pitchFamily="18" charset="0"/>
              </a:rPr>
              <a:t>、 </a:t>
            </a:r>
            <a:r>
              <a:rPr lang="en-US" altLang="zh-CN" sz="2000">
                <a:latin typeface="Times New Roman" panose="02020603050405020304" pitchFamily="18" charset="0"/>
                <a:ea typeface="微软雅黑" panose="020B0503020204020204" pitchFamily="34" charset="-122"/>
                <a:cs typeface="+mn-ea"/>
                <a:sym typeface="Times New Roman" panose="02020603050405020304" pitchFamily="18" charset="0"/>
              </a:rPr>
              <a:t>TC</a:t>
            </a:r>
            <a:r>
              <a:rPr lang="en-US" altLang="zh-CN" sz="2000" baseline="-25000" dirty="0">
                <a:latin typeface="Times New Roman" panose="02020603050405020304" pitchFamily="18" charset="0"/>
                <a:ea typeface="微软雅黑" panose="020B0503020204020204" pitchFamily="34" charset="-122"/>
                <a:cs typeface="+mn-ea"/>
                <a:sym typeface="Times New Roman" panose="02020603050405020304" pitchFamily="18" charset="0"/>
              </a:rPr>
              <a:t>AD</a:t>
            </a:r>
            <a:r>
              <a:rPr lang="zh-CN" altLang="en-US" sz="2000">
                <a:latin typeface="Times New Roman" panose="02020603050405020304" pitchFamily="18" charset="0"/>
                <a:ea typeface="微软雅黑" panose="020B0503020204020204" pitchFamily="34" charset="-122"/>
                <a:cs typeface="+mn-ea"/>
                <a:sym typeface="Times New Roman" panose="02020603050405020304" pitchFamily="18" charset="0"/>
              </a:rPr>
              <a:t>、 </a:t>
            </a:r>
            <a:r>
              <a:rPr lang="en-US" altLang="zh-CN" sz="2000">
                <a:latin typeface="Times New Roman" panose="02020603050405020304" pitchFamily="18" charset="0"/>
                <a:ea typeface="微软雅黑" panose="020B0503020204020204" pitchFamily="34" charset="-122"/>
                <a:cs typeface="+mn-ea"/>
                <a:sym typeface="Times New Roman" panose="02020603050405020304" pitchFamily="18" charset="0"/>
              </a:rPr>
              <a:t>TC</a:t>
            </a:r>
            <a:r>
              <a:rPr lang="en-US" altLang="zh-CN" sz="2000" baseline="-25000">
                <a:latin typeface="Times New Roman" panose="02020603050405020304" pitchFamily="18" charset="0"/>
                <a:ea typeface="微软雅黑" panose="020B0503020204020204" pitchFamily="34" charset="-122"/>
                <a:cs typeface="+mn-ea"/>
                <a:sym typeface="Times New Roman" panose="02020603050405020304" pitchFamily="18" charset="0"/>
              </a:rPr>
              <a:t>AE</a:t>
            </a:r>
            <a:r>
              <a:rPr lang="zh-CN" altLang="en-US" sz="2000">
                <a:latin typeface="Times New Roman" panose="02020603050405020304" pitchFamily="18" charset="0"/>
                <a:ea typeface="微软雅黑" panose="020B0503020204020204" pitchFamily="34" charset="-122"/>
                <a:cs typeface="+mn-ea"/>
                <a:sym typeface="Times New Roman" panose="02020603050405020304" pitchFamily="18" charset="0"/>
              </a:rPr>
              <a:t>、</a:t>
            </a:r>
            <a:r>
              <a:rPr lang="en-US" altLang="zh-CN" sz="2000">
                <a:latin typeface="Times New Roman" panose="02020603050405020304" pitchFamily="18" charset="0"/>
                <a:ea typeface="微软雅黑" panose="020B0503020204020204" pitchFamily="34" charset="-122"/>
                <a:cs typeface="+mn-ea"/>
                <a:sym typeface="Times New Roman" panose="02020603050405020304" pitchFamily="18" charset="0"/>
              </a:rPr>
              <a:t>TC</a:t>
            </a:r>
            <a:r>
              <a:rPr lang="en-US" altLang="zh-CN" sz="2000" baseline="-25000">
                <a:latin typeface="Times New Roman" panose="02020603050405020304" pitchFamily="18" charset="0"/>
                <a:ea typeface="微软雅黑" panose="020B0503020204020204" pitchFamily="34" charset="-122"/>
                <a:cs typeface="+mn-ea"/>
                <a:sym typeface="Times New Roman" panose="02020603050405020304" pitchFamily="18" charset="0"/>
              </a:rPr>
              <a:t>BC</a:t>
            </a:r>
            <a:r>
              <a:rPr lang="zh-CN" altLang="en-US" sz="2000">
                <a:latin typeface="Times New Roman" panose="02020603050405020304" pitchFamily="18" charset="0"/>
                <a:ea typeface="微软雅黑" panose="020B0503020204020204" pitchFamily="34" charset="-122"/>
                <a:cs typeface="+mn-ea"/>
                <a:sym typeface="Times New Roman" panose="02020603050405020304" pitchFamily="18" charset="0"/>
              </a:rPr>
              <a:t>、</a:t>
            </a:r>
            <a:r>
              <a:rPr lang="en-US" altLang="zh-CN" sz="2000">
                <a:latin typeface="Times New Roman" panose="02020603050405020304" pitchFamily="18" charset="0"/>
                <a:ea typeface="微软雅黑" panose="020B0503020204020204" pitchFamily="34" charset="-122"/>
                <a:cs typeface="+mn-ea"/>
                <a:sym typeface="Times New Roman" panose="02020603050405020304" pitchFamily="18" charset="0"/>
              </a:rPr>
              <a:t>TC</a:t>
            </a:r>
            <a:r>
              <a:rPr lang="en-US" altLang="zh-CN" sz="2000" baseline="-25000" dirty="0">
                <a:latin typeface="Times New Roman" panose="02020603050405020304" pitchFamily="18" charset="0"/>
                <a:ea typeface="微软雅黑" panose="020B0503020204020204" pitchFamily="34" charset="-122"/>
                <a:cs typeface="+mn-ea"/>
                <a:sym typeface="Times New Roman" panose="02020603050405020304" pitchFamily="18" charset="0"/>
              </a:rPr>
              <a:t>BD</a:t>
            </a:r>
            <a:r>
              <a:rPr lang="zh-CN" altLang="en-US" sz="2000">
                <a:latin typeface="Times New Roman" panose="02020603050405020304" pitchFamily="18" charset="0"/>
                <a:ea typeface="微软雅黑" panose="020B0503020204020204" pitchFamily="34" charset="-122"/>
                <a:cs typeface="+mn-ea"/>
                <a:sym typeface="Times New Roman" panose="02020603050405020304" pitchFamily="18" charset="0"/>
              </a:rPr>
              <a:t>、 </a:t>
            </a:r>
            <a:r>
              <a:rPr lang="en-US" altLang="zh-CN" sz="2000">
                <a:latin typeface="Times New Roman" panose="02020603050405020304" pitchFamily="18" charset="0"/>
                <a:ea typeface="微软雅黑" panose="020B0503020204020204" pitchFamily="34" charset="-122"/>
                <a:cs typeface="+mn-ea"/>
                <a:sym typeface="Times New Roman" panose="02020603050405020304" pitchFamily="18" charset="0"/>
              </a:rPr>
              <a:t>TC</a:t>
            </a:r>
            <a:r>
              <a:rPr lang="en-US" altLang="zh-CN" sz="2000" baseline="-25000" dirty="0">
                <a:latin typeface="Times New Roman" panose="02020603050405020304" pitchFamily="18" charset="0"/>
                <a:ea typeface="微软雅黑" panose="020B0503020204020204" pitchFamily="34" charset="-122"/>
                <a:cs typeface="+mn-ea"/>
                <a:sym typeface="Times New Roman" panose="02020603050405020304" pitchFamily="18" charset="0"/>
              </a:rPr>
              <a:t>BE</a:t>
            </a:r>
            <a:r>
              <a:rPr lang="zh-CN" altLang="en-US" sz="2000">
                <a:latin typeface="Times New Roman" panose="02020603050405020304" pitchFamily="18" charset="0"/>
                <a:ea typeface="微软雅黑" panose="020B0503020204020204" pitchFamily="34" charset="-122"/>
                <a:cs typeface="+mn-ea"/>
                <a:sym typeface="Times New Roman" panose="02020603050405020304" pitchFamily="18" charset="0"/>
              </a:rPr>
              <a:t>，</a:t>
            </a:r>
            <a:r>
              <a:rPr lang="zh-CN" altLang="en-US" sz="2000" dirty="0">
                <a:latin typeface="Times New Roman" panose="02020603050405020304" pitchFamily="18" charset="0"/>
                <a:ea typeface="微软雅黑" panose="020B0503020204020204" pitchFamily="34" charset="-122"/>
                <a:cs typeface="+mn-ea"/>
                <a:sym typeface="Times New Roman" panose="02020603050405020304" pitchFamily="18" charset="0"/>
              </a:rPr>
              <a:t>即验证中心点变换后，代价如何变化</a:t>
            </a:r>
          </a:p>
          <a:p>
            <a:pPr marL="817200" lvl="1" indent="-360000" algn="just" fontAlgn="base">
              <a:lnSpc>
                <a:spcPct val="135000"/>
              </a:lnSpc>
              <a:spcBef>
                <a:spcPts val="600"/>
              </a:spcBef>
              <a:spcAft>
                <a:spcPct val="0"/>
              </a:spcAft>
              <a:buClr>
                <a:srgbClr val="FF6600"/>
              </a:buClr>
              <a:buSzPct val="80000"/>
              <a:buFont typeface="Wingdings" panose="05000000000000000000" pitchFamily="2" charset="2"/>
              <a:buChar char="l"/>
            </a:pPr>
            <a:r>
              <a:rPr lang="zh-CN" altLang="en-US" sz="2000">
                <a:latin typeface="Times New Roman" panose="02020603050405020304" pitchFamily="18" charset="0"/>
                <a:ea typeface="微软雅黑" panose="020B0503020204020204" pitchFamily="34" charset="-122"/>
                <a:cs typeface="+mn-ea"/>
                <a:sym typeface="Times New Roman" panose="02020603050405020304" pitchFamily="18" charset="0"/>
              </a:rPr>
              <a:t>以</a:t>
            </a:r>
            <a:r>
              <a:rPr lang="en-US" altLang="zh-CN" sz="2000">
                <a:latin typeface="Times New Roman" panose="02020603050405020304" pitchFamily="18" charset="0"/>
                <a:ea typeface="微软雅黑" panose="020B0503020204020204" pitchFamily="34" charset="-122"/>
                <a:cs typeface="+mn-ea"/>
                <a:sym typeface="Times New Roman" panose="02020603050405020304" pitchFamily="18" charset="0"/>
              </a:rPr>
              <a:t>TC</a:t>
            </a:r>
            <a:r>
              <a:rPr lang="en-US" altLang="zh-CN" sz="2000" baseline="-25000" dirty="0">
                <a:latin typeface="Times New Roman" panose="02020603050405020304" pitchFamily="18" charset="0"/>
                <a:ea typeface="微软雅黑" panose="020B0503020204020204" pitchFamily="34" charset="-122"/>
                <a:cs typeface="+mn-ea"/>
                <a:sym typeface="Times New Roman" panose="02020603050405020304" pitchFamily="18" charset="0"/>
              </a:rPr>
              <a:t>AC</a:t>
            </a:r>
            <a:r>
              <a:rPr lang="zh-CN" altLang="en-US" sz="2000">
                <a:latin typeface="Times New Roman" panose="02020603050405020304" pitchFamily="18" charset="0"/>
                <a:ea typeface="微软雅黑" panose="020B0503020204020204" pitchFamily="34" charset="-122"/>
                <a:cs typeface="+mn-ea"/>
                <a:sym typeface="Times New Roman" panose="02020603050405020304" pitchFamily="18" charset="0"/>
              </a:rPr>
              <a:t>为</a:t>
            </a:r>
            <a:r>
              <a:rPr lang="zh-CN" altLang="en-US" sz="2000" dirty="0">
                <a:latin typeface="Times New Roman" panose="02020603050405020304" pitchFamily="18" charset="0"/>
                <a:ea typeface="微软雅黑" panose="020B0503020204020204" pitchFamily="34" charset="-122"/>
                <a:cs typeface="+mn-ea"/>
                <a:sym typeface="Times New Roman" panose="02020603050405020304" pitchFamily="18" charset="0"/>
              </a:rPr>
              <a:t>例说明计算过程</a:t>
            </a:r>
          </a:p>
        </p:txBody>
      </p:sp>
      <p:sp>
        <p:nvSpPr>
          <p:cNvPr id="28677" name="Text Box 4"/>
          <p:cNvSpPr txBox="1">
            <a:spLocks noChangeArrowheads="1"/>
          </p:cNvSpPr>
          <p:nvPr/>
        </p:nvSpPr>
        <p:spPr bwMode="auto">
          <a:xfrm>
            <a:off x="1854922" y="3700927"/>
            <a:ext cx="3528000" cy="24323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marL="469900" indent="-469900">
              <a:defRPr sz="3200">
                <a:solidFill>
                  <a:schemeClr val="tx1"/>
                </a:solidFill>
                <a:latin typeface="Arial" charset="0"/>
                <a:ea typeface="楷体_GB2312" pitchFamily="49" charset="-122"/>
              </a:defRPr>
            </a:lvl1pPr>
            <a:lvl2pPr marL="800100" indent="-342900">
              <a:defRPr sz="2800">
                <a:solidFill>
                  <a:schemeClr val="tx1"/>
                </a:solidFill>
                <a:latin typeface="Arial" charset="0"/>
                <a:ea typeface="楷体_GB2312" pitchFamily="49" charset="-122"/>
              </a:defRPr>
            </a:lvl2pPr>
            <a:lvl3pPr marL="1257300" indent="-342900">
              <a:defRPr sz="2400">
                <a:solidFill>
                  <a:schemeClr val="tx1"/>
                </a:solidFill>
                <a:latin typeface="Arial" charset="0"/>
                <a:ea typeface="楷体_GB2312" pitchFamily="49" charset="-122"/>
              </a:defRPr>
            </a:lvl3pPr>
            <a:lvl4pPr marL="1714500" indent="-342900">
              <a:defRPr sz="2000">
                <a:solidFill>
                  <a:schemeClr val="tx1"/>
                </a:solidFill>
                <a:latin typeface="Arial" charset="0"/>
                <a:ea typeface="楷体_GB2312" pitchFamily="49" charset="-122"/>
              </a:defRPr>
            </a:lvl4pPr>
            <a:lvl5pPr marL="2171700" indent="-342900">
              <a:defRPr sz="2000">
                <a:solidFill>
                  <a:schemeClr val="tx1"/>
                </a:solidFill>
                <a:latin typeface="Arial" charset="0"/>
                <a:ea typeface="楷体_GB2312" pitchFamily="49" charset="-122"/>
              </a:defRPr>
            </a:lvl5pPr>
            <a:lvl6pPr marL="2628900" indent="-342900" eaLnBrk="0" hangingPunct="0">
              <a:defRPr sz="2000">
                <a:solidFill>
                  <a:schemeClr val="tx1"/>
                </a:solidFill>
                <a:latin typeface="Arial" charset="0"/>
                <a:ea typeface="楷体_GB2312" pitchFamily="49" charset="-122"/>
              </a:defRPr>
            </a:lvl6pPr>
            <a:lvl7pPr marL="3086100" indent="-342900" eaLnBrk="0" hangingPunct="0">
              <a:defRPr sz="2000">
                <a:solidFill>
                  <a:schemeClr val="tx1"/>
                </a:solidFill>
                <a:latin typeface="Arial" charset="0"/>
                <a:ea typeface="楷体_GB2312" pitchFamily="49" charset="-122"/>
              </a:defRPr>
            </a:lvl7pPr>
            <a:lvl8pPr marL="3543300" indent="-342900" eaLnBrk="0" hangingPunct="0">
              <a:defRPr sz="2000">
                <a:solidFill>
                  <a:schemeClr val="tx1"/>
                </a:solidFill>
                <a:latin typeface="Arial" charset="0"/>
                <a:ea typeface="楷体_GB2312" pitchFamily="49" charset="-122"/>
              </a:defRPr>
            </a:lvl8pPr>
            <a:lvl9pPr marL="4000500" indent="-342900" eaLnBrk="0" hangingPunct="0">
              <a:defRPr sz="2000">
                <a:solidFill>
                  <a:schemeClr val="tx1"/>
                </a:solidFill>
                <a:latin typeface="Arial" charset="0"/>
                <a:ea typeface="楷体_GB2312" pitchFamily="49" charset="-122"/>
              </a:defRPr>
            </a:lvl9pPr>
          </a:lstStyle>
          <a:p>
            <a:pPr marL="324000" indent="-324000" algn="just" eaLnBrk="1" hangingPunct="1">
              <a:lnSpc>
                <a:spcPct val="140000"/>
              </a:lnSpc>
              <a:spcBef>
                <a:spcPts val="600"/>
              </a:spcBef>
              <a:buClr>
                <a:srgbClr val="FF6700"/>
              </a:buClr>
              <a:buFont typeface="Wingdings" pitchFamily="2" charset="2"/>
              <a:buAutoNum type="alphaLcParenR"/>
            </a:pPr>
            <a:r>
              <a:rPr lang="zh-CN" altLang="en-US" sz="1800" dirty="0">
                <a:latin typeface="Times New Roman" panose="02020603050405020304" pitchFamily="18" charset="0"/>
                <a:ea typeface="微软雅黑" panose="020B0503020204020204" pitchFamily="34" charset="-122"/>
                <a:sym typeface="Times New Roman" panose="02020603050405020304" pitchFamily="18" charset="0"/>
              </a:rPr>
              <a:t>当</a:t>
            </a:r>
            <a:r>
              <a:rPr lang="en-US" altLang="zh-CN" sz="1800" dirty="0">
                <a:latin typeface="Times New Roman" panose="02020603050405020304" pitchFamily="18" charset="0"/>
                <a:ea typeface="微软雅黑" panose="020B0503020204020204" pitchFamily="34" charset="-122"/>
                <a:sym typeface="Times New Roman" panose="02020603050405020304" pitchFamily="18" charset="0"/>
              </a:rPr>
              <a:t>A</a:t>
            </a:r>
            <a:r>
              <a:rPr lang="zh-CN" altLang="en-US" sz="1800" dirty="0">
                <a:latin typeface="Times New Roman" panose="02020603050405020304" pitchFamily="18" charset="0"/>
                <a:ea typeface="微软雅黑" panose="020B0503020204020204" pitchFamily="34" charset="-122"/>
                <a:sym typeface="Times New Roman" panose="02020603050405020304" pitchFamily="18" charset="0"/>
              </a:rPr>
              <a:t>被</a:t>
            </a:r>
            <a:r>
              <a:rPr lang="en-US" altLang="zh-CN" sz="1800" dirty="0">
                <a:latin typeface="Times New Roman" panose="02020603050405020304" pitchFamily="18" charset="0"/>
                <a:ea typeface="微软雅黑" panose="020B0503020204020204" pitchFamily="34" charset="-122"/>
                <a:sym typeface="Times New Roman" panose="02020603050405020304" pitchFamily="18" charset="0"/>
              </a:rPr>
              <a:t>C</a:t>
            </a:r>
            <a:r>
              <a:rPr lang="zh-CN" altLang="en-US" sz="1800" dirty="0">
                <a:latin typeface="Times New Roman" panose="02020603050405020304" pitchFamily="18" charset="0"/>
                <a:ea typeface="微软雅黑" panose="020B0503020204020204" pitchFamily="34" charset="-122"/>
                <a:sym typeface="Times New Roman" panose="02020603050405020304" pitchFamily="18" charset="0"/>
              </a:rPr>
              <a:t>替换以后，</a:t>
            </a:r>
            <a:r>
              <a:rPr lang="en-US" altLang="zh-CN" sz="1800" dirty="0">
                <a:latin typeface="Times New Roman" panose="02020603050405020304" pitchFamily="18" charset="0"/>
                <a:ea typeface="微软雅黑" panose="020B0503020204020204" pitchFamily="34" charset="-122"/>
                <a:sym typeface="Times New Roman" panose="02020603050405020304" pitchFamily="18" charset="0"/>
              </a:rPr>
              <a:t>A</a:t>
            </a:r>
            <a:r>
              <a:rPr lang="zh-CN" altLang="en-US" sz="1800" dirty="0">
                <a:latin typeface="Times New Roman" panose="02020603050405020304" pitchFamily="18" charset="0"/>
                <a:ea typeface="微软雅黑" panose="020B0503020204020204" pitchFamily="34" charset="-122"/>
                <a:sym typeface="Times New Roman" panose="02020603050405020304" pitchFamily="18" charset="0"/>
              </a:rPr>
              <a:t>不再是一个中心点，因为</a:t>
            </a:r>
            <a:r>
              <a:rPr lang="en-US" altLang="zh-CN" sz="1800" dirty="0">
                <a:latin typeface="Times New Roman" panose="02020603050405020304" pitchFamily="18" charset="0"/>
                <a:ea typeface="微软雅黑" panose="020B0503020204020204" pitchFamily="34" charset="-122"/>
                <a:sym typeface="Times New Roman" panose="02020603050405020304" pitchFamily="18" charset="0"/>
              </a:rPr>
              <a:t>A</a:t>
            </a:r>
            <a:r>
              <a:rPr lang="zh-CN" altLang="en-US" sz="1800" dirty="0">
                <a:latin typeface="Times New Roman" panose="02020603050405020304" pitchFamily="18" charset="0"/>
                <a:ea typeface="微软雅黑" panose="020B0503020204020204" pitchFamily="34" charset="-122"/>
                <a:sym typeface="Times New Roman" panose="02020603050405020304" pitchFamily="18" charset="0"/>
              </a:rPr>
              <a:t>离</a:t>
            </a:r>
            <a:r>
              <a:rPr lang="en-US" altLang="zh-CN" sz="1800" dirty="0">
                <a:latin typeface="Times New Roman" panose="02020603050405020304" pitchFamily="18" charset="0"/>
                <a:ea typeface="微软雅黑" panose="020B0503020204020204" pitchFamily="34" charset="-122"/>
                <a:sym typeface="Times New Roman" panose="02020603050405020304" pitchFamily="18" charset="0"/>
              </a:rPr>
              <a:t>B</a:t>
            </a:r>
            <a:r>
              <a:rPr lang="zh-CN" altLang="en-US" sz="1800" dirty="0">
                <a:latin typeface="Times New Roman" panose="02020603050405020304" pitchFamily="18" charset="0"/>
                <a:ea typeface="微软雅黑" panose="020B0503020204020204" pitchFamily="34" charset="-122"/>
                <a:sym typeface="Times New Roman" panose="02020603050405020304" pitchFamily="18" charset="0"/>
              </a:rPr>
              <a:t>比</a:t>
            </a:r>
            <a:r>
              <a:rPr lang="en-US" altLang="zh-CN" sz="1800" dirty="0">
                <a:latin typeface="Times New Roman" panose="02020603050405020304" pitchFamily="18" charset="0"/>
                <a:ea typeface="微软雅黑" panose="020B0503020204020204" pitchFamily="34" charset="-122"/>
                <a:sym typeface="Times New Roman" panose="02020603050405020304" pitchFamily="18" charset="0"/>
              </a:rPr>
              <a:t>A</a:t>
            </a:r>
            <a:r>
              <a:rPr lang="zh-CN" altLang="en-US" sz="1800" dirty="0">
                <a:latin typeface="Times New Roman" panose="02020603050405020304" pitchFamily="18" charset="0"/>
                <a:ea typeface="微软雅黑" panose="020B0503020204020204" pitchFamily="34" charset="-122"/>
                <a:sym typeface="Times New Roman" panose="02020603050405020304" pitchFamily="18" charset="0"/>
              </a:rPr>
              <a:t>离</a:t>
            </a:r>
            <a:r>
              <a:rPr lang="en-US" altLang="zh-CN" sz="1800" dirty="0">
                <a:latin typeface="Times New Roman" panose="02020603050405020304" pitchFamily="18" charset="0"/>
                <a:ea typeface="微软雅黑" panose="020B0503020204020204" pitchFamily="34" charset="-122"/>
                <a:sym typeface="Times New Roman" panose="02020603050405020304" pitchFamily="18" charset="0"/>
              </a:rPr>
              <a:t>C</a:t>
            </a:r>
            <a:r>
              <a:rPr lang="zh-CN" altLang="en-US" sz="1800" dirty="0">
                <a:latin typeface="Times New Roman" panose="02020603050405020304" pitchFamily="18" charset="0"/>
                <a:ea typeface="微软雅黑" panose="020B0503020204020204" pitchFamily="34" charset="-122"/>
                <a:sym typeface="Times New Roman" panose="02020603050405020304" pitchFamily="18" charset="0"/>
              </a:rPr>
              <a:t>近，</a:t>
            </a:r>
            <a:r>
              <a:rPr lang="en-US" altLang="zh-CN" sz="1800" dirty="0">
                <a:latin typeface="Times New Roman" panose="02020603050405020304" pitchFamily="18" charset="0"/>
                <a:ea typeface="微软雅黑" panose="020B0503020204020204" pitchFamily="34" charset="-122"/>
                <a:sym typeface="Times New Roman" panose="02020603050405020304" pitchFamily="18" charset="0"/>
              </a:rPr>
              <a:t>A</a:t>
            </a:r>
            <a:r>
              <a:rPr lang="zh-CN" altLang="en-US" sz="1800" dirty="0">
                <a:latin typeface="Times New Roman" panose="02020603050405020304" pitchFamily="18" charset="0"/>
                <a:ea typeface="微软雅黑" panose="020B0503020204020204" pitchFamily="34" charset="-122"/>
                <a:sym typeface="Times New Roman" panose="02020603050405020304" pitchFamily="18" charset="0"/>
              </a:rPr>
              <a:t>被分配到</a:t>
            </a:r>
            <a:r>
              <a:rPr lang="en-US" altLang="zh-CN" sz="1800" dirty="0">
                <a:latin typeface="Times New Roman" panose="02020603050405020304" pitchFamily="18" charset="0"/>
                <a:ea typeface="微软雅黑" panose="020B0503020204020204" pitchFamily="34" charset="-122"/>
                <a:sym typeface="Times New Roman" panose="02020603050405020304" pitchFamily="18" charset="0"/>
              </a:rPr>
              <a:t>B</a:t>
            </a:r>
            <a:r>
              <a:rPr lang="zh-CN" altLang="en-US" sz="1800" dirty="0">
                <a:latin typeface="Times New Roman" panose="02020603050405020304" pitchFamily="18" charset="0"/>
                <a:ea typeface="微软雅黑" panose="020B0503020204020204" pitchFamily="34" charset="-122"/>
                <a:sym typeface="Times New Roman" panose="02020603050405020304" pitchFamily="18" charset="0"/>
              </a:rPr>
              <a:t>中心点代表的簇，</a:t>
            </a:r>
            <a:r>
              <a:rPr lang="en-US" altLang="zh-CN" sz="1800" i="1" dirty="0">
                <a:latin typeface="Times New Roman" panose="02020603050405020304" pitchFamily="18" charset="0"/>
                <a:ea typeface="微软雅黑" panose="020B0503020204020204" pitchFamily="34" charset="-122"/>
                <a:sym typeface="Times New Roman" panose="02020603050405020304" pitchFamily="18" charset="0"/>
              </a:rPr>
              <a:t>C</a:t>
            </a:r>
            <a:r>
              <a:rPr lang="en-US" altLang="zh-CN" sz="1200" i="1" dirty="0">
                <a:latin typeface="Times New Roman" panose="02020603050405020304" pitchFamily="18" charset="0"/>
                <a:ea typeface="微软雅黑" panose="020B0503020204020204" pitchFamily="34" charset="-122"/>
                <a:sym typeface="Times New Roman" panose="02020603050405020304" pitchFamily="18" charset="0"/>
              </a:rPr>
              <a:t>AAC</a:t>
            </a:r>
            <a:r>
              <a:rPr lang="en-US" altLang="zh-CN" sz="1800" dirty="0">
                <a:latin typeface="Times New Roman" panose="02020603050405020304" pitchFamily="18" charset="0"/>
                <a:ea typeface="微软雅黑" panose="020B0503020204020204" pitchFamily="34" charset="-122"/>
                <a:sym typeface="Times New Roman" panose="02020603050405020304" pitchFamily="18" charset="0"/>
              </a:rPr>
              <a:t>=</a:t>
            </a:r>
            <a:r>
              <a:rPr lang="en-US" altLang="zh-CN" sz="1800" i="1" dirty="0">
                <a:latin typeface="Times New Roman" panose="02020603050405020304" pitchFamily="18" charset="0"/>
                <a:ea typeface="微软雅黑" panose="020B0503020204020204" pitchFamily="34" charset="-122"/>
                <a:sym typeface="Times New Roman" panose="02020603050405020304" pitchFamily="18" charset="0"/>
              </a:rPr>
              <a:t>d</a:t>
            </a:r>
            <a:r>
              <a:rPr lang="en-US" altLang="zh-CN" sz="1800" dirty="0">
                <a:latin typeface="Times New Roman" panose="02020603050405020304" pitchFamily="18" charset="0"/>
                <a:ea typeface="微软雅黑" panose="020B0503020204020204" pitchFamily="34" charset="-122"/>
                <a:sym typeface="Times New Roman" panose="02020603050405020304" pitchFamily="18" charset="0"/>
              </a:rPr>
              <a:t>(</a:t>
            </a:r>
            <a:r>
              <a:rPr lang="en-US" altLang="zh-CN" sz="1800" i="1" dirty="0">
                <a:latin typeface="Times New Roman" panose="02020603050405020304" pitchFamily="18" charset="0"/>
                <a:ea typeface="微软雅黑" panose="020B0503020204020204" pitchFamily="34" charset="-122"/>
                <a:sym typeface="Times New Roman" panose="02020603050405020304" pitchFamily="18" charset="0"/>
              </a:rPr>
              <a:t>A</a:t>
            </a:r>
            <a:r>
              <a:rPr lang="en-US" altLang="zh-CN" sz="1800" dirty="0">
                <a:latin typeface="Times New Roman" panose="02020603050405020304" pitchFamily="18" charset="0"/>
                <a:ea typeface="微软雅黑" panose="020B0503020204020204" pitchFamily="34" charset="-122"/>
                <a:sym typeface="Times New Roman" panose="02020603050405020304" pitchFamily="18" charset="0"/>
              </a:rPr>
              <a:t>,</a:t>
            </a:r>
            <a:r>
              <a:rPr lang="en-US" altLang="zh-CN" sz="1800" i="1" dirty="0">
                <a:latin typeface="Times New Roman" panose="02020603050405020304" pitchFamily="18" charset="0"/>
                <a:ea typeface="微软雅黑" panose="020B0503020204020204" pitchFamily="34" charset="-122"/>
                <a:sym typeface="Times New Roman" panose="02020603050405020304" pitchFamily="18" charset="0"/>
              </a:rPr>
              <a:t>B</a:t>
            </a:r>
            <a:r>
              <a:rPr lang="en-US" altLang="zh-CN" sz="1800" dirty="0">
                <a:latin typeface="Times New Roman" panose="02020603050405020304" pitchFamily="18" charset="0"/>
                <a:ea typeface="微软雅黑" panose="020B0503020204020204" pitchFamily="34" charset="-122"/>
                <a:sym typeface="Times New Roman" panose="02020603050405020304" pitchFamily="18" charset="0"/>
              </a:rPr>
              <a:t>)-</a:t>
            </a:r>
            <a:r>
              <a:rPr lang="en-US" altLang="zh-CN" sz="1800" i="1" dirty="0">
                <a:latin typeface="Times New Roman" panose="02020603050405020304" pitchFamily="18" charset="0"/>
                <a:ea typeface="微软雅黑" panose="020B0503020204020204" pitchFamily="34" charset="-122"/>
                <a:sym typeface="Times New Roman" panose="02020603050405020304" pitchFamily="18" charset="0"/>
              </a:rPr>
              <a:t>d</a:t>
            </a:r>
            <a:r>
              <a:rPr lang="en-US" altLang="zh-CN" sz="1800" dirty="0">
                <a:latin typeface="Times New Roman" panose="02020603050405020304" pitchFamily="18" charset="0"/>
                <a:ea typeface="微软雅黑" panose="020B0503020204020204" pitchFamily="34" charset="-122"/>
                <a:sym typeface="Times New Roman" panose="02020603050405020304" pitchFamily="18" charset="0"/>
              </a:rPr>
              <a:t>(</a:t>
            </a:r>
            <a:r>
              <a:rPr lang="en-US" altLang="zh-CN" sz="1800" i="1" dirty="0">
                <a:latin typeface="Times New Roman" panose="02020603050405020304" pitchFamily="18" charset="0"/>
                <a:ea typeface="微软雅黑" panose="020B0503020204020204" pitchFamily="34" charset="-122"/>
                <a:sym typeface="Times New Roman" panose="02020603050405020304" pitchFamily="18" charset="0"/>
              </a:rPr>
              <a:t>A</a:t>
            </a:r>
            <a:r>
              <a:rPr lang="en-US" altLang="zh-CN" sz="1800" dirty="0">
                <a:latin typeface="Times New Roman" panose="02020603050405020304" pitchFamily="18" charset="0"/>
                <a:ea typeface="微软雅黑" panose="020B0503020204020204" pitchFamily="34" charset="-122"/>
                <a:sym typeface="Times New Roman" panose="02020603050405020304" pitchFamily="18" charset="0"/>
              </a:rPr>
              <a:t>,</a:t>
            </a:r>
            <a:r>
              <a:rPr lang="en-US" altLang="zh-CN" sz="1800" i="1" dirty="0">
                <a:latin typeface="Times New Roman" panose="02020603050405020304" pitchFamily="18" charset="0"/>
                <a:ea typeface="微软雅黑" panose="020B0503020204020204" pitchFamily="34" charset="-122"/>
                <a:sym typeface="Times New Roman" panose="02020603050405020304" pitchFamily="18" charset="0"/>
              </a:rPr>
              <a:t>A</a:t>
            </a:r>
            <a:r>
              <a:rPr lang="en-US" altLang="zh-CN" sz="1800" dirty="0">
                <a:latin typeface="Times New Roman" panose="02020603050405020304" pitchFamily="18" charset="0"/>
                <a:ea typeface="微软雅黑" panose="020B0503020204020204" pitchFamily="34" charset="-122"/>
                <a:sym typeface="Times New Roman" panose="02020603050405020304" pitchFamily="18" charset="0"/>
              </a:rPr>
              <a:t>)=1</a:t>
            </a:r>
          </a:p>
          <a:p>
            <a:pPr marL="324000" indent="-324000" algn="just" eaLnBrk="1" hangingPunct="1">
              <a:lnSpc>
                <a:spcPct val="140000"/>
              </a:lnSpc>
              <a:spcBef>
                <a:spcPts val="600"/>
              </a:spcBef>
              <a:buClr>
                <a:srgbClr val="FF6700"/>
              </a:buClr>
              <a:buFont typeface="Wingdings" pitchFamily="2" charset="2"/>
              <a:buAutoNum type="alphaLcParenR"/>
            </a:pPr>
            <a:r>
              <a:rPr lang="en-US" altLang="zh-CN" sz="1800" dirty="0">
                <a:solidFill>
                  <a:srgbClr val="FF6600"/>
                </a:solidFill>
                <a:latin typeface="Times New Roman" panose="02020603050405020304" pitchFamily="18" charset="0"/>
                <a:ea typeface="微软雅黑" panose="020B0503020204020204" pitchFamily="34" charset="-122"/>
                <a:sym typeface="Times New Roman" panose="02020603050405020304" pitchFamily="18" charset="0"/>
              </a:rPr>
              <a:t>B</a:t>
            </a:r>
            <a:r>
              <a:rPr lang="zh-CN" altLang="en-US" sz="1800" dirty="0">
                <a:solidFill>
                  <a:srgbClr val="FF6600"/>
                </a:solidFill>
                <a:latin typeface="Times New Roman" panose="02020603050405020304" pitchFamily="18" charset="0"/>
                <a:ea typeface="微软雅黑" panose="020B0503020204020204" pitchFamily="34" charset="-122"/>
                <a:sym typeface="Times New Roman" panose="02020603050405020304" pitchFamily="18" charset="0"/>
              </a:rPr>
              <a:t>是一个中心点，当</a:t>
            </a:r>
            <a:r>
              <a:rPr lang="en-US" altLang="zh-CN" sz="1800" dirty="0">
                <a:solidFill>
                  <a:srgbClr val="FF6600"/>
                </a:solidFill>
                <a:latin typeface="Times New Roman" panose="02020603050405020304" pitchFamily="18" charset="0"/>
                <a:ea typeface="微软雅黑" panose="020B0503020204020204" pitchFamily="34" charset="-122"/>
                <a:sym typeface="Times New Roman" panose="02020603050405020304" pitchFamily="18" charset="0"/>
              </a:rPr>
              <a:t>A</a:t>
            </a:r>
            <a:r>
              <a:rPr lang="zh-CN" altLang="en-US" sz="1800" dirty="0">
                <a:solidFill>
                  <a:srgbClr val="FF6600"/>
                </a:solidFill>
                <a:latin typeface="Times New Roman" panose="02020603050405020304" pitchFamily="18" charset="0"/>
                <a:ea typeface="微软雅黑" panose="020B0503020204020204" pitchFamily="34" charset="-122"/>
                <a:sym typeface="Times New Roman" panose="02020603050405020304" pitchFamily="18" charset="0"/>
              </a:rPr>
              <a:t>被</a:t>
            </a:r>
            <a:r>
              <a:rPr lang="en-US" altLang="zh-CN" sz="1800" dirty="0">
                <a:solidFill>
                  <a:srgbClr val="FF6600"/>
                </a:solidFill>
                <a:latin typeface="Times New Roman" panose="02020603050405020304" pitchFamily="18" charset="0"/>
                <a:ea typeface="微软雅黑" panose="020B0503020204020204" pitchFamily="34" charset="-122"/>
                <a:sym typeface="Times New Roman" panose="02020603050405020304" pitchFamily="18" charset="0"/>
              </a:rPr>
              <a:t>C</a:t>
            </a:r>
            <a:r>
              <a:rPr lang="zh-CN" altLang="en-US" sz="1800" dirty="0">
                <a:solidFill>
                  <a:srgbClr val="FF6600"/>
                </a:solidFill>
                <a:latin typeface="Times New Roman" panose="02020603050405020304" pitchFamily="18" charset="0"/>
                <a:ea typeface="微软雅黑" panose="020B0503020204020204" pitchFamily="34" charset="-122"/>
                <a:sym typeface="Times New Roman" panose="02020603050405020304" pitchFamily="18" charset="0"/>
              </a:rPr>
              <a:t>替换以后，</a:t>
            </a:r>
            <a:r>
              <a:rPr lang="en-US" altLang="zh-CN" sz="1800" dirty="0">
                <a:solidFill>
                  <a:srgbClr val="FF6600"/>
                </a:solidFill>
                <a:latin typeface="Times New Roman" panose="02020603050405020304" pitchFamily="18" charset="0"/>
                <a:ea typeface="微软雅黑" panose="020B0503020204020204" pitchFamily="34" charset="-122"/>
                <a:sym typeface="Times New Roman" panose="02020603050405020304" pitchFamily="18" charset="0"/>
              </a:rPr>
              <a:t>B</a:t>
            </a:r>
            <a:r>
              <a:rPr lang="zh-CN" altLang="en-US" sz="1800" dirty="0">
                <a:solidFill>
                  <a:srgbClr val="FF6600"/>
                </a:solidFill>
                <a:latin typeface="Times New Roman" panose="02020603050405020304" pitchFamily="18" charset="0"/>
                <a:ea typeface="微软雅黑" panose="020B0503020204020204" pitchFamily="34" charset="-122"/>
                <a:sym typeface="Times New Roman" panose="02020603050405020304" pitchFamily="18" charset="0"/>
              </a:rPr>
              <a:t>不受影响，</a:t>
            </a:r>
            <a:r>
              <a:rPr lang="en-US" altLang="zh-CN" sz="1800" i="1" dirty="0">
                <a:solidFill>
                  <a:srgbClr val="FF6600"/>
                </a:solidFill>
                <a:latin typeface="Times New Roman" panose="02020603050405020304" pitchFamily="18" charset="0"/>
                <a:ea typeface="微软雅黑" panose="020B0503020204020204" pitchFamily="34" charset="-122"/>
                <a:sym typeface="Times New Roman" panose="02020603050405020304" pitchFamily="18" charset="0"/>
              </a:rPr>
              <a:t>C</a:t>
            </a:r>
            <a:r>
              <a:rPr lang="en-US" altLang="zh-CN" sz="1200" i="1" dirty="0">
                <a:solidFill>
                  <a:srgbClr val="FF6600"/>
                </a:solidFill>
                <a:latin typeface="Times New Roman" panose="02020603050405020304" pitchFamily="18" charset="0"/>
                <a:ea typeface="微软雅黑" panose="020B0503020204020204" pitchFamily="34" charset="-122"/>
                <a:sym typeface="Times New Roman" panose="02020603050405020304" pitchFamily="18" charset="0"/>
              </a:rPr>
              <a:t>BAC</a:t>
            </a:r>
            <a:r>
              <a:rPr lang="en-US" altLang="zh-CN" sz="1800" dirty="0">
                <a:solidFill>
                  <a:srgbClr val="FF6600"/>
                </a:solidFill>
                <a:latin typeface="Times New Roman" panose="02020603050405020304" pitchFamily="18" charset="0"/>
                <a:ea typeface="微软雅黑" panose="020B0503020204020204" pitchFamily="34" charset="-122"/>
                <a:sym typeface="Times New Roman" panose="02020603050405020304" pitchFamily="18" charset="0"/>
              </a:rPr>
              <a:t>=</a:t>
            </a:r>
            <a:r>
              <a:rPr lang="en-US" altLang="zh-CN" sz="1800" i="1" dirty="0">
                <a:solidFill>
                  <a:srgbClr val="FF6600"/>
                </a:solidFill>
                <a:latin typeface="Times New Roman" panose="02020603050405020304" pitchFamily="18" charset="0"/>
                <a:ea typeface="微软雅黑" panose="020B0503020204020204" pitchFamily="34" charset="-122"/>
                <a:sym typeface="Times New Roman" panose="02020603050405020304" pitchFamily="18" charset="0"/>
              </a:rPr>
              <a:t>0</a:t>
            </a:r>
            <a:endParaRPr lang="zh-CN" altLang="en-US" sz="1800" dirty="0">
              <a:solidFill>
                <a:srgbClr val="FF6600"/>
              </a:solidFill>
              <a:latin typeface="Times New Roman" panose="02020603050405020304" pitchFamily="18" charset="0"/>
              <a:ea typeface="微软雅黑" panose="020B0503020204020204" pitchFamily="34" charset="-122"/>
              <a:sym typeface="Times New Roman" panose="02020603050405020304" pitchFamily="18" charset="0"/>
            </a:endParaRPr>
          </a:p>
        </p:txBody>
      </p:sp>
      <p:graphicFrame>
        <p:nvGraphicFramePr>
          <p:cNvPr id="7" name="Object 56"/>
          <p:cNvGraphicFramePr>
            <a:graphicFrameLocks noChangeAspect="1"/>
          </p:cNvGraphicFramePr>
          <p:nvPr/>
        </p:nvGraphicFramePr>
        <p:xfrm>
          <a:off x="210764" y="3735419"/>
          <a:ext cx="1601788" cy="2071687"/>
        </p:xfrm>
        <a:graphic>
          <a:graphicData uri="http://schemas.openxmlformats.org/presentationml/2006/ole">
            <mc:AlternateContent xmlns:mc="http://schemas.openxmlformats.org/markup-compatibility/2006">
              <mc:Choice xmlns:v="urn:schemas-microsoft-com:vml" Requires="v">
                <p:oleObj spid="_x0000_s34825" r:id="rId3" imgW="1600200" imgH="2070100" progId="Word.Picture.8">
                  <p:embed/>
                </p:oleObj>
              </mc:Choice>
              <mc:Fallback>
                <p:oleObj r:id="rId3" imgW="1600200" imgH="2070100" progId="Word.Picture.8">
                  <p:embed/>
                  <p:pic>
                    <p:nvPicPr>
                      <p:cNvPr id="7" name="Object 5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0764" y="3735419"/>
                        <a:ext cx="1601788" cy="20716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 name="Text Box 57"/>
          <p:cNvSpPr txBox="1">
            <a:spLocks noChangeArrowheads="1"/>
          </p:cNvSpPr>
          <p:nvPr/>
        </p:nvSpPr>
        <p:spPr bwMode="auto">
          <a:xfrm>
            <a:off x="473724" y="5971125"/>
            <a:ext cx="133882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marL="469900" indent="-469900">
              <a:spcBef>
                <a:spcPct val="20000"/>
              </a:spcBef>
              <a:buClr>
                <a:schemeClr val="bg2"/>
              </a:buClr>
              <a:buSzPct val="75000"/>
              <a:buFont typeface="Wingdings" charset="2"/>
              <a:buChar char="n"/>
              <a:defRPr sz="3200">
                <a:solidFill>
                  <a:schemeClr val="tx1"/>
                </a:solidFill>
                <a:latin typeface="Arial" charset="0"/>
                <a:ea typeface="楷体_GB2312" charset="0"/>
              </a:defRPr>
            </a:lvl1pPr>
            <a:lvl2pPr marL="742950" indent="-285750">
              <a:spcBef>
                <a:spcPct val="20000"/>
              </a:spcBef>
              <a:buClr>
                <a:schemeClr val="accent2"/>
              </a:buClr>
              <a:buSzPct val="80000"/>
              <a:buFont typeface="Wingdings" charset="2"/>
              <a:buChar char="¨"/>
              <a:defRPr sz="2800">
                <a:solidFill>
                  <a:schemeClr val="tx1"/>
                </a:solidFill>
                <a:latin typeface="Arial" charset="0"/>
                <a:ea typeface="楷体_GB2312" charset="0"/>
              </a:defRPr>
            </a:lvl2pPr>
            <a:lvl3pPr marL="1143000" indent="-228600">
              <a:spcBef>
                <a:spcPct val="20000"/>
              </a:spcBef>
              <a:buClr>
                <a:schemeClr val="bg2"/>
              </a:buClr>
              <a:buSzPct val="65000"/>
              <a:buFont typeface="Wingdings" charset="2"/>
              <a:buChar char="n"/>
              <a:defRPr sz="2400">
                <a:solidFill>
                  <a:schemeClr val="tx1"/>
                </a:solidFill>
                <a:latin typeface="Arial" charset="0"/>
                <a:ea typeface="楷体_GB2312" charset="0"/>
              </a:defRPr>
            </a:lvl3pPr>
            <a:lvl4pPr marL="1600200" indent="-228600">
              <a:spcBef>
                <a:spcPct val="20000"/>
              </a:spcBef>
              <a:buClr>
                <a:schemeClr val="accent2"/>
              </a:buClr>
              <a:buSzPct val="70000"/>
              <a:buFont typeface="Wingdings" charset="2"/>
              <a:buChar char="¨"/>
              <a:defRPr sz="2000">
                <a:solidFill>
                  <a:schemeClr val="tx1"/>
                </a:solidFill>
                <a:latin typeface="Arial" charset="0"/>
                <a:ea typeface="楷体_GB2312" charset="0"/>
              </a:defRPr>
            </a:lvl4pPr>
            <a:lvl5pPr marL="2057400" indent="-228600">
              <a:spcBef>
                <a:spcPct val="20000"/>
              </a:spcBef>
              <a:buClr>
                <a:schemeClr val="bg2"/>
              </a:buClr>
              <a:buFont typeface="Wingdings" charset="2"/>
              <a:buChar char="§"/>
              <a:defRPr sz="2000">
                <a:solidFill>
                  <a:schemeClr val="tx1"/>
                </a:solidFill>
                <a:latin typeface="Arial" charset="0"/>
                <a:ea typeface="楷体_GB2312" charset="0"/>
              </a:defRPr>
            </a:lvl5pPr>
            <a:lvl6pPr marL="25146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楷体_GB2312" charset="0"/>
              </a:defRPr>
            </a:lvl6pPr>
            <a:lvl7pPr marL="29718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楷体_GB2312" charset="0"/>
              </a:defRPr>
            </a:lvl7pPr>
            <a:lvl8pPr marL="34290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楷体_GB2312" charset="0"/>
              </a:defRPr>
            </a:lvl8pPr>
            <a:lvl9pPr marL="38862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楷体_GB2312" charset="0"/>
              </a:defRPr>
            </a:lvl9pPr>
          </a:lstStyle>
          <a:p>
            <a:pPr eaLnBrk="1" hangingPunct="1">
              <a:buClr>
                <a:schemeClr val="accent2"/>
              </a:buClr>
              <a:buSzTx/>
              <a:buFont typeface="Wingdings" charset="2"/>
              <a:buNone/>
              <a:defRPr/>
            </a:pPr>
            <a:r>
              <a:rPr lang="zh-CN" altLang="en-US" sz="1800">
                <a:latin typeface="Times New Roman" panose="02020603050405020304" pitchFamily="18" charset="0"/>
                <a:ea typeface="微软雅黑" panose="020B0503020204020204" pitchFamily="34" charset="-122"/>
                <a:sym typeface="Times New Roman" panose="02020603050405020304" pitchFamily="18" charset="0"/>
              </a:rPr>
              <a:t>起始中心点</a:t>
            </a:r>
          </a:p>
        </p:txBody>
      </p:sp>
      <p:graphicFrame>
        <p:nvGraphicFramePr>
          <p:cNvPr id="9" name="Group 4">
            <a:extLst>
              <a:ext uri="{FF2B5EF4-FFF2-40B4-BE49-F238E27FC236}">
                <a16:creationId xmlns:a16="http://schemas.microsoft.com/office/drawing/2014/main" id="{0B7BA344-0D8C-493B-92CA-001BC1E66814}"/>
              </a:ext>
            </a:extLst>
          </p:cNvPr>
          <p:cNvGraphicFramePr>
            <a:graphicFrameLocks noGrp="1"/>
          </p:cNvGraphicFramePr>
          <p:nvPr/>
        </p:nvGraphicFramePr>
        <p:xfrm>
          <a:off x="5490543" y="2564904"/>
          <a:ext cx="3502025" cy="2454864"/>
        </p:xfrm>
        <a:graphic>
          <a:graphicData uri="http://schemas.openxmlformats.org/drawingml/2006/table">
            <a:tbl>
              <a:tblPr/>
              <a:tblGrid>
                <a:gridCol w="946150">
                  <a:extLst>
                    <a:ext uri="{9D8B030D-6E8A-4147-A177-3AD203B41FA5}">
                      <a16:colId xmlns:a16="http://schemas.microsoft.com/office/drawing/2014/main" val="20000"/>
                    </a:ext>
                  </a:extLst>
                </a:gridCol>
                <a:gridCol w="609600">
                  <a:extLst>
                    <a:ext uri="{9D8B030D-6E8A-4147-A177-3AD203B41FA5}">
                      <a16:colId xmlns:a16="http://schemas.microsoft.com/office/drawing/2014/main" val="20001"/>
                    </a:ext>
                  </a:extLst>
                </a:gridCol>
                <a:gridCol w="447675">
                  <a:extLst>
                    <a:ext uri="{9D8B030D-6E8A-4147-A177-3AD203B41FA5}">
                      <a16:colId xmlns:a16="http://schemas.microsoft.com/office/drawing/2014/main" val="20002"/>
                    </a:ext>
                  </a:extLst>
                </a:gridCol>
                <a:gridCol w="525462">
                  <a:extLst>
                    <a:ext uri="{9D8B030D-6E8A-4147-A177-3AD203B41FA5}">
                      <a16:colId xmlns:a16="http://schemas.microsoft.com/office/drawing/2014/main" val="20003"/>
                    </a:ext>
                  </a:extLst>
                </a:gridCol>
                <a:gridCol w="487363">
                  <a:extLst>
                    <a:ext uri="{9D8B030D-6E8A-4147-A177-3AD203B41FA5}">
                      <a16:colId xmlns:a16="http://schemas.microsoft.com/office/drawing/2014/main" val="20004"/>
                    </a:ext>
                  </a:extLst>
                </a:gridCol>
                <a:gridCol w="485775">
                  <a:extLst>
                    <a:ext uri="{9D8B030D-6E8A-4147-A177-3AD203B41FA5}">
                      <a16:colId xmlns:a16="http://schemas.microsoft.com/office/drawing/2014/main" val="20005"/>
                    </a:ext>
                  </a:extLst>
                </a:gridCol>
              </a:tblGrid>
              <a:tr h="409144">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zh-CN" altLang="en-US" sz="1800" b="1" i="0" u="none" strike="noStrike" cap="none" normalizeH="0" baseline="0">
                          <a:ln>
                            <a:noFill/>
                          </a:ln>
                          <a:solidFill>
                            <a:schemeClr val="bg1"/>
                          </a:solidFill>
                          <a:effectLst/>
                          <a:latin typeface="Times New Roman" panose="02020603050405020304" pitchFamily="18" charset="0"/>
                          <a:ea typeface="微软雅黑" panose="020B0503020204020204" pitchFamily="34" charset="-122"/>
                          <a:sym typeface="Times New Roman" panose="02020603050405020304" pitchFamily="18" charset="0"/>
                        </a:rPr>
                        <a:t>样本点</a:t>
                      </a:r>
                    </a:p>
                  </a:txBody>
                  <a:tcPr marT="45696" marB="45696" anchor="ctr" horzOverflow="overflow">
                    <a:lnL w="12700" cap="flat" cmpd="sng" algn="ctr">
                      <a:solidFill>
                        <a:srgbClr val="0070C0"/>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0070C0"/>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altLang="zh-CN" sz="1800" b="1" i="0" u="none" strike="noStrike" cap="none" normalizeH="0" baseline="0">
                          <a:ln>
                            <a:noFill/>
                          </a:ln>
                          <a:solidFill>
                            <a:schemeClr val="bg1"/>
                          </a:solidFill>
                          <a:effectLst/>
                          <a:latin typeface="Times New Roman" panose="02020603050405020304" pitchFamily="18" charset="0"/>
                          <a:ea typeface="微软雅黑" panose="020B0503020204020204" pitchFamily="34" charset="-122"/>
                          <a:sym typeface="Times New Roman" panose="02020603050405020304" pitchFamily="18" charset="0"/>
                        </a:rPr>
                        <a:t>A</a:t>
                      </a:r>
                    </a:p>
                  </a:txBody>
                  <a:tcPr marT="45696" marB="4569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0070C0"/>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altLang="zh-CN" sz="1800" b="1" i="0" u="none" strike="noStrike" cap="none" normalizeH="0" baseline="0">
                          <a:ln>
                            <a:noFill/>
                          </a:ln>
                          <a:solidFill>
                            <a:schemeClr val="bg1"/>
                          </a:solidFill>
                          <a:effectLst/>
                          <a:latin typeface="Times New Roman" panose="02020603050405020304" pitchFamily="18" charset="0"/>
                          <a:ea typeface="微软雅黑" panose="020B0503020204020204" pitchFamily="34" charset="-122"/>
                          <a:sym typeface="Times New Roman" panose="02020603050405020304" pitchFamily="18" charset="0"/>
                        </a:rPr>
                        <a:t>B</a:t>
                      </a:r>
                    </a:p>
                  </a:txBody>
                  <a:tcPr marT="45696" marB="4569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0070C0"/>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altLang="zh-CN" sz="1800" b="1" i="0" u="none" strike="noStrike" cap="none" normalizeH="0" baseline="0">
                          <a:ln>
                            <a:noFill/>
                          </a:ln>
                          <a:solidFill>
                            <a:schemeClr val="bg1"/>
                          </a:solidFill>
                          <a:effectLst/>
                          <a:latin typeface="Times New Roman" panose="02020603050405020304" pitchFamily="18" charset="0"/>
                          <a:ea typeface="微软雅黑" panose="020B0503020204020204" pitchFamily="34" charset="-122"/>
                          <a:sym typeface="Times New Roman" panose="02020603050405020304" pitchFamily="18" charset="0"/>
                        </a:rPr>
                        <a:t>C</a:t>
                      </a:r>
                    </a:p>
                  </a:txBody>
                  <a:tcPr marT="45696" marB="4569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0070C0"/>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altLang="zh-CN" sz="1800" b="1" i="0" u="none" strike="noStrike" cap="none" normalizeH="0" baseline="0">
                          <a:ln>
                            <a:noFill/>
                          </a:ln>
                          <a:solidFill>
                            <a:schemeClr val="bg1"/>
                          </a:solidFill>
                          <a:effectLst/>
                          <a:latin typeface="Times New Roman" panose="02020603050405020304" pitchFamily="18" charset="0"/>
                          <a:ea typeface="微软雅黑" panose="020B0503020204020204" pitchFamily="34" charset="-122"/>
                          <a:sym typeface="Times New Roman" panose="02020603050405020304" pitchFamily="18" charset="0"/>
                        </a:rPr>
                        <a:t>D</a:t>
                      </a:r>
                    </a:p>
                  </a:txBody>
                  <a:tcPr marT="45696" marB="4569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0070C0"/>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altLang="zh-CN" sz="1800" b="1" i="0" u="none" strike="noStrike" cap="none" normalizeH="0" baseline="0">
                          <a:ln>
                            <a:noFill/>
                          </a:ln>
                          <a:solidFill>
                            <a:schemeClr val="bg1"/>
                          </a:solidFill>
                          <a:effectLst/>
                          <a:latin typeface="Times New Roman" panose="02020603050405020304" pitchFamily="18" charset="0"/>
                          <a:ea typeface="微软雅黑" panose="020B0503020204020204" pitchFamily="34" charset="-122"/>
                          <a:sym typeface="Times New Roman" panose="02020603050405020304" pitchFamily="18" charset="0"/>
                        </a:rPr>
                        <a:t>E</a:t>
                      </a:r>
                    </a:p>
                  </a:txBody>
                  <a:tcPr marT="45696" marB="45696" anchor="ctr" horzOverflow="overflow">
                    <a:lnL w="12700" cap="flat" cmpd="sng" algn="ctr">
                      <a:solidFill>
                        <a:schemeClr val="bg1"/>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0070C0"/>
                    </a:solidFill>
                  </a:tcPr>
                </a:tc>
                <a:extLst>
                  <a:ext uri="{0D108BD9-81ED-4DB2-BD59-A6C34878D82A}">
                    <a16:rowId xmlns:a16="http://schemas.microsoft.com/office/drawing/2014/main" val="10000"/>
                  </a:ext>
                </a:extLst>
              </a:tr>
              <a:tr h="409144">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altLang="zh-CN" sz="1800" b="0" i="0" u="none" strike="noStrike" cap="none" normalizeH="0" baseline="0">
                          <a:ln>
                            <a:noFill/>
                          </a:ln>
                          <a:solidFill>
                            <a:schemeClr val="bg1"/>
                          </a:solidFill>
                          <a:effectLst/>
                          <a:latin typeface="Times New Roman" panose="02020603050405020304" pitchFamily="18" charset="0"/>
                          <a:ea typeface="微软雅黑" panose="020B0503020204020204" pitchFamily="34" charset="-122"/>
                          <a:sym typeface="Times New Roman" panose="02020603050405020304" pitchFamily="18" charset="0"/>
                        </a:rPr>
                        <a:t>A</a:t>
                      </a:r>
                    </a:p>
                  </a:txBody>
                  <a:tcPr marT="45696" marB="45696" anchor="ctr" horzOverflow="overflow">
                    <a:lnL w="12700" cap="flat" cmpd="sng" algn="ctr">
                      <a:solidFill>
                        <a:srgbClr val="0070C0"/>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0070C0"/>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altLang="zh-CN"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0</a:t>
                      </a:r>
                    </a:p>
                  </a:txBody>
                  <a:tcPr marT="45696" marB="4569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altLang="zh-CN"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1</a:t>
                      </a:r>
                    </a:p>
                  </a:txBody>
                  <a:tcPr marT="45696" marB="4569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altLang="zh-CN"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2</a:t>
                      </a:r>
                    </a:p>
                  </a:txBody>
                  <a:tcPr marT="45696" marB="4569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altLang="zh-CN"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2</a:t>
                      </a:r>
                    </a:p>
                  </a:txBody>
                  <a:tcPr marT="45696" marB="4569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altLang="zh-CN"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3</a:t>
                      </a:r>
                    </a:p>
                  </a:txBody>
                  <a:tcPr marT="45696" marB="45696" anchor="ctr" horzOverflow="overflow">
                    <a:lnL w="12700" cap="flat" cmpd="sng" algn="ctr">
                      <a:solidFill>
                        <a:schemeClr val="bg1"/>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extLst>
                  <a:ext uri="{0D108BD9-81ED-4DB2-BD59-A6C34878D82A}">
                    <a16:rowId xmlns:a16="http://schemas.microsoft.com/office/drawing/2014/main" val="10001"/>
                  </a:ext>
                </a:extLst>
              </a:tr>
              <a:tr h="409144">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altLang="zh-CN" sz="1800" b="0" i="0" u="none" strike="noStrike" cap="none" normalizeH="0" baseline="0">
                          <a:ln>
                            <a:noFill/>
                          </a:ln>
                          <a:solidFill>
                            <a:schemeClr val="bg1"/>
                          </a:solidFill>
                          <a:effectLst/>
                          <a:latin typeface="Times New Roman" panose="02020603050405020304" pitchFamily="18" charset="0"/>
                          <a:ea typeface="微软雅黑" panose="020B0503020204020204" pitchFamily="34" charset="-122"/>
                          <a:sym typeface="Times New Roman" panose="02020603050405020304" pitchFamily="18" charset="0"/>
                        </a:rPr>
                        <a:t>B</a:t>
                      </a:r>
                    </a:p>
                  </a:txBody>
                  <a:tcPr marT="45696" marB="45696" anchor="ctr" horzOverflow="overflow">
                    <a:lnL w="12700" cap="flat" cmpd="sng" algn="ctr">
                      <a:solidFill>
                        <a:srgbClr val="0070C0"/>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0070C0"/>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altLang="zh-CN"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1</a:t>
                      </a:r>
                    </a:p>
                  </a:txBody>
                  <a:tcPr marT="45696" marB="4569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altLang="zh-CN"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0</a:t>
                      </a:r>
                    </a:p>
                  </a:txBody>
                  <a:tcPr marT="45696" marB="4569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altLang="zh-CN"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2</a:t>
                      </a:r>
                    </a:p>
                  </a:txBody>
                  <a:tcPr marT="45696" marB="4569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altLang="zh-CN"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4</a:t>
                      </a:r>
                    </a:p>
                  </a:txBody>
                  <a:tcPr marT="45696" marB="4569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altLang="zh-CN"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3</a:t>
                      </a:r>
                    </a:p>
                  </a:txBody>
                  <a:tcPr marT="45696" marB="45696" anchor="ctr" horzOverflow="overflow">
                    <a:lnL w="12700" cap="flat" cmpd="sng" algn="ctr">
                      <a:solidFill>
                        <a:schemeClr val="bg1"/>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extLst>
                  <a:ext uri="{0D108BD9-81ED-4DB2-BD59-A6C34878D82A}">
                    <a16:rowId xmlns:a16="http://schemas.microsoft.com/office/drawing/2014/main" val="10002"/>
                  </a:ext>
                </a:extLst>
              </a:tr>
              <a:tr h="409144">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altLang="zh-CN" sz="1800" b="0" i="0" u="none" strike="noStrike" cap="none" normalizeH="0" baseline="0">
                          <a:ln>
                            <a:noFill/>
                          </a:ln>
                          <a:solidFill>
                            <a:schemeClr val="bg1"/>
                          </a:solidFill>
                          <a:effectLst/>
                          <a:latin typeface="Times New Roman" panose="02020603050405020304" pitchFamily="18" charset="0"/>
                          <a:ea typeface="微软雅黑" panose="020B0503020204020204" pitchFamily="34" charset="-122"/>
                          <a:sym typeface="Times New Roman" panose="02020603050405020304" pitchFamily="18" charset="0"/>
                        </a:rPr>
                        <a:t>C</a:t>
                      </a:r>
                    </a:p>
                  </a:txBody>
                  <a:tcPr marT="45696" marB="45696" anchor="ctr" horzOverflow="overflow">
                    <a:lnL w="12700" cap="flat" cmpd="sng" algn="ctr">
                      <a:solidFill>
                        <a:srgbClr val="0070C0"/>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0070C0"/>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altLang="zh-CN"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2</a:t>
                      </a:r>
                    </a:p>
                  </a:txBody>
                  <a:tcPr marT="45696" marB="4569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altLang="zh-CN"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2</a:t>
                      </a:r>
                    </a:p>
                  </a:txBody>
                  <a:tcPr marT="45696" marB="4569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altLang="zh-CN"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0</a:t>
                      </a:r>
                    </a:p>
                  </a:txBody>
                  <a:tcPr marT="45696" marB="4569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altLang="zh-CN"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1</a:t>
                      </a:r>
                    </a:p>
                  </a:txBody>
                  <a:tcPr marT="45696" marB="4569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altLang="zh-CN"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5</a:t>
                      </a:r>
                    </a:p>
                  </a:txBody>
                  <a:tcPr marT="45696" marB="45696" anchor="ctr" horzOverflow="overflow">
                    <a:lnL w="12700" cap="flat" cmpd="sng" algn="ctr">
                      <a:solidFill>
                        <a:schemeClr val="bg1"/>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extLst>
                  <a:ext uri="{0D108BD9-81ED-4DB2-BD59-A6C34878D82A}">
                    <a16:rowId xmlns:a16="http://schemas.microsoft.com/office/drawing/2014/main" val="10003"/>
                  </a:ext>
                </a:extLst>
              </a:tr>
              <a:tr h="409144">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altLang="zh-CN" sz="1800" b="0" i="0" u="none" strike="noStrike" cap="none" normalizeH="0" baseline="0">
                          <a:ln>
                            <a:noFill/>
                          </a:ln>
                          <a:solidFill>
                            <a:schemeClr val="bg1"/>
                          </a:solidFill>
                          <a:effectLst/>
                          <a:latin typeface="Times New Roman" panose="02020603050405020304" pitchFamily="18" charset="0"/>
                          <a:ea typeface="微软雅黑" panose="020B0503020204020204" pitchFamily="34" charset="-122"/>
                          <a:sym typeface="Times New Roman" panose="02020603050405020304" pitchFamily="18" charset="0"/>
                        </a:rPr>
                        <a:t>D</a:t>
                      </a:r>
                    </a:p>
                  </a:txBody>
                  <a:tcPr marT="45696" marB="45696" anchor="ctr" horzOverflow="overflow">
                    <a:lnL w="12700" cap="flat" cmpd="sng" algn="ctr">
                      <a:solidFill>
                        <a:srgbClr val="0070C0"/>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0070C0"/>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altLang="zh-CN"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2</a:t>
                      </a:r>
                    </a:p>
                  </a:txBody>
                  <a:tcPr marT="45696" marB="4569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altLang="zh-CN"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4</a:t>
                      </a:r>
                    </a:p>
                  </a:txBody>
                  <a:tcPr marT="45696" marB="4569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altLang="zh-CN"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1</a:t>
                      </a:r>
                    </a:p>
                  </a:txBody>
                  <a:tcPr marT="45696" marB="4569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altLang="zh-CN"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0</a:t>
                      </a:r>
                    </a:p>
                  </a:txBody>
                  <a:tcPr marT="45696" marB="4569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altLang="zh-CN"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3</a:t>
                      </a:r>
                    </a:p>
                  </a:txBody>
                  <a:tcPr marT="45696" marB="45696" anchor="ctr" horzOverflow="overflow">
                    <a:lnL w="12700" cap="flat" cmpd="sng" algn="ctr">
                      <a:solidFill>
                        <a:schemeClr val="bg1"/>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extLst>
                  <a:ext uri="{0D108BD9-81ED-4DB2-BD59-A6C34878D82A}">
                    <a16:rowId xmlns:a16="http://schemas.microsoft.com/office/drawing/2014/main" val="10004"/>
                  </a:ext>
                </a:extLst>
              </a:tr>
              <a:tr h="409144">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altLang="zh-CN" sz="1800" b="0" i="0" u="none" strike="noStrike" cap="none" normalizeH="0" baseline="0">
                          <a:ln>
                            <a:noFill/>
                          </a:ln>
                          <a:solidFill>
                            <a:schemeClr val="bg1"/>
                          </a:solidFill>
                          <a:effectLst/>
                          <a:latin typeface="Times New Roman" panose="02020603050405020304" pitchFamily="18" charset="0"/>
                          <a:ea typeface="微软雅黑" panose="020B0503020204020204" pitchFamily="34" charset="-122"/>
                          <a:sym typeface="Times New Roman" panose="02020603050405020304" pitchFamily="18" charset="0"/>
                        </a:rPr>
                        <a:t>E</a:t>
                      </a:r>
                    </a:p>
                  </a:txBody>
                  <a:tcPr marT="45696" marB="45696" anchor="ctr" horzOverflow="overflow">
                    <a:lnL w="12700" cap="flat" cmpd="sng" algn="ctr">
                      <a:solidFill>
                        <a:srgbClr val="0070C0"/>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0070C0"/>
                      </a:solidFill>
                      <a:prstDash val="solid"/>
                      <a:round/>
                      <a:headEnd type="none" w="med" len="med"/>
                      <a:tailEnd type="none" w="med" len="med"/>
                    </a:lnB>
                    <a:lnTlToBr>
                      <a:noFill/>
                    </a:lnTlToBr>
                    <a:lnBlToTr>
                      <a:noFill/>
                    </a:lnBlToTr>
                    <a:solidFill>
                      <a:srgbClr val="0070C0"/>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altLang="zh-CN"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3</a:t>
                      </a:r>
                    </a:p>
                  </a:txBody>
                  <a:tcPr marT="45696" marB="4569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0070C0"/>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altLang="zh-CN"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3</a:t>
                      </a:r>
                    </a:p>
                  </a:txBody>
                  <a:tcPr marT="45696" marB="4569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0070C0"/>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altLang="zh-CN"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5</a:t>
                      </a:r>
                    </a:p>
                  </a:txBody>
                  <a:tcPr marT="45696" marB="4569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0070C0"/>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altLang="zh-CN"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3</a:t>
                      </a:r>
                    </a:p>
                  </a:txBody>
                  <a:tcPr marT="45696" marB="4569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0070C0"/>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altLang="zh-CN" sz="1800" b="0" i="0" u="none" strike="noStrike" cap="none" normalizeH="0" baseline="0" dirty="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0</a:t>
                      </a:r>
                    </a:p>
                  </a:txBody>
                  <a:tcPr marT="45696" marB="45696" anchor="ctr" horzOverflow="overflow">
                    <a:lnL w="12700" cap="flat" cmpd="sng" algn="ctr">
                      <a:solidFill>
                        <a:schemeClr val="bg1"/>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0070C0"/>
                      </a:solidFill>
                      <a:prstDash val="solid"/>
                      <a:round/>
                      <a:headEnd type="none" w="med" len="med"/>
                      <a:tailEnd type="none" w="med" len="med"/>
                    </a:lnB>
                    <a:lnTlToBr>
                      <a:noFill/>
                    </a:lnTlToBr>
                    <a:lnBlToTr>
                      <a:noFill/>
                    </a:lnBlToTr>
                    <a:solidFill>
                      <a:schemeClr val="accent1">
                        <a:lumMod val="20000"/>
                        <a:lumOff val="80000"/>
                      </a:schemeClr>
                    </a:solidFill>
                  </a:tcPr>
                </a:tc>
                <a:extLst>
                  <a:ext uri="{0D108BD9-81ED-4DB2-BD59-A6C34878D82A}">
                    <a16:rowId xmlns:a16="http://schemas.microsoft.com/office/drawing/2014/main" val="10005"/>
                  </a:ext>
                </a:extLst>
              </a:tr>
            </a:tbl>
          </a:graphicData>
        </a:graphic>
      </p:graphicFrame>
      <p:pic>
        <p:nvPicPr>
          <p:cNvPr id="2" name="图片 1">
            <a:extLst>
              <a:ext uri="{FF2B5EF4-FFF2-40B4-BE49-F238E27FC236}">
                <a16:creationId xmlns:a16="http://schemas.microsoft.com/office/drawing/2014/main" id="{980A32F7-F7ED-49E6-AD85-03C1C6C3BAE1}"/>
              </a:ext>
            </a:extLst>
          </p:cNvPr>
          <p:cNvPicPr>
            <a:picLocks noChangeAspect="1"/>
          </p:cNvPicPr>
          <p:nvPr/>
        </p:nvPicPr>
        <p:blipFill>
          <a:blip r:embed="rId5"/>
          <a:stretch>
            <a:fillRect/>
          </a:stretch>
        </p:blipFill>
        <p:spPr>
          <a:xfrm>
            <a:off x="5419859" y="5019769"/>
            <a:ext cx="3724141" cy="1838232"/>
          </a:xfrm>
          <a:prstGeom prst="rect">
            <a:avLst/>
          </a:prstGeom>
        </p:spPr>
      </p:pic>
    </p:spTree>
    <p:extLst>
      <p:ext uri="{BB962C8B-B14F-4D97-AF65-F5344CB8AC3E}">
        <p14:creationId xmlns:p14="http://schemas.microsoft.com/office/powerpoint/2010/main" val="188967212"/>
      </p:ext>
    </p:extLst>
  </p:cSld>
  <p:clrMapOvr>
    <a:masterClrMapping/>
  </p:clrMapOvr>
  <p:transition spd="med">
    <p:split orient="vert"/>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Rectangle 3"/>
          <p:cNvSpPr>
            <a:spLocks noGrp="1" noChangeArrowheads="1"/>
          </p:cNvSpPr>
          <p:nvPr>
            <p:ph type="body" idx="4294967295"/>
          </p:nvPr>
        </p:nvSpPr>
        <p:spPr>
          <a:xfrm>
            <a:off x="252000" y="756000"/>
            <a:ext cx="5076000" cy="4431278"/>
          </a:xfrm>
          <a:prstGeom prst="rect">
            <a:avLst/>
          </a:prstGeom>
        </p:spPr>
        <p:txBody>
          <a:bodyPr>
            <a:spAutoFit/>
          </a:bodyPr>
          <a:lstStyle/>
          <a:p>
            <a:pPr marL="360000" indent="-360000" algn="just">
              <a:lnSpc>
                <a:spcPct val="120000"/>
              </a:lnSpc>
              <a:spcBef>
                <a:spcPts val="600"/>
              </a:spcBef>
              <a:buClr>
                <a:srgbClr val="FF6700"/>
              </a:buClr>
              <a:buFont typeface="Wingdings" pitchFamily="2" charset="2"/>
              <a:buAutoNum type="alphaLcParenR"/>
            </a:pPr>
            <a:r>
              <a:rPr lang="en-US" altLang="zh-CN" sz="2000" i="1" dirty="0">
                <a:latin typeface="Times New Roman" panose="02020603050405020304" pitchFamily="18" charset="0"/>
                <a:ea typeface="微软雅黑" panose="020B0503020204020204" pitchFamily="34" charset="-122"/>
                <a:sym typeface="Times New Roman" panose="02020603050405020304" pitchFamily="18" charset="0"/>
              </a:rPr>
              <a:t>C</a:t>
            </a:r>
            <a:r>
              <a:rPr lang="en-US" altLang="zh-CN" sz="1400" b="1" i="1" dirty="0">
                <a:solidFill>
                  <a:srgbClr val="FF6700"/>
                </a:solidFill>
                <a:latin typeface="Times New Roman" panose="02020603050405020304" pitchFamily="18" charset="0"/>
                <a:ea typeface="微软雅黑" panose="020B0503020204020204" pitchFamily="34" charset="-122"/>
                <a:sym typeface="Times New Roman" panose="02020603050405020304" pitchFamily="18" charset="0"/>
              </a:rPr>
              <a:t>A</a:t>
            </a:r>
            <a:r>
              <a:rPr lang="en-US" altLang="zh-CN" sz="1400" i="1" dirty="0">
                <a:latin typeface="Times New Roman" panose="02020603050405020304" pitchFamily="18" charset="0"/>
                <a:ea typeface="微软雅黑" panose="020B0503020204020204" pitchFamily="34" charset="-122"/>
                <a:sym typeface="Times New Roman" panose="02020603050405020304" pitchFamily="18" charset="0"/>
              </a:rPr>
              <a:t>AC</a:t>
            </a:r>
            <a:r>
              <a:rPr lang="en-US" altLang="zh-CN" sz="2000" dirty="0">
                <a:latin typeface="Times New Roman" panose="02020603050405020304" pitchFamily="18" charset="0"/>
                <a:ea typeface="微软雅黑" panose="020B0503020204020204" pitchFamily="34" charset="-122"/>
                <a:sym typeface="Times New Roman" panose="02020603050405020304" pitchFamily="18" charset="0"/>
              </a:rPr>
              <a:t>=</a:t>
            </a:r>
            <a:r>
              <a:rPr lang="en-US" altLang="zh-CN" sz="2000" i="1" dirty="0">
                <a:latin typeface="Times New Roman" panose="02020603050405020304" pitchFamily="18" charset="0"/>
                <a:ea typeface="微软雅黑" panose="020B0503020204020204" pitchFamily="34" charset="-122"/>
                <a:sym typeface="Times New Roman" panose="02020603050405020304" pitchFamily="18" charset="0"/>
              </a:rPr>
              <a:t>d</a:t>
            </a:r>
            <a:r>
              <a:rPr lang="en-US" altLang="zh-CN" sz="2000" dirty="0">
                <a:latin typeface="Times New Roman" panose="02020603050405020304" pitchFamily="18" charset="0"/>
                <a:ea typeface="微软雅黑" panose="020B0503020204020204" pitchFamily="34" charset="-122"/>
                <a:sym typeface="Times New Roman" panose="02020603050405020304" pitchFamily="18" charset="0"/>
              </a:rPr>
              <a:t>(</a:t>
            </a:r>
            <a:r>
              <a:rPr lang="en-US" altLang="zh-CN" sz="2000" i="1" dirty="0">
                <a:latin typeface="Times New Roman" panose="02020603050405020304" pitchFamily="18" charset="0"/>
                <a:ea typeface="微软雅黑" panose="020B0503020204020204" pitchFamily="34" charset="-122"/>
                <a:sym typeface="Times New Roman" panose="02020603050405020304" pitchFamily="18" charset="0"/>
              </a:rPr>
              <a:t>A</a:t>
            </a:r>
            <a:r>
              <a:rPr lang="en-US" altLang="zh-CN" sz="2000" dirty="0">
                <a:latin typeface="Times New Roman" panose="02020603050405020304" pitchFamily="18" charset="0"/>
                <a:ea typeface="微软雅黑" panose="020B0503020204020204" pitchFamily="34" charset="-122"/>
                <a:sym typeface="Times New Roman" panose="02020603050405020304" pitchFamily="18" charset="0"/>
              </a:rPr>
              <a:t>,</a:t>
            </a:r>
            <a:r>
              <a:rPr lang="en-US" altLang="zh-CN" sz="2000" i="1" dirty="0">
                <a:latin typeface="Times New Roman" panose="02020603050405020304" pitchFamily="18" charset="0"/>
                <a:ea typeface="微软雅黑" panose="020B0503020204020204" pitchFamily="34" charset="-122"/>
                <a:sym typeface="Times New Roman" panose="02020603050405020304" pitchFamily="18" charset="0"/>
              </a:rPr>
              <a:t>B</a:t>
            </a:r>
            <a:r>
              <a:rPr lang="en-US" altLang="zh-CN" sz="2000" dirty="0">
                <a:latin typeface="Times New Roman" panose="02020603050405020304" pitchFamily="18" charset="0"/>
                <a:ea typeface="微软雅黑" panose="020B0503020204020204" pitchFamily="34" charset="-122"/>
                <a:sym typeface="Times New Roman" panose="02020603050405020304" pitchFamily="18" charset="0"/>
              </a:rPr>
              <a:t>)-</a:t>
            </a:r>
            <a:r>
              <a:rPr lang="en-US" altLang="zh-CN" sz="2000" i="1" dirty="0">
                <a:latin typeface="Times New Roman" panose="02020603050405020304" pitchFamily="18" charset="0"/>
                <a:ea typeface="微软雅黑" panose="020B0503020204020204" pitchFamily="34" charset="-122"/>
                <a:sym typeface="Times New Roman" panose="02020603050405020304" pitchFamily="18" charset="0"/>
              </a:rPr>
              <a:t>d</a:t>
            </a:r>
            <a:r>
              <a:rPr lang="en-US" altLang="zh-CN" sz="2000" dirty="0">
                <a:latin typeface="Times New Roman" panose="02020603050405020304" pitchFamily="18" charset="0"/>
                <a:ea typeface="微软雅黑" panose="020B0503020204020204" pitchFamily="34" charset="-122"/>
                <a:sym typeface="Times New Roman" panose="02020603050405020304" pitchFamily="18" charset="0"/>
              </a:rPr>
              <a:t>(</a:t>
            </a:r>
            <a:r>
              <a:rPr lang="en-US" altLang="zh-CN" sz="2000" i="1" dirty="0">
                <a:latin typeface="Times New Roman" panose="02020603050405020304" pitchFamily="18" charset="0"/>
                <a:ea typeface="微软雅黑" panose="020B0503020204020204" pitchFamily="34" charset="-122"/>
                <a:sym typeface="Times New Roman" panose="02020603050405020304" pitchFamily="18" charset="0"/>
              </a:rPr>
              <a:t>A</a:t>
            </a:r>
            <a:r>
              <a:rPr lang="en-US" altLang="zh-CN" sz="2000" dirty="0">
                <a:latin typeface="Times New Roman" panose="02020603050405020304" pitchFamily="18" charset="0"/>
                <a:ea typeface="微软雅黑" panose="020B0503020204020204" pitchFamily="34" charset="-122"/>
                <a:sym typeface="Times New Roman" panose="02020603050405020304" pitchFamily="18" charset="0"/>
              </a:rPr>
              <a:t>,</a:t>
            </a:r>
            <a:r>
              <a:rPr lang="en-US" altLang="zh-CN" sz="2000" i="1" dirty="0">
                <a:latin typeface="Times New Roman" panose="02020603050405020304" pitchFamily="18" charset="0"/>
                <a:ea typeface="微软雅黑" panose="020B0503020204020204" pitchFamily="34" charset="-122"/>
                <a:sym typeface="Times New Roman" panose="02020603050405020304" pitchFamily="18" charset="0"/>
              </a:rPr>
              <a:t>A</a:t>
            </a:r>
            <a:r>
              <a:rPr lang="en-US" altLang="zh-CN" sz="2000" dirty="0">
                <a:latin typeface="Times New Roman" panose="02020603050405020304" pitchFamily="18" charset="0"/>
                <a:ea typeface="微软雅黑" panose="020B0503020204020204" pitchFamily="34" charset="-122"/>
                <a:sym typeface="Times New Roman" panose="02020603050405020304" pitchFamily="18" charset="0"/>
              </a:rPr>
              <a:t>)=1</a:t>
            </a:r>
          </a:p>
          <a:p>
            <a:pPr marL="360000" indent="-360000" algn="just">
              <a:lnSpc>
                <a:spcPct val="120000"/>
              </a:lnSpc>
              <a:spcBef>
                <a:spcPts val="600"/>
              </a:spcBef>
              <a:buClr>
                <a:srgbClr val="FF6700"/>
              </a:buClr>
              <a:buFont typeface="Wingdings" pitchFamily="2" charset="2"/>
              <a:buAutoNum type="alphaLcParenR"/>
            </a:pPr>
            <a:r>
              <a:rPr lang="en-US" altLang="zh-CN" sz="2000" i="1">
                <a:latin typeface="Times New Roman" panose="02020603050405020304" pitchFamily="18" charset="0"/>
                <a:ea typeface="微软雅黑" panose="020B0503020204020204" pitchFamily="34" charset="-122"/>
                <a:sym typeface="Times New Roman" panose="02020603050405020304" pitchFamily="18" charset="0"/>
              </a:rPr>
              <a:t>C</a:t>
            </a:r>
            <a:r>
              <a:rPr lang="en-US" altLang="zh-CN" sz="1400" b="1" i="1" dirty="0">
                <a:solidFill>
                  <a:srgbClr val="FF6700"/>
                </a:solidFill>
                <a:latin typeface="Times New Roman" panose="02020603050405020304" pitchFamily="18" charset="0"/>
                <a:ea typeface="微软雅黑" panose="020B0503020204020204" pitchFamily="34" charset="-122"/>
                <a:sym typeface="Times New Roman" panose="02020603050405020304" pitchFamily="18" charset="0"/>
              </a:rPr>
              <a:t>B</a:t>
            </a:r>
            <a:r>
              <a:rPr lang="en-US" altLang="zh-CN" sz="1400" i="1">
                <a:latin typeface="Times New Roman" panose="02020603050405020304" pitchFamily="18" charset="0"/>
                <a:ea typeface="微软雅黑" panose="020B0503020204020204" pitchFamily="34" charset="-122"/>
                <a:sym typeface="Times New Roman" panose="02020603050405020304" pitchFamily="18" charset="0"/>
              </a:rPr>
              <a:t>AC</a:t>
            </a:r>
            <a:r>
              <a:rPr lang="en-US" altLang="zh-CN" sz="2000" dirty="0">
                <a:latin typeface="Times New Roman" panose="02020603050405020304" pitchFamily="18" charset="0"/>
                <a:ea typeface="微软雅黑" panose="020B0503020204020204" pitchFamily="34" charset="-122"/>
                <a:sym typeface="Times New Roman" panose="02020603050405020304" pitchFamily="18" charset="0"/>
              </a:rPr>
              <a:t>=</a:t>
            </a:r>
            <a:r>
              <a:rPr lang="en-US" altLang="zh-CN" sz="2000" i="1" dirty="0">
                <a:latin typeface="Times New Roman" panose="02020603050405020304" pitchFamily="18" charset="0"/>
                <a:ea typeface="微软雅黑" panose="020B0503020204020204" pitchFamily="34" charset="-122"/>
                <a:sym typeface="Times New Roman" panose="02020603050405020304" pitchFamily="18" charset="0"/>
              </a:rPr>
              <a:t>0</a:t>
            </a:r>
            <a:r>
              <a:rPr lang="zh-CN" altLang="en-US" sz="2000" dirty="0">
                <a:latin typeface="Times New Roman" panose="02020603050405020304" pitchFamily="18" charset="0"/>
                <a:ea typeface="微软雅黑" panose="020B0503020204020204" pitchFamily="34" charset="-122"/>
                <a:sym typeface="Times New Roman" panose="02020603050405020304" pitchFamily="18" charset="0"/>
              </a:rPr>
              <a:t> </a:t>
            </a:r>
          </a:p>
          <a:p>
            <a:pPr marL="360000" indent="-360000" algn="just">
              <a:lnSpc>
                <a:spcPct val="120000"/>
              </a:lnSpc>
              <a:spcBef>
                <a:spcPts val="600"/>
              </a:spcBef>
              <a:buClr>
                <a:srgbClr val="FF6700"/>
              </a:buClr>
              <a:buFont typeface="Wingdings" pitchFamily="2" charset="2"/>
              <a:buAutoNum type="alphaLcParenR"/>
            </a:pPr>
            <a:r>
              <a:rPr lang="en-US" altLang="zh-CN" sz="2000" dirty="0">
                <a:solidFill>
                  <a:srgbClr val="FF6600"/>
                </a:solidFill>
                <a:latin typeface="Times New Roman" panose="02020603050405020304" pitchFamily="18" charset="0"/>
                <a:ea typeface="微软雅黑" panose="020B0503020204020204" pitchFamily="34" charset="-122"/>
                <a:sym typeface="Times New Roman" panose="02020603050405020304" pitchFamily="18" charset="0"/>
              </a:rPr>
              <a:t>C</a:t>
            </a:r>
            <a:r>
              <a:rPr lang="zh-CN" altLang="en-US" sz="2000" dirty="0">
                <a:solidFill>
                  <a:srgbClr val="FF6600"/>
                </a:solidFill>
                <a:latin typeface="Times New Roman" panose="02020603050405020304" pitchFamily="18" charset="0"/>
                <a:ea typeface="微软雅黑" panose="020B0503020204020204" pitchFamily="34" charset="-122"/>
                <a:sym typeface="Times New Roman" panose="02020603050405020304" pitchFamily="18" charset="0"/>
              </a:rPr>
              <a:t>原先属于</a:t>
            </a:r>
            <a:r>
              <a:rPr lang="en-US" altLang="zh-CN" sz="2000" dirty="0">
                <a:solidFill>
                  <a:srgbClr val="FF6600"/>
                </a:solidFill>
                <a:latin typeface="Times New Roman" panose="02020603050405020304" pitchFamily="18" charset="0"/>
                <a:ea typeface="微软雅黑" panose="020B0503020204020204" pitchFamily="34" charset="-122"/>
                <a:sym typeface="Times New Roman" panose="02020603050405020304" pitchFamily="18" charset="0"/>
              </a:rPr>
              <a:t>A</a:t>
            </a:r>
            <a:r>
              <a:rPr lang="zh-CN" altLang="en-US" sz="2000" dirty="0">
                <a:solidFill>
                  <a:srgbClr val="FF6600"/>
                </a:solidFill>
                <a:latin typeface="Times New Roman" panose="02020603050405020304" pitchFamily="18" charset="0"/>
                <a:ea typeface="微软雅黑" panose="020B0503020204020204" pitchFamily="34" charset="-122"/>
                <a:sym typeface="Times New Roman" panose="02020603050405020304" pitchFamily="18" charset="0"/>
              </a:rPr>
              <a:t>中心点所在的簇，当</a:t>
            </a:r>
            <a:r>
              <a:rPr lang="en-US" altLang="zh-CN" sz="2000" dirty="0">
                <a:solidFill>
                  <a:srgbClr val="FF6600"/>
                </a:solidFill>
                <a:latin typeface="Times New Roman" panose="02020603050405020304" pitchFamily="18" charset="0"/>
                <a:ea typeface="微软雅黑" panose="020B0503020204020204" pitchFamily="34" charset="-122"/>
                <a:sym typeface="Times New Roman" panose="02020603050405020304" pitchFamily="18" charset="0"/>
              </a:rPr>
              <a:t>A</a:t>
            </a:r>
            <a:r>
              <a:rPr lang="zh-CN" altLang="en-US" sz="2000" dirty="0">
                <a:solidFill>
                  <a:srgbClr val="FF6600"/>
                </a:solidFill>
                <a:latin typeface="Times New Roman" panose="02020603050405020304" pitchFamily="18" charset="0"/>
                <a:ea typeface="微软雅黑" panose="020B0503020204020204" pitchFamily="34" charset="-122"/>
                <a:sym typeface="Times New Roman" panose="02020603050405020304" pitchFamily="18" charset="0"/>
              </a:rPr>
              <a:t>被</a:t>
            </a:r>
            <a:r>
              <a:rPr lang="en-US" altLang="zh-CN" sz="2000" dirty="0">
                <a:solidFill>
                  <a:srgbClr val="FF6600"/>
                </a:solidFill>
                <a:latin typeface="Times New Roman" panose="02020603050405020304" pitchFamily="18" charset="0"/>
                <a:ea typeface="微软雅黑" panose="020B0503020204020204" pitchFamily="34" charset="-122"/>
                <a:sym typeface="Times New Roman" panose="02020603050405020304" pitchFamily="18" charset="0"/>
              </a:rPr>
              <a:t>C</a:t>
            </a:r>
            <a:r>
              <a:rPr lang="zh-CN" altLang="en-US" sz="2000" dirty="0">
                <a:solidFill>
                  <a:srgbClr val="FF6600"/>
                </a:solidFill>
                <a:latin typeface="Times New Roman" panose="02020603050405020304" pitchFamily="18" charset="0"/>
                <a:ea typeface="微软雅黑" panose="020B0503020204020204" pitchFamily="34" charset="-122"/>
                <a:sym typeface="Times New Roman" panose="02020603050405020304" pitchFamily="18" charset="0"/>
              </a:rPr>
              <a:t>替换以后，</a:t>
            </a:r>
            <a:r>
              <a:rPr lang="en-US" altLang="zh-CN" sz="2000" dirty="0">
                <a:solidFill>
                  <a:srgbClr val="FF6600"/>
                </a:solidFill>
                <a:latin typeface="Times New Roman" panose="02020603050405020304" pitchFamily="18" charset="0"/>
                <a:ea typeface="微软雅黑" panose="020B0503020204020204" pitchFamily="34" charset="-122"/>
                <a:sym typeface="Times New Roman" panose="02020603050405020304" pitchFamily="18" charset="0"/>
              </a:rPr>
              <a:t>C</a:t>
            </a:r>
            <a:r>
              <a:rPr lang="zh-CN" altLang="en-US" sz="2000" dirty="0">
                <a:solidFill>
                  <a:srgbClr val="FF6600"/>
                </a:solidFill>
                <a:latin typeface="Times New Roman" panose="02020603050405020304" pitchFamily="18" charset="0"/>
                <a:ea typeface="微软雅黑" panose="020B0503020204020204" pitchFamily="34" charset="-122"/>
                <a:sym typeface="Times New Roman" panose="02020603050405020304" pitchFamily="18" charset="0"/>
              </a:rPr>
              <a:t>是新中心点</a:t>
            </a:r>
            <a:r>
              <a:rPr lang="zh-CN" altLang="en-US" sz="2000">
                <a:solidFill>
                  <a:srgbClr val="FF6600"/>
                </a:solidFill>
                <a:latin typeface="Times New Roman" panose="02020603050405020304" pitchFamily="18" charset="0"/>
                <a:ea typeface="微软雅黑" panose="020B0503020204020204" pitchFamily="34" charset="-122"/>
                <a:sym typeface="Times New Roman" panose="02020603050405020304" pitchFamily="18" charset="0"/>
              </a:rPr>
              <a:t>，</a:t>
            </a:r>
            <a:r>
              <a:rPr lang="en-US" altLang="zh-CN" sz="2000" i="1">
                <a:solidFill>
                  <a:srgbClr val="FF6600"/>
                </a:solidFill>
                <a:latin typeface="Times New Roman" panose="02020603050405020304" pitchFamily="18" charset="0"/>
                <a:ea typeface="微软雅黑" panose="020B0503020204020204" pitchFamily="34" charset="-122"/>
                <a:sym typeface="Times New Roman" panose="02020603050405020304" pitchFamily="18" charset="0"/>
              </a:rPr>
              <a:t>C</a:t>
            </a:r>
            <a:r>
              <a:rPr lang="en-US" altLang="zh-CN" sz="1400" b="1" i="1" dirty="0">
                <a:solidFill>
                  <a:srgbClr val="FF6600"/>
                </a:solidFill>
                <a:latin typeface="Times New Roman" panose="02020603050405020304" pitchFamily="18" charset="0"/>
                <a:ea typeface="微软雅黑" panose="020B0503020204020204" pitchFamily="34" charset="-122"/>
                <a:sym typeface="Times New Roman" panose="02020603050405020304" pitchFamily="18" charset="0"/>
              </a:rPr>
              <a:t>C</a:t>
            </a:r>
            <a:r>
              <a:rPr lang="en-US" altLang="zh-CN" sz="1400" i="1">
                <a:solidFill>
                  <a:srgbClr val="FF6600"/>
                </a:solidFill>
                <a:latin typeface="Times New Roman" panose="02020603050405020304" pitchFamily="18" charset="0"/>
                <a:ea typeface="微软雅黑" panose="020B0503020204020204" pitchFamily="34" charset="-122"/>
                <a:sym typeface="Times New Roman" panose="02020603050405020304" pitchFamily="18" charset="0"/>
              </a:rPr>
              <a:t>AC</a:t>
            </a:r>
            <a:r>
              <a:rPr lang="en-US" altLang="zh-CN" sz="2000" dirty="0">
                <a:solidFill>
                  <a:srgbClr val="FF6600"/>
                </a:solidFill>
                <a:latin typeface="Times New Roman" panose="02020603050405020304" pitchFamily="18" charset="0"/>
                <a:ea typeface="微软雅黑" panose="020B0503020204020204" pitchFamily="34" charset="-122"/>
                <a:sym typeface="Times New Roman" panose="02020603050405020304" pitchFamily="18" charset="0"/>
              </a:rPr>
              <a:t>=</a:t>
            </a:r>
            <a:r>
              <a:rPr lang="en-US" altLang="zh-CN" sz="2000" i="1" dirty="0">
                <a:solidFill>
                  <a:srgbClr val="FF6600"/>
                </a:solidFill>
                <a:latin typeface="Times New Roman" panose="02020603050405020304" pitchFamily="18" charset="0"/>
                <a:ea typeface="微软雅黑" panose="020B0503020204020204" pitchFamily="34" charset="-122"/>
                <a:sym typeface="Times New Roman" panose="02020603050405020304" pitchFamily="18" charset="0"/>
              </a:rPr>
              <a:t>d</a:t>
            </a:r>
            <a:r>
              <a:rPr lang="en-US" altLang="zh-CN" sz="2000" dirty="0">
                <a:solidFill>
                  <a:srgbClr val="FF6600"/>
                </a:solidFill>
                <a:latin typeface="Times New Roman" panose="02020603050405020304" pitchFamily="18" charset="0"/>
                <a:ea typeface="微软雅黑" panose="020B0503020204020204" pitchFamily="34" charset="-122"/>
                <a:sym typeface="Times New Roman" panose="02020603050405020304" pitchFamily="18" charset="0"/>
              </a:rPr>
              <a:t>(</a:t>
            </a:r>
            <a:r>
              <a:rPr lang="en-US" altLang="zh-CN" sz="2000" i="1" dirty="0">
                <a:solidFill>
                  <a:srgbClr val="FF6600"/>
                </a:solidFill>
                <a:latin typeface="Times New Roman" panose="02020603050405020304" pitchFamily="18" charset="0"/>
                <a:ea typeface="微软雅黑" panose="020B0503020204020204" pitchFamily="34" charset="-122"/>
                <a:sym typeface="Times New Roman" panose="02020603050405020304" pitchFamily="18" charset="0"/>
              </a:rPr>
              <a:t>C</a:t>
            </a:r>
            <a:r>
              <a:rPr lang="en-US" altLang="zh-CN" sz="2000" dirty="0">
                <a:solidFill>
                  <a:srgbClr val="FF6600"/>
                </a:solidFill>
                <a:latin typeface="Times New Roman" panose="02020603050405020304" pitchFamily="18" charset="0"/>
                <a:ea typeface="微软雅黑" panose="020B0503020204020204" pitchFamily="34" charset="-122"/>
                <a:sym typeface="Times New Roman" panose="02020603050405020304" pitchFamily="18" charset="0"/>
              </a:rPr>
              <a:t>,</a:t>
            </a:r>
            <a:r>
              <a:rPr lang="en-US" altLang="zh-CN" sz="2000" i="1" dirty="0">
                <a:solidFill>
                  <a:srgbClr val="FF6600"/>
                </a:solidFill>
                <a:latin typeface="Times New Roman" panose="02020603050405020304" pitchFamily="18" charset="0"/>
                <a:ea typeface="微软雅黑" panose="020B0503020204020204" pitchFamily="34" charset="-122"/>
                <a:sym typeface="Times New Roman" panose="02020603050405020304" pitchFamily="18" charset="0"/>
              </a:rPr>
              <a:t>C</a:t>
            </a:r>
            <a:r>
              <a:rPr lang="en-US" altLang="zh-CN" sz="2000" dirty="0">
                <a:solidFill>
                  <a:srgbClr val="FF6600"/>
                </a:solidFill>
                <a:latin typeface="Times New Roman" panose="02020603050405020304" pitchFamily="18" charset="0"/>
                <a:ea typeface="微软雅黑" panose="020B0503020204020204" pitchFamily="34" charset="-122"/>
                <a:sym typeface="Times New Roman" panose="02020603050405020304" pitchFamily="18" charset="0"/>
              </a:rPr>
              <a:t>)-</a:t>
            </a:r>
            <a:r>
              <a:rPr lang="en-US" altLang="zh-CN" sz="2000" i="1" dirty="0">
                <a:solidFill>
                  <a:srgbClr val="FF6600"/>
                </a:solidFill>
                <a:latin typeface="Times New Roman" panose="02020603050405020304" pitchFamily="18" charset="0"/>
                <a:ea typeface="微软雅黑" panose="020B0503020204020204" pitchFamily="34" charset="-122"/>
                <a:sym typeface="Times New Roman" panose="02020603050405020304" pitchFamily="18" charset="0"/>
              </a:rPr>
              <a:t>d</a:t>
            </a:r>
            <a:r>
              <a:rPr lang="en-US" altLang="zh-CN" sz="2000" dirty="0">
                <a:solidFill>
                  <a:srgbClr val="FF6600"/>
                </a:solidFill>
                <a:latin typeface="Times New Roman" panose="02020603050405020304" pitchFamily="18" charset="0"/>
                <a:ea typeface="微软雅黑" panose="020B0503020204020204" pitchFamily="34" charset="-122"/>
                <a:sym typeface="Times New Roman" panose="02020603050405020304" pitchFamily="18" charset="0"/>
              </a:rPr>
              <a:t>(</a:t>
            </a:r>
            <a:r>
              <a:rPr lang="en-US" altLang="zh-CN" sz="2000" i="1" dirty="0">
                <a:solidFill>
                  <a:srgbClr val="FF6600"/>
                </a:solidFill>
                <a:latin typeface="Times New Roman" panose="02020603050405020304" pitchFamily="18" charset="0"/>
                <a:ea typeface="微软雅黑" panose="020B0503020204020204" pitchFamily="34" charset="-122"/>
                <a:sym typeface="Times New Roman" panose="02020603050405020304" pitchFamily="18" charset="0"/>
              </a:rPr>
              <a:t>C</a:t>
            </a:r>
            <a:r>
              <a:rPr lang="en-US" altLang="zh-CN" sz="2000" dirty="0">
                <a:solidFill>
                  <a:srgbClr val="FF6600"/>
                </a:solidFill>
                <a:latin typeface="Times New Roman" panose="02020603050405020304" pitchFamily="18" charset="0"/>
                <a:ea typeface="微软雅黑" panose="020B0503020204020204" pitchFamily="34" charset="-122"/>
                <a:sym typeface="Times New Roman" panose="02020603050405020304" pitchFamily="18" charset="0"/>
              </a:rPr>
              <a:t>,</a:t>
            </a:r>
            <a:r>
              <a:rPr lang="en-US" altLang="zh-CN" sz="2000" i="1" dirty="0">
                <a:solidFill>
                  <a:srgbClr val="FF6600"/>
                </a:solidFill>
                <a:latin typeface="Times New Roman" panose="02020603050405020304" pitchFamily="18" charset="0"/>
                <a:ea typeface="微软雅黑" panose="020B0503020204020204" pitchFamily="34" charset="-122"/>
                <a:sym typeface="Times New Roman" panose="02020603050405020304" pitchFamily="18" charset="0"/>
              </a:rPr>
              <a:t>A</a:t>
            </a:r>
            <a:r>
              <a:rPr lang="en-US" altLang="zh-CN" sz="2000" dirty="0">
                <a:solidFill>
                  <a:srgbClr val="FF6600"/>
                </a:solidFill>
                <a:latin typeface="Times New Roman" panose="02020603050405020304" pitchFamily="18" charset="0"/>
                <a:ea typeface="微软雅黑" panose="020B0503020204020204" pitchFamily="34" charset="-122"/>
                <a:sym typeface="Times New Roman" panose="02020603050405020304" pitchFamily="18" charset="0"/>
              </a:rPr>
              <a:t>)=0-2=-2</a:t>
            </a:r>
          </a:p>
          <a:p>
            <a:pPr marL="360000" indent="-360000" algn="just">
              <a:lnSpc>
                <a:spcPct val="120000"/>
              </a:lnSpc>
              <a:spcBef>
                <a:spcPts val="600"/>
              </a:spcBef>
              <a:buClr>
                <a:srgbClr val="FF6700"/>
              </a:buClr>
              <a:buFont typeface="Wingdings" pitchFamily="2" charset="2"/>
              <a:buAutoNum type="alphaLcParenR"/>
            </a:pPr>
            <a:r>
              <a:rPr lang="en-US" altLang="zh-CN" sz="2000" dirty="0">
                <a:latin typeface="Times New Roman" panose="02020603050405020304" pitchFamily="18" charset="0"/>
                <a:ea typeface="微软雅黑" panose="020B0503020204020204" pitchFamily="34" charset="-122"/>
                <a:sym typeface="Times New Roman" panose="02020603050405020304" pitchFamily="18" charset="0"/>
              </a:rPr>
              <a:t>D</a:t>
            </a:r>
            <a:r>
              <a:rPr lang="zh-CN" altLang="en-US" sz="2000" dirty="0">
                <a:latin typeface="Times New Roman" panose="02020603050405020304" pitchFamily="18" charset="0"/>
                <a:ea typeface="微软雅黑" panose="020B0503020204020204" pitchFamily="34" charset="-122"/>
                <a:sym typeface="Times New Roman" panose="02020603050405020304" pitchFamily="18" charset="0"/>
              </a:rPr>
              <a:t>原先属于</a:t>
            </a:r>
            <a:r>
              <a:rPr lang="en-US" altLang="zh-CN" sz="2000" dirty="0">
                <a:latin typeface="Times New Roman" panose="02020603050405020304" pitchFamily="18" charset="0"/>
                <a:ea typeface="微软雅黑" panose="020B0503020204020204" pitchFamily="34" charset="-122"/>
                <a:sym typeface="Times New Roman" panose="02020603050405020304" pitchFamily="18" charset="0"/>
              </a:rPr>
              <a:t>A</a:t>
            </a:r>
            <a:r>
              <a:rPr lang="zh-CN" altLang="en-US" sz="2000" dirty="0">
                <a:latin typeface="Times New Roman" panose="02020603050405020304" pitchFamily="18" charset="0"/>
                <a:ea typeface="微软雅黑" panose="020B0503020204020204" pitchFamily="34" charset="-122"/>
                <a:sym typeface="Times New Roman" panose="02020603050405020304" pitchFamily="18" charset="0"/>
              </a:rPr>
              <a:t>中心点所在的簇，当</a:t>
            </a:r>
            <a:r>
              <a:rPr lang="en-US" altLang="zh-CN" sz="2000" dirty="0">
                <a:latin typeface="Times New Roman" panose="02020603050405020304" pitchFamily="18" charset="0"/>
                <a:ea typeface="微软雅黑" panose="020B0503020204020204" pitchFamily="34" charset="-122"/>
                <a:sym typeface="Times New Roman" panose="02020603050405020304" pitchFamily="18" charset="0"/>
              </a:rPr>
              <a:t>A</a:t>
            </a:r>
            <a:r>
              <a:rPr lang="zh-CN" altLang="en-US" sz="2000" dirty="0">
                <a:latin typeface="Times New Roman" panose="02020603050405020304" pitchFamily="18" charset="0"/>
                <a:ea typeface="微软雅黑" panose="020B0503020204020204" pitchFamily="34" charset="-122"/>
                <a:sym typeface="Times New Roman" panose="02020603050405020304" pitchFamily="18" charset="0"/>
              </a:rPr>
              <a:t>被</a:t>
            </a:r>
            <a:r>
              <a:rPr lang="en-US" altLang="zh-CN" sz="2000" dirty="0">
                <a:latin typeface="Times New Roman" panose="02020603050405020304" pitchFamily="18" charset="0"/>
                <a:ea typeface="微软雅黑" panose="020B0503020204020204" pitchFamily="34" charset="-122"/>
                <a:sym typeface="Times New Roman" panose="02020603050405020304" pitchFamily="18" charset="0"/>
              </a:rPr>
              <a:t>C</a:t>
            </a:r>
            <a:r>
              <a:rPr lang="zh-CN" altLang="en-US" sz="2000" dirty="0">
                <a:latin typeface="Times New Roman" panose="02020603050405020304" pitchFamily="18" charset="0"/>
                <a:ea typeface="微软雅黑" panose="020B0503020204020204" pitchFamily="34" charset="-122"/>
                <a:sym typeface="Times New Roman" panose="02020603050405020304" pitchFamily="18" charset="0"/>
              </a:rPr>
              <a:t>替换以后，离</a:t>
            </a:r>
            <a:r>
              <a:rPr lang="en-US" altLang="zh-CN" sz="2000" dirty="0">
                <a:latin typeface="Times New Roman" panose="02020603050405020304" pitchFamily="18" charset="0"/>
                <a:ea typeface="微软雅黑" panose="020B0503020204020204" pitchFamily="34" charset="-122"/>
                <a:sym typeface="Times New Roman" panose="02020603050405020304" pitchFamily="18" charset="0"/>
              </a:rPr>
              <a:t>D</a:t>
            </a:r>
            <a:r>
              <a:rPr lang="zh-CN" altLang="en-US" sz="2000" dirty="0">
                <a:latin typeface="Times New Roman" panose="02020603050405020304" pitchFamily="18" charset="0"/>
                <a:ea typeface="微软雅黑" panose="020B0503020204020204" pitchFamily="34" charset="-122"/>
                <a:sym typeface="Times New Roman" panose="02020603050405020304" pitchFamily="18" charset="0"/>
              </a:rPr>
              <a:t>最近的中心点是</a:t>
            </a:r>
            <a:r>
              <a:rPr lang="en-US" altLang="zh-CN" sz="2000" dirty="0">
                <a:latin typeface="Times New Roman" panose="02020603050405020304" pitchFamily="18" charset="0"/>
                <a:ea typeface="微软雅黑" panose="020B0503020204020204" pitchFamily="34" charset="-122"/>
                <a:sym typeface="Times New Roman" panose="02020603050405020304" pitchFamily="18" charset="0"/>
              </a:rPr>
              <a:t>C</a:t>
            </a:r>
            <a:r>
              <a:rPr lang="zh-CN" altLang="en-US" sz="2000">
                <a:latin typeface="Times New Roman" panose="02020603050405020304" pitchFamily="18" charset="0"/>
                <a:ea typeface="微软雅黑" panose="020B0503020204020204" pitchFamily="34" charset="-122"/>
                <a:sym typeface="Times New Roman" panose="02020603050405020304" pitchFamily="18" charset="0"/>
              </a:rPr>
              <a:t>，</a:t>
            </a:r>
            <a:r>
              <a:rPr lang="en-US" altLang="zh-CN" sz="2000" i="1">
                <a:latin typeface="Times New Roman" panose="02020603050405020304" pitchFamily="18" charset="0"/>
                <a:ea typeface="微软雅黑" panose="020B0503020204020204" pitchFamily="34" charset="-122"/>
                <a:sym typeface="Times New Roman" panose="02020603050405020304" pitchFamily="18" charset="0"/>
              </a:rPr>
              <a:t>C</a:t>
            </a:r>
            <a:r>
              <a:rPr lang="en-US" altLang="zh-CN" sz="1400" b="1" i="1" dirty="0">
                <a:solidFill>
                  <a:srgbClr val="FF6700"/>
                </a:solidFill>
                <a:latin typeface="Times New Roman" panose="02020603050405020304" pitchFamily="18" charset="0"/>
                <a:ea typeface="微软雅黑" panose="020B0503020204020204" pitchFamily="34" charset="-122"/>
                <a:sym typeface="Times New Roman" panose="02020603050405020304" pitchFamily="18" charset="0"/>
              </a:rPr>
              <a:t>D</a:t>
            </a:r>
            <a:r>
              <a:rPr lang="en-US" altLang="zh-CN" sz="1400" i="1">
                <a:latin typeface="Times New Roman" panose="02020603050405020304" pitchFamily="18" charset="0"/>
                <a:ea typeface="微软雅黑" panose="020B0503020204020204" pitchFamily="34" charset="-122"/>
                <a:sym typeface="Times New Roman" panose="02020603050405020304" pitchFamily="18" charset="0"/>
              </a:rPr>
              <a:t>AC</a:t>
            </a:r>
            <a:r>
              <a:rPr lang="en-US" altLang="zh-CN" sz="2000" dirty="0">
                <a:latin typeface="Times New Roman" panose="02020603050405020304" pitchFamily="18" charset="0"/>
                <a:ea typeface="微软雅黑" panose="020B0503020204020204" pitchFamily="34" charset="-122"/>
                <a:sym typeface="Times New Roman" panose="02020603050405020304" pitchFamily="18" charset="0"/>
              </a:rPr>
              <a:t>=</a:t>
            </a:r>
            <a:r>
              <a:rPr lang="en-US" altLang="zh-CN" sz="2000" i="1" dirty="0">
                <a:latin typeface="Times New Roman" panose="02020603050405020304" pitchFamily="18" charset="0"/>
                <a:ea typeface="微软雅黑" panose="020B0503020204020204" pitchFamily="34" charset="-122"/>
                <a:sym typeface="Times New Roman" panose="02020603050405020304" pitchFamily="18" charset="0"/>
              </a:rPr>
              <a:t>d</a:t>
            </a:r>
            <a:r>
              <a:rPr lang="en-US" altLang="zh-CN" sz="2000" dirty="0">
                <a:latin typeface="Times New Roman" panose="02020603050405020304" pitchFamily="18" charset="0"/>
                <a:ea typeface="微软雅黑" panose="020B0503020204020204" pitchFamily="34" charset="-122"/>
                <a:sym typeface="Times New Roman" panose="02020603050405020304" pitchFamily="18" charset="0"/>
              </a:rPr>
              <a:t>(</a:t>
            </a:r>
            <a:r>
              <a:rPr lang="en-US" altLang="zh-CN" sz="2000" i="1" dirty="0">
                <a:latin typeface="Times New Roman" panose="02020603050405020304" pitchFamily="18" charset="0"/>
                <a:ea typeface="微软雅黑" panose="020B0503020204020204" pitchFamily="34" charset="-122"/>
                <a:sym typeface="Times New Roman" panose="02020603050405020304" pitchFamily="18" charset="0"/>
              </a:rPr>
              <a:t>D</a:t>
            </a:r>
            <a:r>
              <a:rPr lang="en-US" altLang="zh-CN" sz="2000" dirty="0">
                <a:latin typeface="Times New Roman" panose="02020603050405020304" pitchFamily="18" charset="0"/>
                <a:ea typeface="微软雅黑" panose="020B0503020204020204" pitchFamily="34" charset="-122"/>
                <a:sym typeface="Times New Roman" panose="02020603050405020304" pitchFamily="18" charset="0"/>
              </a:rPr>
              <a:t>,</a:t>
            </a:r>
            <a:r>
              <a:rPr lang="en-US" altLang="zh-CN" sz="2000" i="1" dirty="0">
                <a:latin typeface="Times New Roman" panose="02020603050405020304" pitchFamily="18" charset="0"/>
                <a:ea typeface="微软雅黑" panose="020B0503020204020204" pitchFamily="34" charset="-122"/>
                <a:sym typeface="Times New Roman" panose="02020603050405020304" pitchFamily="18" charset="0"/>
              </a:rPr>
              <a:t>C</a:t>
            </a:r>
            <a:r>
              <a:rPr lang="en-US" altLang="zh-CN" sz="2000" dirty="0">
                <a:latin typeface="Times New Roman" panose="02020603050405020304" pitchFamily="18" charset="0"/>
                <a:ea typeface="微软雅黑" panose="020B0503020204020204" pitchFamily="34" charset="-122"/>
                <a:sym typeface="Times New Roman" panose="02020603050405020304" pitchFamily="18" charset="0"/>
              </a:rPr>
              <a:t>)-</a:t>
            </a:r>
            <a:r>
              <a:rPr lang="en-US" altLang="zh-CN" sz="2000" i="1" dirty="0">
                <a:latin typeface="Times New Roman" panose="02020603050405020304" pitchFamily="18" charset="0"/>
                <a:ea typeface="微软雅黑" panose="020B0503020204020204" pitchFamily="34" charset="-122"/>
                <a:sym typeface="Times New Roman" panose="02020603050405020304" pitchFamily="18" charset="0"/>
              </a:rPr>
              <a:t>d</a:t>
            </a:r>
            <a:r>
              <a:rPr lang="en-US" altLang="zh-CN" sz="2000" dirty="0">
                <a:latin typeface="Times New Roman" panose="02020603050405020304" pitchFamily="18" charset="0"/>
                <a:ea typeface="微软雅黑" panose="020B0503020204020204" pitchFamily="34" charset="-122"/>
                <a:sym typeface="Times New Roman" panose="02020603050405020304" pitchFamily="18" charset="0"/>
              </a:rPr>
              <a:t>(</a:t>
            </a:r>
            <a:r>
              <a:rPr lang="en-US" altLang="zh-CN" sz="2000" i="1" dirty="0">
                <a:latin typeface="Times New Roman" panose="02020603050405020304" pitchFamily="18" charset="0"/>
                <a:ea typeface="微软雅黑" panose="020B0503020204020204" pitchFamily="34" charset="-122"/>
                <a:sym typeface="Times New Roman" panose="02020603050405020304" pitchFamily="18" charset="0"/>
              </a:rPr>
              <a:t>D</a:t>
            </a:r>
            <a:r>
              <a:rPr lang="en-US" altLang="zh-CN" sz="2000" dirty="0">
                <a:latin typeface="Times New Roman" panose="02020603050405020304" pitchFamily="18" charset="0"/>
                <a:ea typeface="微软雅黑" panose="020B0503020204020204" pitchFamily="34" charset="-122"/>
                <a:sym typeface="Times New Roman" panose="02020603050405020304" pitchFamily="18" charset="0"/>
              </a:rPr>
              <a:t>,</a:t>
            </a:r>
            <a:r>
              <a:rPr lang="en-US" altLang="zh-CN" sz="2000" i="1" dirty="0">
                <a:latin typeface="Times New Roman" panose="02020603050405020304" pitchFamily="18" charset="0"/>
                <a:ea typeface="微软雅黑" panose="020B0503020204020204" pitchFamily="34" charset="-122"/>
                <a:sym typeface="Times New Roman" panose="02020603050405020304" pitchFamily="18" charset="0"/>
              </a:rPr>
              <a:t>A</a:t>
            </a:r>
            <a:r>
              <a:rPr lang="en-US" altLang="zh-CN" sz="2000" dirty="0">
                <a:latin typeface="Times New Roman" panose="02020603050405020304" pitchFamily="18" charset="0"/>
                <a:ea typeface="微软雅黑" panose="020B0503020204020204" pitchFamily="34" charset="-122"/>
                <a:sym typeface="Times New Roman" panose="02020603050405020304" pitchFamily="18" charset="0"/>
              </a:rPr>
              <a:t>)=1-2=-1</a:t>
            </a:r>
          </a:p>
          <a:p>
            <a:pPr marL="360000" indent="-360000" algn="just">
              <a:lnSpc>
                <a:spcPct val="120000"/>
              </a:lnSpc>
              <a:spcBef>
                <a:spcPts val="600"/>
              </a:spcBef>
              <a:buClr>
                <a:srgbClr val="FF6700"/>
              </a:buClr>
              <a:buFont typeface="Wingdings" pitchFamily="2" charset="2"/>
              <a:buAutoNum type="alphaLcParenR"/>
            </a:pPr>
            <a:r>
              <a:rPr lang="en-US" altLang="zh-CN" sz="2000" dirty="0">
                <a:latin typeface="Times New Roman" panose="02020603050405020304" pitchFamily="18" charset="0"/>
                <a:ea typeface="微软雅黑" panose="020B0503020204020204" pitchFamily="34" charset="-122"/>
                <a:sym typeface="Times New Roman" panose="02020603050405020304" pitchFamily="18" charset="0"/>
              </a:rPr>
              <a:t>E</a:t>
            </a:r>
            <a:r>
              <a:rPr lang="zh-CN" altLang="en-US" sz="2000" dirty="0">
                <a:latin typeface="Times New Roman" panose="02020603050405020304" pitchFamily="18" charset="0"/>
                <a:ea typeface="微软雅黑" panose="020B0503020204020204" pitchFamily="34" charset="-122"/>
                <a:sym typeface="Times New Roman" panose="02020603050405020304" pitchFamily="18" charset="0"/>
              </a:rPr>
              <a:t>原先属于</a:t>
            </a:r>
            <a:r>
              <a:rPr lang="en-US" altLang="zh-CN" sz="2000" dirty="0">
                <a:latin typeface="Times New Roman" panose="02020603050405020304" pitchFamily="18" charset="0"/>
                <a:ea typeface="微软雅黑" panose="020B0503020204020204" pitchFamily="34" charset="-122"/>
                <a:sym typeface="Times New Roman" panose="02020603050405020304" pitchFamily="18" charset="0"/>
              </a:rPr>
              <a:t>B</a:t>
            </a:r>
            <a:r>
              <a:rPr lang="zh-CN" altLang="en-US" sz="2000" dirty="0">
                <a:latin typeface="Times New Roman" panose="02020603050405020304" pitchFamily="18" charset="0"/>
                <a:ea typeface="微软雅黑" panose="020B0503020204020204" pitchFamily="34" charset="-122"/>
                <a:sym typeface="Times New Roman" panose="02020603050405020304" pitchFamily="18" charset="0"/>
              </a:rPr>
              <a:t>中心点所在的簇，当</a:t>
            </a:r>
            <a:r>
              <a:rPr lang="en-US" altLang="zh-CN" sz="2000" dirty="0">
                <a:latin typeface="Times New Roman" panose="02020603050405020304" pitchFamily="18" charset="0"/>
                <a:ea typeface="微软雅黑" panose="020B0503020204020204" pitchFamily="34" charset="-122"/>
                <a:sym typeface="Times New Roman" panose="02020603050405020304" pitchFamily="18" charset="0"/>
              </a:rPr>
              <a:t>A</a:t>
            </a:r>
            <a:r>
              <a:rPr lang="zh-CN" altLang="en-US" sz="2000" dirty="0">
                <a:latin typeface="Times New Roman" panose="02020603050405020304" pitchFamily="18" charset="0"/>
                <a:ea typeface="微软雅黑" panose="020B0503020204020204" pitchFamily="34" charset="-122"/>
                <a:sym typeface="Times New Roman" panose="02020603050405020304" pitchFamily="18" charset="0"/>
              </a:rPr>
              <a:t>被</a:t>
            </a:r>
            <a:r>
              <a:rPr lang="en-US" altLang="zh-CN" sz="2000" dirty="0">
                <a:latin typeface="Times New Roman" panose="02020603050405020304" pitchFamily="18" charset="0"/>
                <a:ea typeface="微软雅黑" panose="020B0503020204020204" pitchFamily="34" charset="-122"/>
                <a:sym typeface="Times New Roman" panose="02020603050405020304" pitchFamily="18" charset="0"/>
              </a:rPr>
              <a:t>C</a:t>
            </a:r>
            <a:r>
              <a:rPr lang="zh-CN" altLang="en-US" sz="2000" dirty="0">
                <a:latin typeface="Times New Roman" panose="02020603050405020304" pitchFamily="18" charset="0"/>
                <a:ea typeface="微软雅黑" panose="020B0503020204020204" pitchFamily="34" charset="-122"/>
                <a:sym typeface="Times New Roman" panose="02020603050405020304" pitchFamily="18" charset="0"/>
              </a:rPr>
              <a:t>替换以后，离</a:t>
            </a:r>
            <a:r>
              <a:rPr lang="en-US" altLang="zh-CN" sz="2000" dirty="0">
                <a:latin typeface="Times New Roman" panose="02020603050405020304" pitchFamily="18" charset="0"/>
                <a:ea typeface="微软雅黑" panose="020B0503020204020204" pitchFamily="34" charset="-122"/>
                <a:sym typeface="Times New Roman" panose="02020603050405020304" pitchFamily="18" charset="0"/>
              </a:rPr>
              <a:t>E</a:t>
            </a:r>
            <a:r>
              <a:rPr lang="zh-CN" altLang="en-US" sz="2000" dirty="0">
                <a:latin typeface="Times New Roman" panose="02020603050405020304" pitchFamily="18" charset="0"/>
                <a:ea typeface="微软雅黑" panose="020B0503020204020204" pitchFamily="34" charset="-122"/>
                <a:sym typeface="Times New Roman" panose="02020603050405020304" pitchFamily="18" charset="0"/>
              </a:rPr>
              <a:t>最近的中心仍然是 </a:t>
            </a:r>
            <a:r>
              <a:rPr lang="en-US" altLang="zh-CN" sz="2000" dirty="0">
                <a:latin typeface="Times New Roman" panose="02020603050405020304" pitchFamily="18" charset="0"/>
                <a:ea typeface="微软雅黑" panose="020B0503020204020204" pitchFamily="34" charset="-122"/>
                <a:sym typeface="Times New Roman" panose="02020603050405020304" pitchFamily="18" charset="0"/>
              </a:rPr>
              <a:t>B</a:t>
            </a:r>
            <a:r>
              <a:rPr lang="zh-CN" altLang="en-US" sz="2000" dirty="0">
                <a:latin typeface="Times New Roman" panose="02020603050405020304" pitchFamily="18" charset="0"/>
                <a:ea typeface="微软雅黑" panose="020B0503020204020204" pitchFamily="34" charset="-122"/>
                <a:sym typeface="Times New Roman" panose="02020603050405020304" pitchFamily="18" charset="0"/>
              </a:rPr>
              <a:t>，根据</a:t>
            </a:r>
            <a:r>
              <a:rPr lang="en-US" altLang="zh-CN" sz="2000" dirty="0">
                <a:latin typeface="Times New Roman" panose="02020603050405020304" pitchFamily="18" charset="0"/>
                <a:ea typeface="微软雅黑" panose="020B0503020204020204" pitchFamily="34" charset="-122"/>
                <a:sym typeface="Times New Roman" panose="02020603050405020304" pitchFamily="18" charset="0"/>
              </a:rPr>
              <a:t>PAM</a:t>
            </a:r>
            <a:r>
              <a:rPr lang="zh-CN" altLang="en-US" sz="2000" dirty="0">
                <a:latin typeface="Times New Roman" panose="02020603050405020304" pitchFamily="18" charset="0"/>
                <a:ea typeface="微软雅黑" panose="020B0503020204020204" pitchFamily="34" charset="-122"/>
                <a:sym typeface="Times New Roman" panose="02020603050405020304" pitchFamily="18" charset="0"/>
              </a:rPr>
              <a:t>算法代价函数的第三种情况</a:t>
            </a:r>
            <a:r>
              <a:rPr lang="en-US" altLang="zh-CN" sz="2000" i="1" dirty="0">
                <a:latin typeface="Times New Roman" panose="02020603050405020304" pitchFamily="18" charset="0"/>
                <a:ea typeface="微软雅黑" panose="020B0503020204020204" pitchFamily="34" charset="-122"/>
                <a:sym typeface="Times New Roman" panose="02020603050405020304" pitchFamily="18" charset="0"/>
              </a:rPr>
              <a:t>C</a:t>
            </a:r>
            <a:r>
              <a:rPr lang="en-US" altLang="zh-CN" sz="1400" b="1" i="1" dirty="0">
                <a:solidFill>
                  <a:srgbClr val="FF6700"/>
                </a:solidFill>
                <a:latin typeface="Times New Roman" panose="02020603050405020304" pitchFamily="18" charset="0"/>
                <a:ea typeface="微软雅黑" panose="020B0503020204020204" pitchFamily="34" charset="-122"/>
                <a:sym typeface="Times New Roman" panose="02020603050405020304" pitchFamily="18" charset="0"/>
              </a:rPr>
              <a:t>E</a:t>
            </a:r>
            <a:r>
              <a:rPr lang="en-US" altLang="zh-CN" sz="1400" i="1" dirty="0">
                <a:latin typeface="Times New Roman" panose="02020603050405020304" pitchFamily="18" charset="0"/>
                <a:ea typeface="微软雅黑" panose="020B0503020204020204" pitchFamily="34" charset="-122"/>
                <a:sym typeface="Times New Roman" panose="02020603050405020304" pitchFamily="18" charset="0"/>
              </a:rPr>
              <a:t>AC</a:t>
            </a:r>
            <a:r>
              <a:rPr lang="en-US" altLang="zh-CN" sz="2000" dirty="0">
                <a:latin typeface="Times New Roman" panose="02020603050405020304" pitchFamily="18" charset="0"/>
                <a:ea typeface="微软雅黑" panose="020B0503020204020204" pitchFamily="34" charset="-122"/>
                <a:sym typeface="Times New Roman" panose="02020603050405020304" pitchFamily="18" charset="0"/>
              </a:rPr>
              <a:t>=0</a:t>
            </a:r>
            <a:endParaRPr lang="zh-CN" altLang="en-US" sz="2000" dirty="0">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0" name="Rectangle 2"/>
          <p:cNvSpPr>
            <a:spLocks noGrp="1" noChangeArrowheads="1"/>
          </p:cNvSpPr>
          <p:nvPr>
            <p:ph type="title" idx="4294967295"/>
          </p:nvPr>
        </p:nvSpPr>
        <p:spPr>
          <a:xfrm>
            <a:off x="756000" y="108000"/>
            <a:ext cx="6781800" cy="492443"/>
          </a:xfrm>
          <a:prstGeom prst="rect">
            <a:avLst/>
          </a:prstGeom>
        </p:spPr>
        <p:txBody>
          <a:bodyPr wrap="square">
            <a:spAutoFit/>
          </a:bodyPr>
          <a:lstStyle/>
          <a:p>
            <a:pPr fontAlgn="base">
              <a:lnSpc>
                <a:spcPct val="100000"/>
              </a:lnSpc>
              <a:spcAft>
                <a:spcPct val="0"/>
              </a:spcAft>
            </a:pPr>
            <a:r>
              <a:rPr lang="en-US" altLang="zh-CN"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2.1.4 k-</a:t>
            </a:r>
            <a:r>
              <a:rPr lang="zh-CN" altLang="en-US"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中心点</a:t>
            </a:r>
            <a:r>
              <a:rPr lang="en-US" altLang="zh-CN" sz="2600" b="1" spc="50" dirty="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PAM</a:t>
            </a:r>
            <a:r>
              <a:rPr lang="zh-CN" altLang="en-US"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算法示例</a:t>
            </a:r>
            <a:endParaRPr lang="en-US" altLang="zh-CN" sz="2600" b="1" spc="50" dirty="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29701" name="Rectangle 4"/>
          <p:cNvSpPr>
            <a:spLocks noChangeArrowheads="1"/>
          </p:cNvSpPr>
          <p:nvPr/>
        </p:nvSpPr>
        <p:spPr bwMode="auto">
          <a:xfrm>
            <a:off x="234157" y="5234166"/>
            <a:ext cx="867568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marL="469900" indent="-469900">
              <a:spcBef>
                <a:spcPct val="20000"/>
              </a:spcBef>
              <a:buClr>
                <a:schemeClr val="bg2"/>
              </a:buClr>
              <a:buSzPct val="75000"/>
              <a:buFont typeface="Wingdings" charset="2"/>
              <a:buChar char="n"/>
              <a:defRPr sz="3200">
                <a:solidFill>
                  <a:schemeClr val="tx1"/>
                </a:solidFill>
                <a:latin typeface="Arial" charset="0"/>
                <a:ea typeface="楷体_GB2312" charset="0"/>
              </a:defRPr>
            </a:lvl1pPr>
            <a:lvl2pPr marL="742950" indent="-285750">
              <a:spcBef>
                <a:spcPct val="20000"/>
              </a:spcBef>
              <a:buClr>
                <a:schemeClr val="accent2"/>
              </a:buClr>
              <a:buSzPct val="80000"/>
              <a:buFont typeface="Wingdings" charset="2"/>
              <a:buChar char="¨"/>
              <a:defRPr sz="2800">
                <a:solidFill>
                  <a:schemeClr val="tx1"/>
                </a:solidFill>
                <a:latin typeface="Arial" charset="0"/>
                <a:ea typeface="楷体_GB2312" charset="0"/>
              </a:defRPr>
            </a:lvl2pPr>
            <a:lvl3pPr marL="1143000" indent="-228600">
              <a:spcBef>
                <a:spcPct val="20000"/>
              </a:spcBef>
              <a:buClr>
                <a:schemeClr val="bg2"/>
              </a:buClr>
              <a:buSzPct val="65000"/>
              <a:buFont typeface="Wingdings" charset="2"/>
              <a:buChar char="n"/>
              <a:defRPr sz="2400">
                <a:solidFill>
                  <a:schemeClr val="tx1"/>
                </a:solidFill>
                <a:latin typeface="Arial" charset="0"/>
                <a:ea typeface="楷体_GB2312" charset="0"/>
              </a:defRPr>
            </a:lvl3pPr>
            <a:lvl4pPr marL="1600200" indent="-228600">
              <a:spcBef>
                <a:spcPct val="20000"/>
              </a:spcBef>
              <a:buClr>
                <a:schemeClr val="accent2"/>
              </a:buClr>
              <a:buSzPct val="70000"/>
              <a:buFont typeface="Wingdings" charset="2"/>
              <a:buChar char="¨"/>
              <a:defRPr sz="2000">
                <a:solidFill>
                  <a:schemeClr val="tx1"/>
                </a:solidFill>
                <a:latin typeface="Arial" charset="0"/>
                <a:ea typeface="楷体_GB2312" charset="0"/>
              </a:defRPr>
            </a:lvl4pPr>
            <a:lvl5pPr marL="2057400" indent="-228600">
              <a:spcBef>
                <a:spcPct val="20000"/>
              </a:spcBef>
              <a:buClr>
                <a:schemeClr val="bg2"/>
              </a:buClr>
              <a:buFont typeface="Wingdings" charset="2"/>
              <a:buChar char="§"/>
              <a:defRPr sz="2000">
                <a:solidFill>
                  <a:schemeClr val="tx1"/>
                </a:solidFill>
                <a:latin typeface="Arial" charset="0"/>
                <a:ea typeface="楷体_GB2312" charset="0"/>
              </a:defRPr>
            </a:lvl5pPr>
            <a:lvl6pPr marL="25146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楷体_GB2312" charset="0"/>
              </a:defRPr>
            </a:lvl6pPr>
            <a:lvl7pPr marL="29718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楷体_GB2312" charset="0"/>
              </a:defRPr>
            </a:lvl7pPr>
            <a:lvl8pPr marL="34290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楷体_GB2312" charset="0"/>
              </a:defRPr>
            </a:lvl8pPr>
            <a:lvl9pPr marL="38862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楷体_GB2312" charset="0"/>
              </a:defRPr>
            </a:lvl9pPr>
          </a:lstStyle>
          <a:p>
            <a:pPr marL="0" indent="0" algn="ctr">
              <a:buClr>
                <a:schemeClr val="accent2"/>
              </a:buClr>
              <a:buSzTx/>
              <a:buNone/>
              <a:defRPr/>
            </a:pPr>
            <a:r>
              <a:rPr lang="zh-CN" altLang="en-US" sz="2000" dirty="0">
                <a:latin typeface="Times New Roman" panose="02020603050405020304" pitchFamily="18" charset="0"/>
                <a:ea typeface="微软雅黑" panose="020B0503020204020204" pitchFamily="34" charset="-122"/>
                <a:sym typeface="Times New Roman" panose="02020603050405020304" pitchFamily="18" charset="0"/>
              </a:rPr>
              <a:t>因此，</a:t>
            </a:r>
            <a:r>
              <a:rPr lang="en-US" altLang="zh-CN" sz="2000" i="1" dirty="0">
                <a:latin typeface="Times New Roman" panose="02020603050405020304" pitchFamily="18" charset="0"/>
                <a:ea typeface="微软雅黑" panose="020B0503020204020204" pitchFamily="34" charset="-122"/>
                <a:sym typeface="Times New Roman" panose="02020603050405020304" pitchFamily="18" charset="0"/>
              </a:rPr>
              <a:t>TC</a:t>
            </a:r>
            <a:r>
              <a:rPr lang="en-US" altLang="zh-CN" sz="2000" i="1" baseline="-25000" dirty="0">
                <a:latin typeface="Times New Roman" panose="02020603050405020304" pitchFamily="18" charset="0"/>
                <a:ea typeface="微软雅黑" panose="020B0503020204020204" pitchFamily="34" charset="-122"/>
                <a:sym typeface="Times New Roman" panose="02020603050405020304" pitchFamily="18" charset="0"/>
              </a:rPr>
              <a:t>AC</a:t>
            </a:r>
            <a:r>
              <a:rPr lang="en-US" altLang="zh-CN" sz="2000">
                <a:latin typeface="Times New Roman" panose="02020603050405020304" pitchFamily="18" charset="0"/>
                <a:ea typeface="微软雅黑" panose="020B0503020204020204" pitchFamily="34" charset="-122"/>
                <a:sym typeface="Times New Roman" panose="02020603050405020304" pitchFamily="18" charset="0"/>
              </a:rPr>
              <a:t>=</a:t>
            </a:r>
            <a:r>
              <a:rPr lang="en-US" altLang="zh-CN" sz="2000" i="1">
                <a:latin typeface="Times New Roman" panose="02020603050405020304" pitchFamily="18" charset="0"/>
                <a:ea typeface="微软雅黑" panose="020B0503020204020204" pitchFamily="34" charset="-122"/>
                <a:sym typeface="Times New Roman" panose="02020603050405020304" pitchFamily="18" charset="0"/>
              </a:rPr>
              <a:t>C</a:t>
            </a:r>
            <a:r>
              <a:rPr lang="en-US" altLang="zh-CN" sz="2000" i="1" baseline="-25000">
                <a:latin typeface="Times New Roman" panose="02020603050405020304" pitchFamily="18" charset="0"/>
                <a:ea typeface="微软雅黑" panose="020B0503020204020204" pitchFamily="34" charset="-122"/>
                <a:sym typeface="Times New Roman" panose="02020603050405020304" pitchFamily="18" charset="0"/>
              </a:rPr>
              <a:t>AAC</a:t>
            </a:r>
            <a:r>
              <a:rPr lang="en-US" altLang="zh-CN" sz="2000">
                <a:latin typeface="Times New Roman" panose="02020603050405020304" pitchFamily="18" charset="0"/>
                <a:ea typeface="微软雅黑" panose="020B0503020204020204" pitchFamily="34" charset="-122"/>
                <a:sym typeface="Times New Roman" panose="02020603050405020304" pitchFamily="18" charset="0"/>
              </a:rPr>
              <a:t>+</a:t>
            </a:r>
            <a:r>
              <a:rPr lang="en-US" altLang="zh-CN" sz="2000" i="1">
                <a:latin typeface="Times New Roman" panose="02020603050405020304" pitchFamily="18" charset="0"/>
                <a:ea typeface="微软雅黑" panose="020B0503020204020204" pitchFamily="34" charset="-122"/>
                <a:sym typeface="Times New Roman" panose="02020603050405020304" pitchFamily="18" charset="0"/>
              </a:rPr>
              <a:t> C</a:t>
            </a:r>
            <a:r>
              <a:rPr lang="en-US" altLang="zh-CN" sz="2000" i="1" baseline="-25000" dirty="0">
                <a:latin typeface="Times New Roman" panose="02020603050405020304" pitchFamily="18" charset="0"/>
                <a:ea typeface="微软雅黑" panose="020B0503020204020204" pitchFamily="34" charset="-122"/>
                <a:sym typeface="Times New Roman" panose="02020603050405020304" pitchFamily="18" charset="0"/>
              </a:rPr>
              <a:t>BAC</a:t>
            </a:r>
            <a:r>
              <a:rPr lang="en-US" altLang="zh-CN" sz="2000">
                <a:latin typeface="Times New Roman" panose="02020603050405020304" pitchFamily="18" charset="0"/>
                <a:ea typeface="微软雅黑" panose="020B0503020204020204" pitchFamily="34" charset="-122"/>
                <a:sym typeface="Times New Roman" panose="02020603050405020304" pitchFamily="18" charset="0"/>
              </a:rPr>
              <a:t>+</a:t>
            </a:r>
            <a:r>
              <a:rPr lang="en-US" altLang="zh-CN" sz="2000" i="1">
                <a:latin typeface="Times New Roman" panose="02020603050405020304" pitchFamily="18" charset="0"/>
                <a:ea typeface="微软雅黑" panose="020B0503020204020204" pitchFamily="34" charset="-122"/>
                <a:sym typeface="Times New Roman" panose="02020603050405020304" pitchFamily="18" charset="0"/>
              </a:rPr>
              <a:t> C</a:t>
            </a:r>
            <a:r>
              <a:rPr lang="en-US" altLang="zh-CN" sz="2000" i="1" baseline="-25000">
                <a:latin typeface="Times New Roman" panose="02020603050405020304" pitchFamily="18" charset="0"/>
                <a:ea typeface="微软雅黑" panose="020B0503020204020204" pitchFamily="34" charset="-122"/>
                <a:sym typeface="Times New Roman" panose="02020603050405020304" pitchFamily="18" charset="0"/>
              </a:rPr>
              <a:t>CAC</a:t>
            </a:r>
            <a:r>
              <a:rPr lang="en-US" altLang="zh-CN" sz="2000">
                <a:latin typeface="Times New Roman" panose="02020603050405020304" pitchFamily="18" charset="0"/>
                <a:ea typeface="微软雅黑" panose="020B0503020204020204" pitchFamily="34" charset="-122"/>
                <a:sym typeface="Times New Roman" panose="02020603050405020304" pitchFamily="18" charset="0"/>
              </a:rPr>
              <a:t>+</a:t>
            </a:r>
            <a:r>
              <a:rPr lang="en-US" altLang="zh-CN" sz="2000" i="1">
                <a:latin typeface="Times New Roman" panose="02020603050405020304" pitchFamily="18" charset="0"/>
                <a:ea typeface="微软雅黑" panose="020B0503020204020204" pitchFamily="34" charset="-122"/>
                <a:sym typeface="Times New Roman" panose="02020603050405020304" pitchFamily="18" charset="0"/>
              </a:rPr>
              <a:t> C</a:t>
            </a:r>
            <a:r>
              <a:rPr lang="en-US" altLang="zh-CN" sz="2000" i="1" baseline="-25000" dirty="0">
                <a:latin typeface="Times New Roman" panose="02020603050405020304" pitchFamily="18" charset="0"/>
                <a:ea typeface="微软雅黑" panose="020B0503020204020204" pitchFamily="34" charset="-122"/>
                <a:sym typeface="Times New Roman" panose="02020603050405020304" pitchFamily="18" charset="0"/>
              </a:rPr>
              <a:t>DAC</a:t>
            </a:r>
            <a:r>
              <a:rPr lang="en-US" altLang="zh-CN" sz="2000" i="1">
                <a:latin typeface="Times New Roman" panose="02020603050405020304" pitchFamily="18" charset="0"/>
                <a:ea typeface="微软雅黑" panose="020B0503020204020204" pitchFamily="34" charset="-122"/>
                <a:sym typeface="Times New Roman" panose="02020603050405020304" pitchFamily="18" charset="0"/>
              </a:rPr>
              <a:t>+ C</a:t>
            </a:r>
            <a:r>
              <a:rPr lang="en-US" altLang="zh-CN" sz="2000" i="1" baseline="-25000" dirty="0">
                <a:latin typeface="Times New Roman" panose="02020603050405020304" pitchFamily="18" charset="0"/>
                <a:ea typeface="微软雅黑" panose="020B0503020204020204" pitchFamily="34" charset="-122"/>
                <a:sym typeface="Times New Roman" panose="02020603050405020304" pitchFamily="18" charset="0"/>
              </a:rPr>
              <a:t>EAC</a:t>
            </a:r>
            <a:r>
              <a:rPr lang="en-US" altLang="zh-CN" sz="2000" i="1">
                <a:latin typeface="Times New Roman" panose="02020603050405020304" pitchFamily="18" charset="0"/>
                <a:ea typeface="微软雅黑" panose="020B0503020204020204" pitchFamily="34" charset="-122"/>
                <a:sym typeface="Times New Roman" panose="02020603050405020304" pitchFamily="18" charset="0"/>
              </a:rPr>
              <a:t> </a:t>
            </a:r>
            <a:r>
              <a:rPr lang="en-US" altLang="zh-CN" sz="2000" i="1" dirty="0">
                <a:latin typeface="Times New Roman" panose="02020603050405020304" pitchFamily="18" charset="0"/>
                <a:ea typeface="微软雅黑" panose="020B0503020204020204" pitchFamily="34" charset="-122"/>
                <a:sym typeface="Times New Roman" panose="02020603050405020304" pitchFamily="18" charset="0"/>
              </a:rPr>
              <a:t>=1+0-2-1+0</a:t>
            </a:r>
            <a:r>
              <a:rPr lang="en-US" altLang="zh-CN" sz="2000" i="1">
                <a:latin typeface="Times New Roman" panose="02020603050405020304" pitchFamily="18" charset="0"/>
                <a:ea typeface="微软雅黑" panose="020B0503020204020204" pitchFamily="34" charset="-122"/>
                <a:sym typeface="Times New Roman" panose="02020603050405020304" pitchFamily="18" charset="0"/>
              </a:rPr>
              <a:t>=-2</a:t>
            </a:r>
            <a:endParaRPr lang="zh-CN" altLang="en-US" sz="2000" i="1" dirty="0">
              <a:latin typeface="Times New Roman" panose="02020603050405020304" pitchFamily="18" charset="0"/>
              <a:ea typeface="微软雅黑" panose="020B0503020204020204" pitchFamily="34" charset="-122"/>
              <a:sym typeface="Times New Roman" panose="02020603050405020304" pitchFamily="18" charset="0"/>
            </a:endParaRPr>
          </a:p>
        </p:txBody>
      </p:sp>
      <p:graphicFrame>
        <p:nvGraphicFramePr>
          <p:cNvPr id="2" name="对象 1"/>
          <p:cNvGraphicFramePr>
            <a:graphicFrameLocks noChangeAspect="1"/>
          </p:cNvGraphicFramePr>
          <p:nvPr/>
        </p:nvGraphicFramePr>
        <p:xfrm>
          <a:off x="8010001" y="5186457"/>
          <a:ext cx="971567" cy="1256585"/>
        </p:xfrm>
        <a:graphic>
          <a:graphicData uri="http://schemas.openxmlformats.org/presentationml/2006/ole">
            <mc:AlternateContent xmlns:mc="http://schemas.openxmlformats.org/markup-compatibility/2006">
              <mc:Choice xmlns:v="urn:schemas-microsoft-com:vml" Requires="v">
                <p:oleObj spid="_x0000_s35849" r:id="rId3" imgW="1600200" imgH="2070100" progId="Word.Picture.8">
                  <p:embed/>
                </p:oleObj>
              </mc:Choice>
              <mc:Fallback>
                <p:oleObj r:id="rId3" imgW="1600200" imgH="2070100" progId="Word.Picture.8">
                  <p:embed/>
                  <p:pic>
                    <p:nvPicPr>
                      <p:cNvPr id="2" name="对象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10001" y="5186457"/>
                        <a:ext cx="971567" cy="1256585"/>
                      </a:xfrm>
                      <a:prstGeom prst="rect">
                        <a:avLst/>
                      </a:prstGeom>
                      <a:solidFill>
                        <a:srgbClr val="FFFFFF"/>
                      </a:solidFill>
                      <a:ln>
                        <a:noFill/>
                      </a:ln>
                    </p:spPr>
                  </p:pic>
                </p:oleObj>
              </mc:Fallback>
            </mc:AlternateContent>
          </a:graphicData>
        </a:graphic>
      </p:graphicFrame>
      <p:graphicFrame>
        <p:nvGraphicFramePr>
          <p:cNvPr id="11" name="Group 4">
            <a:extLst>
              <a:ext uri="{FF2B5EF4-FFF2-40B4-BE49-F238E27FC236}">
                <a16:creationId xmlns:a16="http://schemas.microsoft.com/office/drawing/2014/main" id="{58AD3BAC-F8EE-4185-AACD-0028BDD6BA7E}"/>
              </a:ext>
            </a:extLst>
          </p:cNvPr>
          <p:cNvGraphicFramePr>
            <a:graphicFrameLocks noGrp="1"/>
          </p:cNvGraphicFramePr>
          <p:nvPr/>
        </p:nvGraphicFramePr>
        <p:xfrm>
          <a:off x="5436096" y="2708920"/>
          <a:ext cx="3502025" cy="2454864"/>
        </p:xfrm>
        <a:graphic>
          <a:graphicData uri="http://schemas.openxmlformats.org/drawingml/2006/table">
            <a:tbl>
              <a:tblPr/>
              <a:tblGrid>
                <a:gridCol w="946150">
                  <a:extLst>
                    <a:ext uri="{9D8B030D-6E8A-4147-A177-3AD203B41FA5}">
                      <a16:colId xmlns:a16="http://schemas.microsoft.com/office/drawing/2014/main" val="20000"/>
                    </a:ext>
                  </a:extLst>
                </a:gridCol>
                <a:gridCol w="609600">
                  <a:extLst>
                    <a:ext uri="{9D8B030D-6E8A-4147-A177-3AD203B41FA5}">
                      <a16:colId xmlns:a16="http://schemas.microsoft.com/office/drawing/2014/main" val="20001"/>
                    </a:ext>
                  </a:extLst>
                </a:gridCol>
                <a:gridCol w="447675">
                  <a:extLst>
                    <a:ext uri="{9D8B030D-6E8A-4147-A177-3AD203B41FA5}">
                      <a16:colId xmlns:a16="http://schemas.microsoft.com/office/drawing/2014/main" val="20002"/>
                    </a:ext>
                  </a:extLst>
                </a:gridCol>
                <a:gridCol w="525462">
                  <a:extLst>
                    <a:ext uri="{9D8B030D-6E8A-4147-A177-3AD203B41FA5}">
                      <a16:colId xmlns:a16="http://schemas.microsoft.com/office/drawing/2014/main" val="20003"/>
                    </a:ext>
                  </a:extLst>
                </a:gridCol>
                <a:gridCol w="487363">
                  <a:extLst>
                    <a:ext uri="{9D8B030D-6E8A-4147-A177-3AD203B41FA5}">
                      <a16:colId xmlns:a16="http://schemas.microsoft.com/office/drawing/2014/main" val="20004"/>
                    </a:ext>
                  </a:extLst>
                </a:gridCol>
                <a:gridCol w="485775">
                  <a:extLst>
                    <a:ext uri="{9D8B030D-6E8A-4147-A177-3AD203B41FA5}">
                      <a16:colId xmlns:a16="http://schemas.microsoft.com/office/drawing/2014/main" val="20005"/>
                    </a:ext>
                  </a:extLst>
                </a:gridCol>
              </a:tblGrid>
              <a:tr h="409144">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zh-CN" altLang="en-US" sz="1800" b="1" i="0" u="none" strike="noStrike" cap="none" normalizeH="0" baseline="0">
                          <a:ln>
                            <a:noFill/>
                          </a:ln>
                          <a:solidFill>
                            <a:schemeClr val="bg1"/>
                          </a:solidFill>
                          <a:effectLst/>
                          <a:latin typeface="Times New Roman" panose="02020603050405020304" pitchFamily="18" charset="0"/>
                          <a:ea typeface="微软雅黑" panose="020B0503020204020204" pitchFamily="34" charset="-122"/>
                          <a:sym typeface="Times New Roman" panose="02020603050405020304" pitchFamily="18" charset="0"/>
                        </a:rPr>
                        <a:t>样本点</a:t>
                      </a:r>
                    </a:p>
                  </a:txBody>
                  <a:tcPr marT="45696" marB="45696" anchor="ctr" horzOverflow="overflow">
                    <a:lnL w="12700" cap="flat" cmpd="sng" algn="ctr">
                      <a:solidFill>
                        <a:srgbClr val="0070C0"/>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0070C0"/>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altLang="zh-CN" sz="1800" b="1" i="0" u="none" strike="noStrike" cap="none" normalizeH="0" baseline="0">
                          <a:ln>
                            <a:noFill/>
                          </a:ln>
                          <a:solidFill>
                            <a:schemeClr val="bg1"/>
                          </a:solidFill>
                          <a:effectLst/>
                          <a:latin typeface="Times New Roman" panose="02020603050405020304" pitchFamily="18" charset="0"/>
                          <a:ea typeface="微软雅黑" panose="020B0503020204020204" pitchFamily="34" charset="-122"/>
                          <a:sym typeface="Times New Roman" panose="02020603050405020304" pitchFamily="18" charset="0"/>
                        </a:rPr>
                        <a:t>A</a:t>
                      </a:r>
                    </a:p>
                  </a:txBody>
                  <a:tcPr marT="45696" marB="4569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0070C0"/>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altLang="zh-CN" sz="1800" b="1" i="0" u="none" strike="noStrike" cap="none" normalizeH="0" baseline="0">
                          <a:ln>
                            <a:noFill/>
                          </a:ln>
                          <a:solidFill>
                            <a:schemeClr val="bg1"/>
                          </a:solidFill>
                          <a:effectLst/>
                          <a:latin typeface="Times New Roman" panose="02020603050405020304" pitchFamily="18" charset="0"/>
                          <a:ea typeface="微软雅黑" panose="020B0503020204020204" pitchFamily="34" charset="-122"/>
                          <a:sym typeface="Times New Roman" panose="02020603050405020304" pitchFamily="18" charset="0"/>
                        </a:rPr>
                        <a:t>B</a:t>
                      </a:r>
                    </a:p>
                  </a:txBody>
                  <a:tcPr marT="45696" marB="4569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0070C0"/>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altLang="zh-CN" sz="1800" b="1" i="0" u="none" strike="noStrike" cap="none" normalizeH="0" baseline="0">
                          <a:ln>
                            <a:noFill/>
                          </a:ln>
                          <a:solidFill>
                            <a:schemeClr val="bg1"/>
                          </a:solidFill>
                          <a:effectLst/>
                          <a:latin typeface="Times New Roman" panose="02020603050405020304" pitchFamily="18" charset="0"/>
                          <a:ea typeface="微软雅黑" panose="020B0503020204020204" pitchFamily="34" charset="-122"/>
                          <a:sym typeface="Times New Roman" panose="02020603050405020304" pitchFamily="18" charset="0"/>
                        </a:rPr>
                        <a:t>C</a:t>
                      </a:r>
                    </a:p>
                  </a:txBody>
                  <a:tcPr marT="45696" marB="4569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0070C0"/>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altLang="zh-CN" sz="1800" b="1" i="0" u="none" strike="noStrike" cap="none" normalizeH="0" baseline="0">
                          <a:ln>
                            <a:noFill/>
                          </a:ln>
                          <a:solidFill>
                            <a:schemeClr val="bg1"/>
                          </a:solidFill>
                          <a:effectLst/>
                          <a:latin typeface="Times New Roman" panose="02020603050405020304" pitchFamily="18" charset="0"/>
                          <a:ea typeface="微软雅黑" panose="020B0503020204020204" pitchFamily="34" charset="-122"/>
                          <a:sym typeface="Times New Roman" panose="02020603050405020304" pitchFamily="18" charset="0"/>
                        </a:rPr>
                        <a:t>D</a:t>
                      </a:r>
                    </a:p>
                  </a:txBody>
                  <a:tcPr marT="45696" marB="4569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0070C0"/>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altLang="zh-CN" sz="1800" b="1" i="0" u="none" strike="noStrike" cap="none" normalizeH="0" baseline="0">
                          <a:ln>
                            <a:noFill/>
                          </a:ln>
                          <a:solidFill>
                            <a:schemeClr val="bg1"/>
                          </a:solidFill>
                          <a:effectLst/>
                          <a:latin typeface="Times New Roman" panose="02020603050405020304" pitchFamily="18" charset="0"/>
                          <a:ea typeface="微软雅黑" panose="020B0503020204020204" pitchFamily="34" charset="-122"/>
                          <a:sym typeface="Times New Roman" panose="02020603050405020304" pitchFamily="18" charset="0"/>
                        </a:rPr>
                        <a:t>E</a:t>
                      </a:r>
                    </a:p>
                  </a:txBody>
                  <a:tcPr marT="45696" marB="45696" anchor="ctr" horzOverflow="overflow">
                    <a:lnL w="12700" cap="flat" cmpd="sng" algn="ctr">
                      <a:solidFill>
                        <a:schemeClr val="bg1"/>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0070C0"/>
                    </a:solidFill>
                  </a:tcPr>
                </a:tc>
                <a:extLst>
                  <a:ext uri="{0D108BD9-81ED-4DB2-BD59-A6C34878D82A}">
                    <a16:rowId xmlns:a16="http://schemas.microsoft.com/office/drawing/2014/main" val="10000"/>
                  </a:ext>
                </a:extLst>
              </a:tr>
              <a:tr h="409144">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altLang="zh-CN" sz="1800" b="0" i="0" u="none" strike="noStrike" cap="none" normalizeH="0" baseline="0">
                          <a:ln>
                            <a:noFill/>
                          </a:ln>
                          <a:solidFill>
                            <a:schemeClr val="bg1"/>
                          </a:solidFill>
                          <a:effectLst/>
                          <a:latin typeface="Times New Roman" panose="02020603050405020304" pitchFamily="18" charset="0"/>
                          <a:ea typeface="微软雅黑" panose="020B0503020204020204" pitchFamily="34" charset="-122"/>
                          <a:sym typeface="Times New Roman" panose="02020603050405020304" pitchFamily="18" charset="0"/>
                        </a:rPr>
                        <a:t>A</a:t>
                      </a:r>
                    </a:p>
                  </a:txBody>
                  <a:tcPr marT="45696" marB="45696" anchor="ctr" horzOverflow="overflow">
                    <a:lnL w="12700" cap="flat" cmpd="sng" algn="ctr">
                      <a:solidFill>
                        <a:srgbClr val="0070C0"/>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0070C0"/>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altLang="zh-CN"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0</a:t>
                      </a:r>
                    </a:p>
                  </a:txBody>
                  <a:tcPr marT="45696" marB="4569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altLang="zh-CN"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1</a:t>
                      </a:r>
                    </a:p>
                  </a:txBody>
                  <a:tcPr marT="45696" marB="4569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altLang="zh-CN"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2</a:t>
                      </a:r>
                    </a:p>
                  </a:txBody>
                  <a:tcPr marT="45696" marB="4569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altLang="zh-CN"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2</a:t>
                      </a:r>
                    </a:p>
                  </a:txBody>
                  <a:tcPr marT="45696" marB="4569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altLang="zh-CN"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3</a:t>
                      </a:r>
                    </a:p>
                  </a:txBody>
                  <a:tcPr marT="45696" marB="45696" anchor="ctr" horzOverflow="overflow">
                    <a:lnL w="12700" cap="flat" cmpd="sng" algn="ctr">
                      <a:solidFill>
                        <a:schemeClr val="bg1"/>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extLst>
                  <a:ext uri="{0D108BD9-81ED-4DB2-BD59-A6C34878D82A}">
                    <a16:rowId xmlns:a16="http://schemas.microsoft.com/office/drawing/2014/main" val="10001"/>
                  </a:ext>
                </a:extLst>
              </a:tr>
              <a:tr h="409144">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altLang="zh-CN" sz="1800" b="0" i="0" u="none" strike="noStrike" cap="none" normalizeH="0" baseline="0">
                          <a:ln>
                            <a:noFill/>
                          </a:ln>
                          <a:solidFill>
                            <a:schemeClr val="bg1"/>
                          </a:solidFill>
                          <a:effectLst/>
                          <a:latin typeface="Times New Roman" panose="02020603050405020304" pitchFamily="18" charset="0"/>
                          <a:ea typeface="微软雅黑" panose="020B0503020204020204" pitchFamily="34" charset="-122"/>
                          <a:sym typeface="Times New Roman" panose="02020603050405020304" pitchFamily="18" charset="0"/>
                        </a:rPr>
                        <a:t>B</a:t>
                      </a:r>
                    </a:p>
                  </a:txBody>
                  <a:tcPr marT="45696" marB="45696" anchor="ctr" horzOverflow="overflow">
                    <a:lnL w="12700" cap="flat" cmpd="sng" algn="ctr">
                      <a:solidFill>
                        <a:srgbClr val="0070C0"/>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0070C0"/>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altLang="zh-CN"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1</a:t>
                      </a:r>
                    </a:p>
                  </a:txBody>
                  <a:tcPr marT="45696" marB="4569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altLang="zh-CN"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0</a:t>
                      </a:r>
                    </a:p>
                  </a:txBody>
                  <a:tcPr marT="45696" marB="4569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altLang="zh-CN"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2</a:t>
                      </a:r>
                    </a:p>
                  </a:txBody>
                  <a:tcPr marT="45696" marB="4569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altLang="zh-CN"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4</a:t>
                      </a:r>
                    </a:p>
                  </a:txBody>
                  <a:tcPr marT="45696" marB="4569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altLang="zh-CN"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3</a:t>
                      </a:r>
                    </a:p>
                  </a:txBody>
                  <a:tcPr marT="45696" marB="45696" anchor="ctr" horzOverflow="overflow">
                    <a:lnL w="12700" cap="flat" cmpd="sng" algn="ctr">
                      <a:solidFill>
                        <a:schemeClr val="bg1"/>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extLst>
                  <a:ext uri="{0D108BD9-81ED-4DB2-BD59-A6C34878D82A}">
                    <a16:rowId xmlns:a16="http://schemas.microsoft.com/office/drawing/2014/main" val="10002"/>
                  </a:ext>
                </a:extLst>
              </a:tr>
              <a:tr h="409144">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altLang="zh-CN" sz="1800" b="0" i="0" u="none" strike="noStrike" cap="none" normalizeH="0" baseline="0">
                          <a:ln>
                            <a:noFill/>
                          </a:ln>
                          <a:solidFill>
                            <a:schemeClr val="bg1"/>
                          </a:solidFill>
                          <a:effectLst/>
                          <a:latin typeface="Times New Roman" panose="02020603050405020304" pitchFamily="18" charset="0"/>
                          <a:ea typeface="微软雅黑" panose="020B0503020204020204" pitchFamily="34" charset="-122"/>
                          <a:sym typeface="Times New Roman" panose="02020603050405020304" pitchFamily="18" charset="0"/>
                        </a:rPr>
                        <a:t>C</a:t>
                      </a:r>
                    </a:p>
                  </a:txBody>
                  <a:tcPr marT="45696" marB="45696" anchor="ctr" horzOverflow="overflow">
                    <a:lnL w="12700" cap="flat" cmpd="sng" algn="ctr">
                      <a:solidFill>
                        <a:srgbClr val="0070C0"/>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0070C0"/>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altLang="zh-CN"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2</a:t>
                      </a:r>
                    </a:p>
                  </a:txBody>
                  <a:tcPr marT="45696" marB="4569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altLang="zh-CN"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2</a:t>
                      </a:r>
                    </a:p>
                  </a:txBody>
                  <a:tcPr marT="45696" marB="4569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altLang="zh-CN"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0</a:t>
                      </a:r>
                    </a:p>
                  </a:txBody>
                  <a:tcPr marT="45696" marB="4569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altLang="zh-CN"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1</a:t>
                      </a:r>
                    </a:p>
                  </a:txBody>
                  <a:tcPr marT="45696" marB="4569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altLang="zh-CN"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5</a:t>
                      </a:r>
                    </a:p>
                  </a:txBody>
                  <a:tcPr marT="45696" marB="45696" anchor="ctr" horzOverflow="overflow">
                    <a:lnL w="12700" cap="flat" cmpd="sng" algn="ctr">
                      <a:solidFill>
                        <a:schemeClr val="bg1"/>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extLst>
                  <a:ext uri="{0D108BD9-81ED-4DB2-BD59-A6C34878D82A}">
                    <a16:rowId xmlns:a16="http://schemas.microsoft.com/office/drawing/2014/main" val="10003"/>
                  </a:ext>
                </a:extLst>
              </a:tr>
              <a:tr h="409144">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altLang="zh-CN" sz="1800" b="0" i="0" u="none" strike="noStrike" cap="none" normalizeH="0" baseline="0">
                          <a:ln>
                            <a:noFill/>
                          </a:ln>
                          <a:solidFill>
                            <a:schemeClr val="bg1"/>
                          </a:solidFill>
                          <a:effectLst/>
                          <a:latin typeface="Times New Roman" panose="02020603050405020304" pitchFamily="18" charset="0"/>
                          <a:ea typeface="微软雅黑" panose="020B0503020204020204" pitchFamily="34" charset="-122"/>
                          <a:sym typeface="Times New Roman" panose="02020603050405020304" pitchFamily="18" charset="0"/>
                        </a:rPr>
                        <a:t>D</a:t>
                      </a:r>
                    </a:p>
                  </a:txBody>
                  <a:tcPr marT="45696" marB="45696" anchor="ctr" horzOverflow="overflow">
                    <a:lnL w="12700" cap="flat" cmpd="sng" algn="ctr">
                      <a:solidFill>
                        <a:srgbClr val="0070C0"/>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0070C0"/>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altLang="zh-CN"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2</a:t>
                      </a:r>
                    </a:p>
                  </a:txBody>
                  <a:tcPr marT="45696" marB="4569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altLang="zh-CN"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4</a:t>
                      </a:r>
                    </a:p>
                  </a:txBody>
                  <a:tcPr marT="45696" marB="4569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altLang="zh-CN"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1</a:t>
                      </a:r>
                    </a:p>
                  </a:txBody>
                  <a:tcPr marT="45696" marB="4569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altLang="zh-CN"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0</a:t>
                      </a:r>
                    </a:p>
                  </a:txBody>
                  <a:tcPr marT="45696" marB="4569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altLang="zh-CN"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3</a:t>
                      </a:r>
                    </a:p>
                  </a:txBody>
                  <a:tcPr marT="45696" marB="45696" anchor="ctr" horzOverflow="overflow">
                    <a:lnL w="12700" cap="flat" cmpd="sng" algn="ctr">
                      <a:solidFill>
                        <a:schemeClr val="bg1"/>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extLst>
                  <a:ext uri="{0D108BD9-81ED-4DB2-BD59-A6C34878D82A}">
                    <a16:rowId xmlns:a16="http://schemas.microsoft.com/office/drawing/2014/main" val="10004"/>
                  </a:ext>
                </a:extLst>
              </a:tr>
              <a:tr h="409144">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altLang="zh-CN" sz="1800" b="0" i="0" u="none" strike="noStrike" cap="none" normalizeH="0" baseline="0">
                          <a:ln>
                            <a:noFill/>
                          </a:ln>
                          <a:solidFill>
                            <a:schemeClr val="bg1"/>
                          </a:solidFill>
                          <a:effectLst/>
                          <a:latin typeface="Times New Roman" panose="02020603050405020304" pitchFamily="18" charset="0"/>
                          <a:ea typeface="微软雅黑" panose="020B0503020204020204" pitchFamily="34" charset="-122"/>
                          <a:sym typeface="Times New Roman" panose="02020603050405020304" pitchFamily="18" charset="0"/>
                        </a:rPr>
                        <a:t>E</a:t>
                      </a:r>
                    </a:p>
                  </a:txBody>
                  <a:tcPr marT="45696" marB="45696" anchor="ctr" horzOverflow="overflow">
                    <a:lnL w="12700" cap="flat" cmpd="sng" algn="ctr">
                      <a:solidFill>
                        <a:srgbClr val="0070C0"/>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0070C0"/>
                      </a:solidFill>
                      <a:prstDash val="solid"/>
                      <a:round/>
                      <a:headEnd type="none" w="med" len="med"/>
                      <a:tailEnd type="none" w="med" len="med"/>
                    </a:lnB>
                    <a:lnTlToBr>
                      <a:noFill/>
                    </a:lnTlToBr>
                    <a:lnBlToTr>
                      <a:noFill/>
                    </a:lnBlToTr>
                    <a:solidFill>
                      <a:srgbClr val="0070C0"/>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altLang="zh-CN"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3</a:t>
                      </a:r>
                    </a:p>
                  </a:txBody>
                  <a:tcPr marT="45696" marB="4569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0070C0"/>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altLang="zh-CN"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3</a:t>
                      </a:r>
                    </a:p>
                  </a:txBody>
                  <a:tcPr marT="45696" marB="4569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0070C0"/>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altLang="zh-CN"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5</a:t>
                      </a:r>
                    </a:p>
                  </a:txBody>
                  <a:tcPr marT="45696" marB="4569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0070C0"/>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altLang="zh-CN"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3</a:t>
                      </a:r>
                    </a:p>
                  </a:txBody>
                  <a:tcPr marT="45696" marB="4569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0070C0"/>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altLang="zh-CN" sz="1800" b="0" i="0" u="none" strike="noStrike" cap="none" normalizeH="0" baseline="0" dirty="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0</a:t>
                      </a:r>
                    </a:p>
                  </a:txBody>
                  <a:tcPr marT="45696" marB="45696" anchor="ctr" horzOverflow="overflow">
                    <a:lnL w="12700" cap="flat" cmpd="sng" algn="ctr">
                      <a:solidFill>
                        <a:schemeClr val="bg1"/>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0070C0"/>
                      </a:solidFill>
                      <a:prstDash val="solid"/>
                      <a:round/>
                      <a:headEnd type="none" w="med" len="med"/>
                      <a:tailEnd type="none" w="med" len="med"/>
                    </a:lnB>
                    <a:lnTlToBr>
                      <a:noFill/>
                    </a:lnTlToBr>
                    <a:lnBlToTr>
                      <a:noFill/>
                    </a:lnBlToTr>
                    <a:solidFill>
                      <a:schemeClr val="accent1">
                        <a:lumMod val="20000"/>
                        <a:lumOff val="80000"/>
                      </a:schemeClr>
                    </a:solidFill>
                  </a:tcPr>
                </a:tc>
                <a:extLst>
                  <a:ext uri="{0D108BD9-81ED-4DB2-BD59-A6C34878D82A}">
                    <a16:rowId xmlns:a16="http://schemas.microsoft.com/office/drawing/2014/main" val="10005"/>
                  </a:ext>
                </a:extLst>
              </a:tr>
            </a:tbl>
          </a:graphicData>
        </a:graphic>
      </p:graphicFrame>
      <p:pic>
        <p:nvPicPr>
          <p:cNvPr id="9" name="图片 8">
            <a:extLst>
              <a:ext uri="{FF2B5EF4-FFF2-40B4-BE49-F238E27FC236}">
                <a16:creationId xmlns:a16="http://schemas.microsoft.com/office/drawing/2014/main" id="{6B7067D7-DB4C-49A1-A34D-BACD17176655}"/>
              </a:ext>
            </a:extLst>
          </p:cNvPr>
          <p:cNvPicPr>
            <a:picLocks noChangeAspect="1"/>
          </p:cNvPicPr>
          <p:nvPr/>
        </p:nvPicPr>
        <p:blipFill>
          <a:blip r:embed="rId5"/>
          <a:stretch>
            <a:fillRect/>
          </a:stretch>
        </p:blipFill>
        <p:spPr>
          <a:xfrm>
            <a:off x="5419859" y="775100"/>
            <a:ext cx="3724141" cy="1838232"/>
          </a:xfrm>
          <a:prstGeom prst="rect">
            <a:avLst/>
          </a:prstGeom>
        </p:spPr>
      </p:pic>
    </p:spTree>
    <p:extLst>
      <p:ext uri="{BB962C8B-B14F-4D97-AF65-F5344CB8AC3E}">
        <p14:creationId xmlns:p14="http://schemas.microsoft.com/office/powerpoint/2010/main" val="3968788534"/>
      </p:ext>
    </p:extLst>
  </p:cSld>
  <p:clrMapOvr>
    <a:masterClrMapping/>
  </p:clrMapOvr>
  <p:transition spd="med">
    <p:split orient="vert"/>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Rectangle 3"/>
          <p:cNvSpPr>
            <a:spLocks noGrp="1" noChangeArrowheads="1"/>
          </p:cNvSpPr>
          <p:nvPr>
            <p:ph type="body" idx="4294967295"/>
          </p:nvPr>
        </p:nvSpPr>
        <p:spPr>
          <a:xfrm>
            <a:off x="252000" y="756000"/>
            <a:ext cx="5076000" cy="4431278"/>
          </a:xfrm>
          <a:prstGeom prst="rect">
            <a:avLst/>
          </a:prstGeom>
        </p:spPr>
        <p:txBody>
          <a:bodyPr>
            <a:spAutoFit/>
          </a:bodyPr>
          <a:lstStyle/>
          <a:p>
            <a:pPr marL="360000" indent="-360000" algn="just">
              <a:lnSpc>
                <a:spcPct val="120000"/>
              </a:lnSpc>
              <a:spcBef>
                <a:spcPts val="600"/>
              </a:spcBef>
              <a:buClr>
                <a:srgbClr val="FF6700"/>
              </a:buClr>
              <a:buFont typeface="Wingdings" pitchFamily="2" charset="2"/>
              <a:buAutoNum type="alphaLcParenR"/>
            </a:pPr>
            <a:r>
              <a:rPr lang="en-US" altLang="zh-CN" sz="2000" i="1" dirty="0">
                <a:latin typeface="Times New Roman" panose="02020603050405020304" pitchFamily="18" charset="0"/>
                <a:ea typeface="微软雅黑" panose="020B0503020204020204" pitchFamily="34" charset="-122"/>
                <a:sym typeface="Times New Roman" panose="02020603050405020304" pitchFamily="18" charset="0"/>
              </a:rPr>
              <a:t>C</a:t>
            </a:r>
            <a:r>
              <a:rPr lang="en-US" altLang="zh-CN" sz="1400" b="1" i="1" dirty="0">
                <a:solidFill>
                  <a:srgbClr val="FF6700"/>
                </a:solidFill>
                <a:latin typeface="Times New Roman" panose="02020603050405020304" pitchFamily="18" charset="0"/>
                <a:ea typeface="微软雅黑" panose="020B0503020204020204" pitchFamily="34" charset="-122"/>
                <a:sym typeface="Times New Roman" panose="02020603050405020304" pitchFamily="18" charset="0"/>
              </a:rPr>
              <a:t>A</a:t>
            </a:r>
            <a:r>
              <a:rPr lang="en-US" altLang="zh-CN" sz="1400" i="1" dirty="0">
                <a:latin typeface="Times New Roman" panose="02020603050405020304" pitchFamily="18" charset="0"/>
                <a:ea typeface="微软雅黑" panose="020B0503020204020204" pitchFamily="34" charset="-122"/>
                <a:sym typeface="Times New Roman" panose="02020603050405020304" pitchFamily="18" charset="0"/>
              </a:rPr>
              <a:t>AC</a:t>
            </a:r>
            <a:r>
              <a:rPr lang="en-US" altLang="zh-CN" sz="2000" dirty="0">
                <a:latin typeface="Times New Roman" panose="02020603050405020304" pitchFamily="18" charset="0"/>
                <a:ea typeface="微软雅黑" panose="020B0503020204020204" pitchFamily="34" charset="-122"/>
                <a:sym typeface="Times New Roman" panose="02020603050405020304" pitchFamily="18" charset="0"/>
              </a:rPr>
              <a:t>=</a:t>
            </a:r>
            <a:r>
              <a:rPr lang="en-US" altLang="zh-CN" sz="2000" i="1" dirty="0">
                <a:latin typeface="Times New Roman" panose="02020603050405020304" pitchFamily="18" charset="0"/>
                <a:ea typeface="微软雅黑" panose="020B0503020204020204" pitchFamily="34" charset="-122"/>
                <a:sym typeface="Times New Roman" panose="02020603050405020304" pitchFamily="18" charset="0"/>
              </a:rPr>
              <a:t>d</a:t>
            </a:r>
            <a:r>
              <a:rPr lang="en-US" altLang="zh-CN" sz="2000" dirty="0">
                <a:latin typeface="Times New Roman" panose="02020603050405020304" pitchFamily="18" charset="0"/>
                <a:ea typeface="微软雅黑" panose="020B0503020204020204" pitchFamily="34" charset="-122"/>
                <a:sym typeface="Times New Roman" panose="02020603050405020304" pitchFamily="18" charset="0"/>
              </a:rPr>
              <a:t>(</a:t>
            </a:r>
            <a:r>
              <a:rPr lang="en-US" altLang="zh-CN" sz="2000" i="1" dirty="0">
                <a:latin typeface="Times New Roman" panose="02020603050405020304" pitchFamily="18" charset="0"/>
                <a:ea typeface="微软雅黑" panose="020B0503020204020204" pitchFamily="34" charset="-122"/>
                <a:sym typeface="Times New Roman" panose="02020603050405020304" pitchFamily="18" charset="0"/>
              </a:rPr>
              <a:t>A</a:t>
            </a:r>
            <a:r>
              <a:rPr lang="en-US" altLang="zh-CN" sz="2000" dirty="0">
                <a:latin typeface="Times New Roman" panose="02020603050405020304" pitchFamily="18" charset="0"/>
                <a:ea typeface="微软雅黑" panose="020B0503020204020204" pitchFamily="34" charset="-122"/>
                <a:sym typeface="Times New Roman" panose="02020603050405020304" pitchFamily="18" charset="0"/>
              </a:rPr>
              <a:t>,</a:t>
            </a:r>
            <a:r>
              <a:rPr lang="en-US" altLang="zh-CN" sz="2000" i="1" dirty="0">
                <a:latin typeface="Times New Roman" panose="02020603050405020304" pitchFamily="18" charset="0"/>
                <a:ea typeface="微软雅黑" panose="020B0503020204020204" pitchFamily="34" charset="-122"/>
                <a:sym typeface="Times New Roman" panose="02020603050405020304" pitchFamily="18" charset="0"/>
              </a:rPr>
              <a:t>B</a:t>
            </a:r>
            <a:r>
              <a:rPr lang="en-US" altLang="zh-CN" sz="2000" dirty="0">
                <a:latin typeface="Times New Roman" panose="02020603050405020304" pitchFamily="18" charset="0"/>
                <a:ea typeface="微软雅黑" panose="020B0503020204020204" pitchFamily="34" charset="-122"/>
                <a:sym typeface="Times New Roman" panose="02020603050405020304" pitchFamily="18" charset="0"/>
              </a:rPr>
              <a:t>)-</a:t>
            </a:r>
            <a:r>
              <a:rPr lang="en-US" altLang="zh-CN" sz="2000" i="1" dirty="0">
                <a:latin typeface="Times New Roman" panose="02020603050405020304" pitchFamily="18" charset="0"/>
                <a:ea typeface="微软雅黑" panose="020B0503020204020204" pitchFamily="34" charset="-122"/>
                <a:sym typeface="Times New Roman" panose="02020603050405020304" pitchFamily="18" charset="0"/>
              </a:rPr>
              <a:t>d</a:t>
            </a:r>
            <a:r>
              <a:rPr lang="en-US" altLang="zh-CN" sz="2000" dirty="0">
                <a:latin typeface="Times New Roman" panose="02020603050405020304" pitchFamily="18" charset="0"/>
                <a:ea typeface="微软雅黑" panose="020B0503020204020204" pitchFamily="34" charset="-122"/>
                <a:sym typeface="Times New Roman" panose="02020603050405020304" pitchFamily="18" charset="0"/>
              </a:rPr>
              <a:t>(</a:t>
            </a:r>
            <a:r>
              <a:rPr lang="en-US" altLang="zh-CN" sz="2000" i="1" dirty="0">
                <a:latin typeface="Times New Roman" panose="02020603050405020304" pitchFamily="18" charset="0"/>
                <a:ea typeface="微软雅黑" panose="020B0503020204020204" pitchFamily="34" charset="-122"/>
                <a:sym typeface="Times New Roman" panose="02020603050405020304" pitchFamily="18" charset="0"/>
              </a:rPr>
              <a:t>A</a:t>
            </a:r>
            <a:r>
              <a:rPr lang="en-US" altLang="zh-CN" sz="2000" dirty="0">
                <a:latin typeface="Times New Roman" panose="02020603050405020304" pitchFamily="18" charset="0"/>
                <a:ea typeface="微软雅黑" panose="020B0503020204020204" pitchFamily="34" charset="-122"/>
                <a:sym typeface="Times New Roman" panose="02020603050405020304" pitchFamily="18" charset="0"/>
              </a:rPr>
              <a:t>,</a:t>
            </a:r>
            <a:r>
              <a:rPr lang="en-US" altLang="zh-CN" sz="2000" i="1" dirty="0">
                <a:latin typeface="Times New Roman" panose="02020603050405020304" pitchFamily="18" charset="0"/>
                <a:ea typeface="微软雅黑" panose="020B0503020204020204" pitchFamily="34" charset="-122"/>
                <a:sym typeface="Times New Roman" panose="02020603050405020304" pitchFamily="18" charset="0"/>
              </a:rPr>
              <a:t>A</a:t>
            </a:r>
            <a:r>
              <a:rPr lang="en-US" altLang="zh-CN" sz="2000" dirty="0">
                <a:latin typeface="Times New Roman" panose="02020603050405020304" pitchFamily="18" charset="0"/>
                <a:ea typeface="微软雅黑" panose="020B0503020204020204" pitchFamily="34" charset="-122"/>
                <a:sym typeface="Times New Roman" panose="02020603050405020304" pitchFamily="18" charset="0"/>
              </a:rPr>
              <a:t>)=1</a:t>
            </a:r>
          </a:p>
          <a:p>
            <a:pPr marL="360000" indent="-360000" algn="just">
              <a:lnSpc>
                <a:spcPct val="120000"/>
              </a:lnSpc>
              <a:spcBef>
                <a:spcPts val="600"/>
              </a:spcBef>
              <a:buClr>
                <a:srgbClr val="FF6700"/>
              </a:buClr>
              <a:buFont typeface="Wingdings" pitchFamily="2" charset="2"/>
              <a:buAutoNum type="alphaLcParenR"/>
            </a:pPr>
            <a:r>
              <a:rPr lang="en-US" altLang="zh-CN" sz="2000" i="1">
                <a:latin typeface="Times New Roman" panose="02020603050405020304" pitchFamily="18" charset="0"/>
                <a:ea typeface="微软雅黑" panose="020B0503020204020204" pitchFamily="34" charset="-122"/>
                <a:sym typeface="Times New Roman" panose="02020603050405020304" pitchFamily="18" charset="0"/>
              </a:rPr>
              <a:t>C</a:t>
            </a:r>
            <a:r>
              <a:rPr lang="en-US" altLang="zh-CN" sz="1400" b="1" i="1" dirty="0">
                <a:solidFill>
                  <a:srgbClr val="FF6700"/>
                </a:solidFill>
                <a:latin typeface="Times New Roman" panose="02020603050405020304" pitchFamily="18" charset="0"/>
                <a:ea typeface="微软雅黑" panose="020B0503020204020204" pitchFamily="34" charset="-122"/>
                <a:sym typeface="Times New Roman" panose="02020603050405020304" pitchFamily="18" charset="0"/>
              </a:rPr>
              <a:t>B</a:t>
            </a:r>
            <a:r>
              <a:rPr lang="en-US" altLang="zh-CN" sz="1400" i="1">
                <a:latin typeface="Times New Roman" panose="02020603050405020304" pitchFamily="18" charset="0"/>
                <a:ea typeface="微软雅黑" panose="020B0503020204020204" pitchFamily="34" charset="-122"/>
                <a:sym typeface="Times New Roman" panose="02020603050405020304" pitchFamily="18" charset="0"/>
              </a:rPr>
              <a:t>AC</a:t>
            </a:r>
            <a:r>
              <a:rPr lang="en-US" altLang="zh-CN" sz="2000" dirty="0">
                <a:latin typeface="Times New Roman" panose="02020603050405020304" pitchFamily="18" charset="0"/>
                <a:ea typeface="微软雅黑" panose="020B0503020204020204" pitchFamily="34" charset="-122"/>
                <a:sym typeface="Times New Roman" panose="02020603050405020304" pitchFamily="18" charset="0"/>
              </a:rPr>
              <a:t>=</a:t>
            </a:r>
            <a:r>
              <a:rPr lang="en-US" altLang="zh-CN" sz="2000" i="1" dirty="0">
                <a:latin typeface="Times New Roman" panose="02020603050405020304" pitchFamily="18" charset="0"/>
                <a:ea typeface="微软雅黑" panose="020B0503020204020204" pitchFamily="34" charset="-122"/>
                <a:sym typeface="Times New Roman" panose="02020603050405020304" pitchFamily="18" charset="0"/>
              </a:rPr>
              <a:t>0</a:t>
            </a:r>
            <a:r>
              <a:rPr lang="zh-CN" altLang="en-US" sz="2000" dirty="0">
                <a:latin typeface="Times New Roman" panose="02020603050405020304" pitchFamily="18" charset="0"/>
                <a:ea typeface="微软雅黑" panose="020B0503020204020204" pitchFamily="34" charset="-122"/>
                <a:sym typeface="Times New Roman" panose="02020603050405020304" pitchFamily="18" charset="0"/>
              </a:rPr>
              <a:t> </a:t>
            </a:r>
          </a:p>
          <a:p>
            <a:pPr marL="360000" indent="-360000" algn="just">
              <a:lnSpc>
                <a:spcPct val="120000"/>
              </a:lnSpc>
              <a:spcBef>
                <a:spcPts val="600"/>
              </a:spcBef>
              <a:buClr>
                <a:srgbClr val="FF6700"/>
              </a:buClr>
              <a:buFont typeface="Wingdings" pitchFamily="2" charset="2"/>
              <a:buAutoNum type="alphaLcParenR"/>
            </a:pPr>
            <a:r>
              <a:rPr lang="en-US" altLang="zh-CN" sz="2000" dirty="0">
                <a:latin typeface="Times New Roman" panose="02020603050405020304" pitchFamily="18" charset="0"/>
                <a:ea typeface="微软雅黑" panose="020B0503020204020204" pitchFamily="34" charset="-122"/>
                <a:sym typeface="Times New Roman" panose="02020603050405020304" pitchFamily="18" charset="0"/>
              </a:rPr>
              <a:t>C</a:t>
            </a:r>
            <a:r>
              <a:rPr lang="zh-CN" altLang="en-US" sz="2000" dirty="0">
                <a:latin typeface="Times New Roman" panose="02020603050405020304" pitchFamily="18" charset="0"/>
                <a:ea typeface="微软雅黑" panose="020B0503020204020204" pitchFamily="34" charset="-122"/>
                <a:sym typeface="Times New Roman" panose="02020603050405020304" pitchFamily="18" charset="0"/>
              </a:rPr>
              <a:t>原先属于</a:t>
            </a:r>
            <a:r>
              <a:rPr lang="en-US" altLang="zh-CN" sz="2000" dirty="0">
                <a:latin typeface="Times New Roman" panose="02020603050405020304" pitchFamily="18" charset="0"/>
                <a:ea typeface="微软雅黑" panose="020B0503020204020204" pitchFamily="34" charset="-122"/>
                <a:sym typeface="Times New Roman" panose="02020603050405020304" pitchFamily="18" charset="0"/>
              </a:rPr>
              <a:t>A</a:t>
            </a:r>
            <a:r>
              <a:rPr lang="zh-CN" altLang="en-US" sz="2000" dirty="0">
                <a:latin typeface="Times New Roman" panose="02020603050405020304" pitchFamily="18" charset="0"/>
                <a:ea typeface="微软雅黑" panose="020B0503020204020204" pitchFamily="34" charset="-122"/>
                <a:sym typeface="Times New Roman" panose="02020603050405020304" pitchFamily="18" charset="0"/>
              </a:rPr>
              <a:t>中心点所在的簇，当</a:t>
            </a:r>
            <a:r>
              <a:rPr lang="en-US" altLang="zh-CN" sz="2000" dirty="0">
                <a:latin typeface="Times New Roman" panose="02020603050405020304" pitchFamily="18" charset="0"/>
                <a:ea typeface="微软雅黑" panose="020B0503020204020204" pitchFamily="34" charset="-122"/>
                <a:sym typeface="Times New Roman" panose="02020603050405020304" pitchFamily="18" charset="0"/>
              </a:rPr>
              <a:t>A</a:t>
            </a:r>
            <a:r>
              <a:rPr lang="zh-CN" altLang="en-US" sz="2000" dirty="0">
                <a:latin typeface="Times New Roman" panose="02020603050405020304" pitchFamily="18" charset="0"/>
                <a:ea typeface="微软雅黑" panose="020B0503020204020204" pitchFamily="34" charset="-122"/>
                <a:sym typeface="Times New Roman" panose="02020603050405020304" pitchFamily="18" charset="0"/>
              </a:rPr>
              <a:t>被</a:t>
            </a:r>
            <a:r>
              <a:rPr lang="en-US" altLang="zh-CN" sz="2000" dirty="0">
                <a:latin typeface="Times New Roman" panose="02020603050405020304" pitchFamily="18" charset="0"/>
                <a:ea typeface="微软雅黑" panose="020B0503020204020204" pitchFamily="34" charset="-122"/>
                <a:sym typeface="Times New Roman" panose="02020603050405020304" pitchFamily="18" charset="0"/>
              </a:rPr>
              <a:t>C</a:t>
            </a:r>
            <a:r>
              <a:rPr lang="zh-CN" altLang="en-US" sz="2000" dirty="0">
                <a:latin typeface="Times New Roman" panose="02020603050405020304" pitchFamily="18" charset="0"/>
                <a:ea typeface="微软雅黑" panose="020B0503020204020204" pitchFamily="34" charset="-122"/>
                <a:sym typeface="Times New Roman" panose="02020603050405020304" pitchFamily="18" charset="0"/>
              </a:rPr>
              <a:t>替换以后，</a:t>
            </a:r>
            <a:r>
              <a:rPr lang="en-US" altLang="zh-CN" sz="2000" dirty="0">
                <a:latin typeface="Times New Roman" panose="02020603050405020304" pitchFamily="18" charset="0"/>
                <a:ea typeface="微软雅黑" panose="020B0503020204020204" pitchFamily="34" charset="-122"/>
                <a:sym typeface="Times New Roman" panose="02020603050405020304" pitchFamily="18" charset="0"/>
              </a:rPr>
              <a:t>C</a:t>
            </a:r>
            <a:r>
              <a:rPr lang="zh-CN" altLang="en-US" sz="2000" dirty="0">
                <a:latin typeface="Times New Roman" panose="02020603050405020304" pitchFamily="18" charset="0"/>
                <a:ea typeface="微软雅黑" panose="020B0503020204020204" pitchFamily="34" charset="-122"/>
                <a:sym typeface="Times New Roman" panose="02020603050405020304" pitchFamily="18" charset="0"/>
              </a:rPr>
              <a:t>是新中心点</a:t>
            </a:r>
            <a:r>
              <a:rPr lang="zh-CN" altLang="en-US" sz="2000">
                <a:latin typeface="Times New Roman" panose="02020603050405020304" pitchFamily="18" charset="0"/>
                <a:ea typeface="微软雅黑" panose="020B0503020204020204" pitchFamily="34" charset="-122"/>
                <a:sym typeface="Times New Roman" panose="02020603050405020304" pitchFamily="18" charset="0"/>
              </a:rPr>
              <a:t>，</a:t>
            </a:r>
            <a:r>
              <a:rPr lang="en-US" altLang="zh-CN" sz="2000" i="1">
                <a:latin typeface="Times New Roman" panose="02020603050405020304" pitchFamily="18" charset="0"/>
                <a:ea typeface="微软雅黑" panose="020B0503020204020204" pitchFamily="34" charset="-122"/>
                <a:sym typeface="Times New Roman" panose="02020603050405020304" pitchFamily="18" charset="0"/>
              </a:rPr>
              <a:t>C</a:t>
            </a:r>
            <a:r>
              <a:rPr lang="en-US" altLang="zh-CN" sz="1400" b="1" i="1" dirty="0">
                <a:solidFill>
                  <a:srgbClr val="FF6700"/>
                </a:solidFill>
                <a:latin typeface="Times New Roman" panose="02020603050405020304" pitchFamily="18" charset="0"/>
                <a:ea typeface="微软雅黑" panose="020B0503020204020204" pitchFamily="34" charset="-122"/>
                <a:sym typeface="Times New Roman" panose="02020603050405020304" pitchFamily="18" charset="0"/>
              </a:rPr>
              <a:t>C</a:t>
            </a:r>
            <a:r>
              <a:rPr lang="en-US" altLang="zh-CN" sz="1400" i="1">
                <a:latin typeface="Times New Roman" panose="02020603050405020304" pitchFamily="18" charset="0"/>
                <a:ea typeface="微软雅黑" panose="020B0503020204020204" pitchFamily="34" charset="-122"/>
                <a:sym typeface="Times New Roman" panose="02020603050405020304" pitchFamily="18" charset="0"/>
              </a:rPr>
              <a:t>AC</a:t>
            </a:r>
            <a:r>
              <a:rPr lang="en-US" altLang="zh-CN" sz="2000" dirty="0">
                <a:latin typeface="Times New Roman" panose="02020603050405020304" pitchFamily="18" charset="0"/>
                <a:ea typeface="微软雅黑" panose="020B0503020204020204" pitchFamily="34" charset="-122"/>
                <a:sym typeface="Times New Roman" panose="02020603050405020304" pitchFamily="18" charset="0"/>
              </a:rPr>
              <a:t>=</a:t>
            </a:r>
            <a:r>
              <a:rPr lang="en-US" altLang="zh-CN" sz="2000" i="1" dirty="0">
                <a:latin typeface="Times New Roman" panose="02020603050405020304" pitchFamily="18" charset="0"/>
                <a:ea typeface="微软雅黑" panose="020B0503020204020204" pitchFamily="34" charset="-122"/>
                <a:sym typeface="Times New Roman" panose="02020603050405020304" pitchFamily="18" charset="0"/>
              </a:rPr>
              <a:t>d</a:t>
            </a:r>
            <a:r>
              <a:rPr lang="en-US" altLang="zh-CN" sz="2000" dirty="0">
                <a:latin typeface="Times New Roman" panose="02020603050405020304" pitchFamily="18" charset="0"/>
                <a:ea typeface="微软雅黑" panose="020B0503020204020204" pitchFamily="34" charset="-122"/>
                <a:sym typeface="Times New Roman" panose="02020603050405020304" pitchFamily="18" charset="0"/>
              </a:rPr>
              <a:t>(</a:t>
            </a:r>
            <a:r>
              <a:rPr lang="en-US" altLang="zh-CN" sz="2000" i="1" dirty="0">
                <a:latin typeface="Times New Roman" panose="02020603050405020304" pitchFamily="18" charset="0"/>
                <a:ea typeface="微软雅黑" panose="020B0503020204020204" pitchFamily="34" charset="-122"/>
                <a:sym typeface="Times New Roman" panose="02020603050405020304" pitchFamily="18" charset="0"/>
              </a:rPr>
              <a:t>C</a:t>
            </a:r>
            <a:r>
              <a:rPr lang="en-US" altLang="zh-CN" sz="2000" dirty="0">
                <a:latin typeface="Times New Roman" panose="02020603050405020304" pitchFamily="18" charset="0"/>
                <a:ea typeface="微软雅黑" panose="020B0503020204020204" pitchFamily="34" charset="-122"/>
                <a:sym typeface="Times New Roman" panose="02020603050405020304" pitchFamily="18" charset="0"/>
              </a:rPr>
              <a:t>,</a:t>
            </a:r>
            <a:r>
              <a:rPr lang="en-US" altLang="zh-CN" sz="2000" i="1" dirty="0">
                <a:latin typeface="Times New Roman" panose="02020603050405020304" pitchFamily="18" charset="0"/>
                <a:ea typeface="微软雅黑" panose="020B0503020204020204" pitchFamily="34" charset="-122"/>
                <a:sym typeface="Times New Roman" panose="02020603050405020304" pitchFamily="18" charset="0"/>
              </a:rPr>
              <a:t>C</a:t>
            </a:r>
            <a:r>
              <a:rPr lang="en-US" altLang="zh-CN" sz="2000" dirty="0">
                <a:latin typeface="Times New Roman" panose="02020603050405020304" pitchFamily="18" charset="0"/>
                <a:ea typeface="微软雅黑" panose="020B0503020204020204" pitchFamily="34" charset="-122"/>
                <a:sym typeface="Times New Roman" panose="02020603050405020304" pitchFamily="18" charset="0"/>
              </a:rPr>
              <a:t>)-</a:t>
            </a:r>
            <a:r>
              <a:rPr lang="en-US" altLang="zh-CN" sz="2000" i="1" dirty="0">
                <a:latin typeface="Times New Roman" panose="02020603050405020304" pitchFamily="18" charset="0"/>
                <a:ea typeface="微软雅黑" panose="020B0503020204020204" pitchFamily="34" charset="-122"/>
                <a:sym typeface="Times New Roman" panose="02020603050405020304" pitchFamily="18" charset="0"/>
              </a:rPr>
              <a:t>d</a:t>
            </a:r>
            <a:r>
              <a:rPr lang="en-US" altLang="zh-CN" sz="2000" dirty="0">
                <a:latin typeface="Times New Roman" panose="02020603050405020304" pitchFamily="18" charset="0"/>
                <a:ea typeface="微软雅黑" panose="020B0503020204020204" pitchFamily="34" charset="-122"/>
                <a:sym typeface="Times New Roman" panose="02020603050405020304" pitchFamily="18" charset="0"/>
              </a:rPr>
              <a:t>(</a:t>
            </a:r>
            <a:r>
              <a:rPr lang="en-US" altLang="zh-CN" sz="2000" i="1" dirty="0">
                <a:latin typeface="Times New Roman" panose="02020603050405020304" pitchFamily="18" charset="0"/>
                <a:ea typeface="微软雅黑" panose="020B0503020204020204" pitchFamily="34" charset="-122"/>
                <a:sym typeface="Times New Roman" panose="02020603050405020304" pitchFamily="18" charset="0"/>
              </a:rPr>
              <a:t>C</a:t>
            </a:r>
            <a:r>
              <a:rPr lang="en-US" altLang="zh-CN" sz="2000" dirty="0">
                <a:latin typeface="Times New Roman" panose="02020603050405020304" pitchFamily="18" charset="0"/>
                <a:ea typeface="微软雅黑" panose="020B0503020204020204" pitchFamily="34" charset="-122"/>
                <a:sym typeface="Times New Roman" panose="02020603050405020304" pitchFamily="18" charset="0"/>
              </a:rPr>
              <a:t>,</a:t>
            </a:r>
            <a:r>
              <a:rPr lang="en-US" altLang="zh-CN" sz="2000" i="1" dirty="0">
                <a:latin typeface="Times New Roman" panose="02020603050405020304" pitchFamily="18" charset="0"/>
                <a:ea typeface="微软雅黑" panose="020B0503020204020204" pitchFamily="34" charset="-122"/>
                <a:sym typeface="Times New Roman" panose="02020603050405020304" pitchFamily="18" charset="0"/>
              </a:rPr>
              <a:t>A</a:t>
            </a:r>
            <a:r>
              <a:rPr lang="en-US" altLang="zh-CN" sz="2000" dirty="0">
                <a:latin typeface="Times New Roman" panose="02020603050405020304" pitchFamily="18" charset="0"/>
                <a:ea typeface="微软雅黑" panose="020B0503020204020204" pitchFamily="34" charset="-122"/>
                <a:sym typeface="Times New Roman" panose="02020603050405020304" pitchFamily="18" charset="0"/>
              </a:rPr>
              <a:t>)=0-2=-2</a:t>
            </a:r>
          </a:p>
          <a:p>
            <a:pPr marL="360000" indent="-360000" algn="just">
              <a:lnSpc>
                <a:spcPct val="120000"/>
              </a:lnSpc>
              <a:spcBef>
                <a:spcPts val="600"/>
              </a:spcBef>
              <a:buClr>
                <a:srgbClr val="FF6700"/>
              </a:buClr>
              <a:buFont typeface="Wingdings" pitchFamily="2" charset="2"/>
              <a:buAutoNum type="alphaLcParenR"/>
            </a:pPr>
            <a:r>
              <a:rPr lang="en-US" altLang="zh-CN" sz="2000" dirty="0">
                <a:solidFill>
                  <a:srgbClr val="FF6600"/>
                </a:solidFill>
                <a:latin typeface="Times New Roman" panose="02020603050405020304" pitchFamily="18" charset="0"/>
                <a:ea typeface="微软雅黑" panose="020B0503020204020204" pitchFamily="34" charset="-122"/>
                <a:sym typeface="Times New Roman" panose="02020603050405020304" pitchFamily="18" charset="0"/>
              </a:rPr>
              <a:t>D</a:t>
            </a:r>
            <a:r>
              <a:rPr lang="zh-CN" altLang="en-US" sz="2000" dirty="0">
                <a:solidFill>
                  <a:srgbClr val="FF6600"/>
                </a:solidFill>
                <a:latin typeface="Times New Roman" panose="02020603050405020304" pitchFamily="18" charset="0"/>
                <a:ea typeface="微软雅黑" panose="020B0503020204020204" pitchFamily="34" charset="-122"/>
                <a:sym typeface="Times New Roman" panose="02020603050405020304" pitchFamily="18" charset="0"/>
              </a:rPr>
              <a:t>原先属于</a:t>
            </a:r>
            <a:r>
              <a:rPr lang="en-US" altLang="zh-CN" sz="2000" dirty="0">
                <a:solidFill>
                  <a:srgbClr val="FF6600"/>
                </a:solidFill>
                <a:latin typeface="Times New Roman" panose="02020603050405020304" pitchFamily="18" charset="0"/>
                <a:ea typeface="微软雅黑" panose="020B0503020204020204" pitchFamily="34" charset="-122"/>
                <a:sym typeface="Times New Roman" panose="02020603050405020304" pitchFamily="18" charset="0"/>
              </a:rPr>
              <a:t>A</a:t>
            </a:r>
            <a:r>
              <a:rPr lang="zh-CN" altLang="en-US" sz="2000" dirty="0">
                <a:solidFill>
                  <a:srgbClr val="FF6600"/>
                </a:solidFill>
                <a:latin typeface="Times New Roman" panose="02020603050405020304" pitchFamily="18" charset="0"/>
                <a:ea typeface="微软雅黑" panose="020B0503020204020204" pitchFamily="34" charset="-122"/>
                <a:sym typeface="Times New Roman" panose="02020603050405020304" pitchFamily="18" charset="0"/>
              </a:rPr>
              <a:t>中心点所在的簇，当</a:t>
            </a:r>
            <a:r>
              <a:rPr lang="en-US" altLang="zh-CN" sz="2000" dirty="0">
                <a:solidFill>
                  <a:srgbClr val="FF6600"/>
                </a:solidFill>
                <a:latin typeface="Times New Roman" panose="02020603050405020304" pitchFamily="18" charset="0"/>
                <a:ea typeface="微软雅黑" panose="020B0503020204020204" pitchFamily="34" charset="-122"/>
                <a:sym typeface="Times New Roman" panose="02020603050405020304" pitchFamily="18" charset="0"/>
              </a:rPr>
              <a:t>A</a:t>
            </a:r>
            <a:r>
              <a:rPr lang="zh-CN" altLang="en-US" sz="2000" dirty="0">
                <a:solidFill>
                  <a:srgbClr val="FF6600"/>
                </a:solidFill>
                <a:latin typeface="Times New Roman" panose="02020603050405020304" pitchFamily="18" charset="0"/>
                <a:ea typeface="微软雅黑" panose="020B0503020204020204" pitchFamily="34" charset="-122"/>
                <a:sym typeface="Times New Roman" panose="02020603050405020304" pitchFamily="18" charset="0"/>
              </a:rPr>
              <a:t>被</a:t>
            </a:r>
            <a:r>
              <a:rPr lang="en-US" altLang="zh-CN" sz="2000" dirty="0">
                <a:solidFill>
                  <a:srgbClr val="FF6600"/>
                </a:solidFill>
                <a:latin typeface="Times New Roman" panose="02020603050405020304" pitchFamily="18" charset="0"/>
                <a:ea typeface="微软雅黑" panose="020B0503020204020204" pitchFamily="34" charset="-122"/>
                <a:sym typeface="Times New Roman" panose="02020603050405020304" pitchFamily="18" charset="0"/>
              </a:rPr>
              <a:t>C</a:t>
            </a:r>
            <a:r>
              <a:rPr lang="zh-CN" altLang="en-US" sz="2000" dirty="0">
                <a:solidFill>
                  <a:srgbClr val="FF6600"/>
                </a:solidFill>
                <a:latin typeface="Times New Roman" panose="02020603050405020304" pitchFamily="18" charset="0"/>
                <a:ea typeface="微软雅黑" panose="020B0503020204020204" pitchFamily="34" charset="-122"/>
                <a:sym typeface="Times New Roman" panose="02020603050405020304" pitchFamily="18" charset="0"/>
              </a:rPr>
              <a:t>替换以后，离</a:t>
            </a:r>
            <a:r>
              <a:rPr lang="en-US" altLang="zh-CN" sz="2000" dirty="0">
                <a:solidFill>
                  <a:srgbClr val="FF6600"/>
                </a:solidFill>
                <a:latin typeface="Times New Roman" panose="02020603050405020304" pitchFamily="18" charset="0"/>
                <a:ea typeface="微软雅黑" panose="020B0503020204020204" pitchFamily="34" charset="-122"/>
                <a:sym typeface="Times New Roman" panose="02020603050405020304" pitchFamily="18" charset="0"/>
              </a:rPr>
              <a:t>D</a:t>
            </a:r>
            <a:r>
              <a:rPr lang="zh-CN" altLang="en-US" sz="2000" dirty="0">
                <a:solidFill>
                  <a:srgbClr val="FF6600"/>
                </a:solidFill>
                <a:latin typeface="Times New Roman" panose="02020603050405020304" pitchFamily="18" charset="0"/>
                <a:ea typeface="微软雅黑" panose="020B0503020204020204" pitchFamily="34" charset="-122"/>
                <a:sym typeface="Times New Roman" panose="02020603050405020304" pitchFamily="18" charset="0"/>
              </a:rPr>
              <a:t>最近的中心点是</a:t>
            </a:r>
            <a:r>
              <a:rPr lang="en-US" altLang="zh-CN" sz="2000" dirty="0">
                <a:solidFill>
                  <a:srgbClr val="FF6600"/>
                </a:solidFill>
                <a:latin typeface="Times New Roman" panose="02020603050405020304" pitchFamily="18" charset="0"/>
                <a:ea typeface="微软雅黑" panose="020B0503020204020204" pitchFamily="34" charset="-122"/>
                <a:sym typeface="Times New Roman" panose="02020603050405020304" pitchFamily="18" charset="0"/>
              </a:rPr>
              <a:t>C</a:t>
            </a:r>
            <a:r>
              <a:rPr lang="zh-CN" altLang="en-US" sz="2000">
                <a:solidFill>
                  <a:srgbClr val="FF6600"/>
                </a:solidFill>
                <a:latin typeface="Times New Roman" panose="02020603050405020304" pitchFamily="18" charset="0"/>
                <a:ea typeface="微软雅黑" panose="020B0503020204020204" pitchFamily="34" charset="-122"/>
                <a:sym typeface="Times New Roman" panose="02020603050405020304" pitchFamily="18" charset="0"/>
              </a:rPr>
              <a:t>，</a:t>
            </a:r>
            <a:r>
              <a:rPr lang="en-US" altLang="zh-CN" sz="2000" i="1">
                <a:solidFill>
                  <a:srgbClr val="FF6600"/>
                </a:solidFill>
                <a:latin typeface="Times New Roman" panose="02020603050405020304" pitchFamily="18" charset="0"/>
                <a:ea typeface="微软雅黑" panose="020B0503020204020204" pitchFamily="34" charset="-122"/>
                <a:sym typeface="Times New Roman" panose="02020603050405020304" pitchFamily="18" charset="0"/>
              </a:rPr>
              <a:t>C</a:t>
            </a:r>
            <a:r>
              <a:rPr lang="en-US" altLang="zh-CN" sz="1400" b="1" i="1" dirty="0">
                <a:solidFill>
                  <a:srgbClr val="FF6600"/>
                </a:solidFill>
                <a:latin typeface="Times New Roman" panose="02020603050405020304" pitchFamily="18" charset="0"/>
                <a:ea typeface="微软雅黑" panose="020B0503020204020204" pitchFamily="34" charset="-122"/>
                <a:sym typeface="Times New Roman" panose="02020603050405020304" pitchFamily="18" charset="0"/>
              </a:rPr>
              <a:t>D</a:t>
            </a:r>
            <a:r>
              <a:rPr lang="en-US" altLang="zh-CN" sz="1400" i="1">
                <a:solidFill>
                  <a:srgbClr val="FF6600"/>
                </a:solidFill>
                <a:latin typeface="Times New Roman" panose="02020603050405020304" pitchFamily="18" charset="0"/>
                <a:ea typeface="微软雅黑" panose="020B0503020204020204" pitchFamily="34" charset="-122"/>
                <a:sym typeface="Times New Roman" panose="02020603050405020304" pitchFamily="18" charset="0"/>
              </a:rPr>
              <a:t>AC</a:t>
            </a:r>
            <a:r>
              <a:rPr lang="en-US" altLang="zh-CN" sz="2000" dirty="0">
                <a:solidFill>
                  <a:srgbClr val="FF6600"/>
                </a:solidFill>
                <a:latin typeface="Times New Roman" panose="02020603050405020304" pitchFamily="18" charset="0"/>
                <a:ea typeface="微软雅黑" panose="020B0503020204020204" pitchFamily="34" charset="-122"/>
                <a:sym typeface="Times New Roman" panose="02020603050405020304" pitchFamily="18" charset="0"/>
              </a:rPr>
              <a:t>=</a:t>
            </a:r>
            <a:r>
              <a:rPr lang="en-US" altLang="zh-CN" sz="2000" i="1" dirty="0">
                <a:solidFill>
                  <a:srgbClr val="FF6600"/>
                </a:solidFill>
                <a:latin typeface="Times New Roman" panose="02020603050405020304" pitchFamily="18" charset="0"/>
                <a:ea typeface="微软雅黑" panose="020B0503020204020204" pitchFamily="34" charset="-122"/>
                <a:sym typeface="Times New Roman" panose="02020603050405020304" pitchFamily="18" charset="0"/>
              </a:rPr>
              <a:t>d</a:t>
            </a:r>
            <a:r>
              <a:rPr lang="en-US" altLang="zh-CN" sz="2000" dirty="0">
                <a:solidFill>
                  <a:srgbClr val="FF6600"/>
                </a:solidFill>
                <a:latin typeface="Times New Roman" panose="02020603050405020304" pitchFamily="18" charset="0"/>
                <a:ea typeface="微软雅黑" panose="020B0503020204020204" pitchFamily="34" charset="-122"/>
                <a:sym typeface="Times New Roman" panose="02020603050405020304" pitchFamily="18" charset="0"/>
              </a:rPr>
              <a:t>(</a:t>
            </a:r>
            <a:r>
              <a:rPr lang="en-US" altLang="zh-CN" sz="2000" i="1" dirty="0">
                <a:solidFill>
                  <a:srgbClr val="FF6600"/>
                </a:solidFill>
                <a:latin typeface="Times New Roman" panose="02020603050405020304" pitchFamily="18" charset="0"/>
                <a:ea typeface="微软雅黑" panose="020B0503020204020204" pitchFamily="34" charset="-122"/>
                <a:sym typeface="Times New Roman" panose="02020603050405020304" pitchFamily="18" charset="0"/>
              </a:rPr>
              <a:t>D</a:t>
            </a:r>
            <a:r>
              <a:rPr lang="en-US" altLang="zh-CN" sz="2000" dirty="0">
                <a:solidFill>
                  <a:srgbClr val="FF6600"/>
                </a:solidFill>
                <a:latin typeface="Times New Roman" panose="02020603050405020304" pitchFamily="18" charset="0"/>
                <a:ea typeface="微软雅黑" panose="020B0503020204020204" pitchFamily="34" charset="-122"/>
                <a:sym typeface="Times New Roman" panose="02020603050405020304" pitchFamily="18" charset="0"/>
              </a:rPr>
              <a:t>,</a:t>
            </a:r>
            <a:r>
              <a:rPr lang="en-US" altLang="zh-CN" sz="2000" i="1" dirty="0">
                <a:solidFill>
                  <a:srgbClr val="FF6600"/>
                </a:solidFill>
                <a:latin typeface="Times New Roman" panose="02020603050405020304" pitchFamily="18" charset="0"/>
                <a:ea typeface="微软雅黑" panose="020B0503020204020204" pitchFamily="34" charset="-122"/>
                <a:sym typeface="Times New Roman" panose="02020603050405020304" pitchFamily="18" charset="0"/>
              </a:rPr>
              <a:t>C</a:t>
            </a:r>
            <a:r>
              <a:rPr lang="en-US" altLang="zh-CN" sz="2000" dirty="0">
                <a:solidFill>
                  <a:srgbClr val="FF6600"/>
                </a:solidFill>
                <a:latin typeface="Times New Roman" panose="02020603050405020304" pitchFamily="18" charset="0"/>
                <a:ea typeface="微软雅黑" panose="020B0503020204020204" pitchFamily="34" charset="-122"/>
                <a:sym typeface="Times New Roman" panose="02020603050405020304" pitchFamily="18" charset="0"/>
              </a:rPr>
              <a:t>)-</a:t>
            </a:r>
            <a:r>
              <a:rPr lang="en-US" altLang="zh-CN" sz="2000" i="1" dirty="0">
                <a:solidFill>
                  <a:srgbClr val="FF6600"/>
                </a:solidFill>
                <a:latin typeface="Times New Roman" panose="02020603050405020304" pitchFamily="18" charset="0"/>
                <a:ea typeface="微软雅黑" panose="020B0503020204020204" pitchFamily="34" charset="-122"/>
                <a:sym typeface="Times New Roman" panose="02020603050405020304" pitchFamily="18" charset="0"/>
              </a:rPr>
              <a:t>d</a:t>
            </a:r>
            <a:r>
              <a:rPr lang="en-US" altLang="zh-CN" sz="2000" dirty="0">
                <a:solidFill>
                  <a:srgbClr val="FF6600"/>
                </a:solidFill>
                <a:latin typeface="Times New Roman" panose="02020603050405020304" pitchFamily="18" charset="0"/>
                <a:ea typeface="微软雅黑" panose="020B0503020204020204" pitchFamily="34" charset="-122"/>
                <a:sym typeface="Times New Roman" panose="02020603050405020304" pitchFamily="18" charset="0"/>
              </a:rPr>
              <a:t>(</a:t>
            </a:r>
            <a:r>
              <a:rPr lang="en-US" altLang="zh-CN" sz="2000" i="1" dirty="0">
                <a:solidFill>
                  <a:srgbClr val="FF6600"/>
                </a:solidFill>
                <a:latin typeface="Times New Roman" panose="02020603050405020304" pitchFamily="18" charset="0"/>
                <a:ea typeface="微软雅黑" panose="020B0503020204020204" pitchFamily="34" charset="-122"/>
                <a:sym typeface="Times New Roman" panose="02020603050405020304" pitchFamily="18" charset="0"/>
              </a:rPr>
              <a:t>D</a:t>
            </a:r>
            <a:r>
              <a:rPr lang="en-US" altLang="zh-CN" sz="2000" dirty="0">
                <a:solidFill>
                  <a:srgbClr val="FF6600"/>
                </a:solidFill>
                <a:latin typeface="Times New Roman" panose="02020603050405020304" pitchFamily="18" charset="0"/>
                <a:ea typeface="微软雅黑" panose="020B0503020204020204" pitchFamily="34" charset="-122"/>
                <a:sym typeface="Times New Roman" panose="02020603050405020304" pitchFamily="18" charset="0"/>
              </a:rPr>
              <a:t>,</a:t>
            </a:r>
            <a:r>
              <a:rPr lang="en-US" altLang="zh-CN" sz="2000" i="1" dirty="0">
                <a:solidFill>
                  <a:srgbClr val="FF6600"/>
                </a:solidFill>
                <a:latin typeface="Times New Roman" panose="02020603050405020304" pitchFamily="18" charset="0"/>
                <a:ea typeface="微软雅黑" panose="020B0503020204020204" pitchFamily="34" charset="-122"/>
                <a:sym typeface="Times New Roman" panose="02020603050405020304" pitchFamily="18" charset="0"/>
              </a:rPr>
              <a:t>A</a:t>
            </a:r>
            <a:r>
              <a:rPr lang="en-US" altLang="zh-CN" sz="2000" dirty="0">
                <a:solidFill>
                  <a:srgbClr val="FF6600"/>
                </a:solidFill>
                <a:latin typeface="Times New Roman" panose="02020603050405020304" pitchFamily="18" charset="0"/>
                <a:ea typeface="微软雅黑" panose="020B0503020204020204" pitchFamily="34" charset="-122"/>
                <a:sym typeface="Times New Roman" panose="02020603050405020304" pitchFamily="18" charset="0"/>
              </a:rPr>
              <a:t>)=1-2=-1</a:t>
            </a:r>
          </a:p>
          <a:p>
            <a:pPr marL="360000" indent="-360000" algn="just">
              <a:lnSpc>
                <a:spcPct val="120000"/>
              </a:lnSpc>
              <a:spcBef>
                <a:spcPts val="600"/>
              </a:spcBef>
              <a:buClr>
                <a:srgbClr val="FF6700"/>
              </a:buClr>
              <a:buFont typeface="Wingdings" pitchFamily="2" charset="2"/>
              <a:buAutoNum type="alphaLcParenR"/>
            </a:pPr>
            <a:r>
              <a:rPr lang="en-US" altLang="zh-CN" sz="2000" dirty="0">
                <a:latin typeface="Times New Roman" panose="02020603050405020304" pitchFamily="18" charset="0"/>
                <a:ea typeface="微软雅黑" panose="020B0503020204020204" pitchFamily="34" charset="-122"/>
                <a:sym typeface="Times New Roman" panose="02020603050405020304" pitchFamily="18" charset="0"/>
              </a:rPr>
              <a:t>E</a:t>
            </a:r>
            <a:r>
              <a:rPr lang="zh-CN" altLang="en-US" sz="2000" dirty="0">
                <a:latin typeface="Times New Roman" panose="02020603050405020304" pitchFamily="18" charset="0"/>
                <a:ea typeface="微软雅黑" panose="020B0503020204020204" pitchFamily="34" charset="-122"/>
                <a:sym typeface="Times New Roman" panose="02020603050405020304" pitchFamily="18" charset="0"/>
              </a:rPr>
              <a:t>原先属于</a:t>
            </a:r>
            <a:r>
              <a:rPr lang="en-US" altLang="zh-CN" sz="2000" dirty="0">
                <a:latin typeface="Times New Roman" panose="02020603050405020304" pitchFamily="18" charset="0"/>
                <a:ea typeface="微软雅黑" panose="020B0503020204020204" pitchFamily="34" charset="-122"/>
                <a:sym typeface="Times New Roman" panose="02020603050405020304" pitchFamily="18" charset="0"/>
              </a:rPr>
              <a:t>B</a:t>
            </a:r>
            <a:r>
              <a:rPr lang="zh-CN" altLang="en-US" sz="2000" dirty="0">
                <a:latin typeface="Times New Roman" panose="02020603050405020304" pitchFamily="18" charset="0"/>
                <a:ea typeface="微软雅黑" panose="020B0503020204020204" pitchFamily="34" charset="-122"/>
                <a:sym typeface="Times New Roman" panose="02020603050405020304" pitchFamily="18" charset="0"/>
              </a:rPr>
              <a:t>中心点所在的簇，当</a:t>
            </a:r>
            <a:r>
              <a:rPr lang="en-US" altLang="zh-CN" sz="2000" dirty="0">
                <a:latin typeface="Times New Roman" panose="02020603050405020304" pitchFamily="18" charset="0"/>
                <a:ea typeface="微软雅黑" panose="020B0503020204020204" pitchFamily="34" charset="-122"/>
                <a:sym typeface="Times New Roman" panose="02020603050405020304" pitchFamily="18" charset="0"/>
              </a:rPr>
              <a:t>A</a:t>
            </a:r>
            <a:r>
              <a:rPr lang="zh-CN" altLang="en-US" sz="2000" dirty="0">
                <a:latin typeface="Times New Roman" panose="02020603050405020304" pitchFamily="18" charset="0"/>
                <a:ea typeface="微软雅黑" panose="020B0503020204020204" pitchFamily="34" charset="-122"/>
                <a:sym typeface="Times New Roman" panose="02020603050405020304" pitchFamily="18" charset="0"/>
              </a:rPr>
              <a:t>被</a:t>
            </a:r>
            <a:r>
              <a:rPr lang="en-US" altLang="zh-CN" sz="2000" dirty="0">
                <a:latin typeface="Times New Roman" panose="02020603050405020304" pitchFamily="18" charset="0"/>
                <a:ea typeface="微软雅黑" panose="020B0503020204020204" pitchFamily="34" charset="-122"/>
                <a:sym typeface="Times New Roman" panose="02020603050405020304" pitchFamily="18" charset="0"/>
              </a:rPr>
              <a:t>C</a:t>
            </a:r>
            <a:r>
              <a:rPr lang="zh-CN" altLang="en-US" sz="2000" dirty="0">
                <a:latin typeface="Times New Roman" panose="02020603050405020304" pitchFamily="18" charset="0"/>
                <a:ea typeface="微软雅黑" panose="020B0503020204020204" pitchFamily="34" charset="-122"/>
                <a:sym typeface="Times New Roman" panose="02020603050405020304" pitchFamily="18" charset="0"/>
              </a:rPr>
              <a:t>替换以后，离</a:t>
            </a:r>
            <a:r>
              <a:rPr lang="en-US" altLang="zh-CN" sz="2000" dirty="0">
                <a:latin typeface="Times New Roman" panose="02020603050405020304" pitchFamily="18" charset="0"/>
                <a:ea typeface="微软雅黑" panose="020B0503020204020204" pitchFamily="34" charset="-122"/>
                <a:sym typeface="Times New Roman" panose="02020603050405020304" pitchFamily="18" charset="0"/>
              </a:rPr>
              <a:t>E</a:t>
            </a:r>
            <a:r>
              <a:rPr lang="zh-CN" altLang="en-US" sz="2000" dirty="0">
                <a:latin typeface="Times New Roman" panose="02020603050405020304" pitchFamily="18" charset="0"/>
                <a:ea typeface="微软雅黑" panose="020B0503020204020204" pitchFamily="34" charset="-122"/>
                <a:sym typeface="Times New Roman" panose="02020603050405020304" pitchFamily="18" charset="0"/>
              </a:rPr>
              <a:t>最近的中心仍然是 </a:t>
            </a:r>
            <a:r>
              <a:rPr lang="en-US" altLang="zh-CN" sz="2000" dirty="0">
                <a:latin typeface="Times New Roman" panose="02020603050405020304" pitchFamily="18" charset="0"/>
                <a:ea typeface="微软雅黑" panose="020B0503020204020204" pitchFamily="34" charset="-122"/>
                <a:sym typeface="Times New Roman" panose="02020603050405020304" pitchFamily="18" charset="0"/>
              </a:rPr>
              <a:t>B</a:t>
            </a:r>
            <a:r>
              <a:rPr lang="zh-CN" altLang="en-US" sz="2000" dirty="0">
                <a:latin typeface="Times New Roman" panose="02020603050405020304" pitchFamily="18" charset="0"/>
                <a:ea typeface="微软雅黑" panose="020B0503020204020204" pitchFamily="34" charset="-122"/>
                <a:sym typeface="Times New Roman" panose="02020603050405020304" pitchFamily="18" charset="0"/>
              </a:rPr>
              <a:t>，根据</a:t>
            </a:r>
            <a:r>
              <a:rPr lang="en-US" altLang="zh-CN" sz="2000" dirty="0">
                <a:latin typeface="Times New Roman" panose="02020603050405020304" pitchFamily="18" charset="0"/>
                <a:ea typeface="微软雅黑" panose="020B0503020204020204" pitchFamily="34" charset="-122"/>
                <a:sym typeface="Times New Roman" panose="02020603050405020304" pitchFamily="18" charset="0"/>
              </a:rPr>
              <a:t>PAM</a:t>
            </a:r>
            <a:r>
              <a:rPr lang="zh-CN" altLang="en-US" sz="2000" dirty="0">
                <a:latin typeface="Times New Roman" panose="02020603050405020304" pitchFamily="18" charset="0"/>
                <a:ea typeface="微软雅黑" panose="020B0503020204020204" pitchFamily="34" charset="-122"/>
                <a:sym typeface="Times New Roman" panose="02020603050405020304" pitchFamily="18" charset="0"/>
              </a:rPr>
              <a:t>算法代价函数的第三种情况</a:t>
            </a:r>
            <a:r>
              <a:rPr lang="en-US" altLang="zh-CN" sz="2000" i="1" dirty="0">
                <a:latin typeface="Times New Roman" panose="02020603050405020304" pitchFamily="18" charset="0"/>
                <a:ea typeface="微软雅黑" panose="020B0503020204020204" pitchFamily="34" charset="-122"/>
                <a:sym typeface="Times New Roman" panose="02020603050405020304" pitchFamily="18" charset="0"/>
              </a:rPr>
              <a:t>C</a:t>
            </a:r>
            <a:r>
              <a:rPr lang="en-US" altLang="zh-CN" sz="1400" b="1" i="1" dirty="0">
                <a:solidFill>
                  <a:srgbClr val="FF6700"/>
                </a:solidFill>
                <a:latin typeface="Times New Roman" panose="02020603050405020304" pitchFamily="18" charset="0"/>
                <a:ea typeface="微软雅黑" panose="020B0503020204020204" pitchFamily="34" charset="-122"/>
                <a:sym typeface="Times New Roman" panose="02020603050405020304" pitchFamily="18" charset="0"/>
              </a:rPr>
              <a:t>E</a:t>
            </a:r>
            <a:r>
              <a:rPr lang="en-US" altLang="zh-CN" sz="1400" i="1" dirty="0">
                <a:latin typeface="Times New Roman" panose="02020603050405020304" pitchFamily="18" charset="0"/>
                <a:ea typeface="微软雅黑" panose="020B0503020204020204" pitchFamily="34" charset="-122"/>
                <a:sym typeface="Times New Roman" panose="02020603050405020304" pitchFamily="18" charset="0"/>
              </a:rPr>
              <a:t>AC</a:t>
            </a:r>
            <a:r>
              <a:rPr lang="en-US" altLang="zh-CN" sz="2000" dirty="0">
                <a:latin typeface="Times New Roman" panose="02020603050405020304" pitchFamily="18" charset="0"/>
                <a:ea typeface="微软雅黑" panose="020B0503020204020204" pitchFamily="34" charset="-122"/>
                <a:sym typeface="Times New Roman" panose="02020603050405020304" pitchFamily="18" charset="0"/>
              </a:rPr>
              <a:t>=0</a:t>
            </a:r>
            <a:endParaRPr lang="zh-CN" altLang="en-US" sz="2000" dirty="0">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0" name="Rectangle 2"/>
          <p:cNvSpPr>
            <a:spLocks noGrp="1" noChangeArrowheads="1"/>
          </p:cNvSpPr>
          <p:nvPr>
            <p:ph type="title" idx="4294967295"/>
          </p:nvPr>
        </p:nvSpPr>
        <p:spPr>
          <a:xfrm>
            <a:off x="756000" y="108000"/>
            <a:ext cx="6781800" cy="492443"/>
          </a:xfrm>
          <a:prstGeom prst="rect">
            <a:avLst/>
          </a:prstGeom>
        </p:spPr>
        <p:txBody>
          <a:bodyPr wrap="square">
            <a:spAutoFit/>
          </a:bodyPr>
          <a:lstStyle/>
          <a:p>
            <a:pPr fontAlgn="base">
              <a:lnSpc>
                <a:spcPct val="100000"/>
              </a:lnSpc>
              <a:spcAft>
                <a:spcPct val="0"/>
              </a:spcAft>
            </a:pPr>
            <a:r>
              <a:rPr lang="en-US" altLang="zh-CN"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2.1.4 k-</a:t>
            </a:r>
            <a:r>
              <a:rPr lang="zh-CN" altLang="en-US"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中心点</a:t>
            </a:r>
            <a:r>
              <a:rPr lang="en-US" altLang="zh-CN" sz="2600" b="1" spc="50" dirty="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PAM</a:t>
            </a:r>
            <a:r>
              <a:rPr lang="zh-CN" altLang="en-US"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算法示例</a:t>
            </a:r>
            <a:endParaRPr lang="en-US" altLang="zh-CN" sz="2600" b="1" spc="50" dirty="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29701" name="Rectangle 4"/>
          <p:cNvSpPr>
            <a:spLocks noChangeArrowheads="1"/>
          </p:cNvSpPr>
          <p:nvPr/>
        </p:nvSpPr>
        <p:spPr bwMode="auto">
          <a:xfrm>
            <a:off x="234157" y="5234166"/>
            <a:ext cx="867568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marL="469900" indent="-469900">
              <a:spcBef>
                <a:spcPct val="20000"/>
              </a:spcBef>
              <a:buClr>
                <a:schemeClr val="bg2"/>
              </a:buClr>
              <a:buSzPct val="75000"/>
              <a:buFont typeface="Wingdings" charset="2"/>
              <a:buChar char="n"/>
              <a:defRPr sz="3200">
                <a:solidFill>
                  <a:schemeClr val="tx1"/>
                </a:solidFill>
                <a:latin typeface="Arial" charset="0"/>
                <a:ea typeface="楷体_GB2312" charset="0"/>
              </a:defRPr>
            </a:lvl1pPr>
            <a:lvl2pPr marL="742950" indent="-285750">
              <a:spcBef>
                <a:spcPct val="20000"/>
              </a:spcBef>
              <a:buClr>
                <a:schemeClr val="accent2"/>
              </a:buClr>
              <a:buSzPct val="80000"/>
              <a:buFont typeface="Wingdings" charset="2"/>
              <a:buChar char="¨"/>
              <a:defRPr sz="2800">
                <a:solidFill>
                  <a:schemeClr val="tx1"/>
                </a:solidFill>
                <a:latin typeface="Arial" charset="0"/>
                <a:ea typeface="楷体_GB2312" charset="0"/>
              </a:defRPr>
            </a:lvl2pPr>
            <a:lvl3pPr marL="1143000" indent="-228600">
              <a:spcBef>
                <a:spcPct val="20000"/>
              </a:spcBef>
              <a:buClr>
                <a:schemeClr val="bg2"/>
              </a:buClr>
              <a:buSzPct val="65000"/>
              <a:buFont typeface="Wingdings" charset="2"/>
              <a:buChar char="n"/>
              <a:defRPr sz="2400">
                <a:solidFill>
                  <a:schemeClr val="tx1"/>
                </a:solidFill>
                <a:latin typeface="Arial" charset="0"/>
                <a:ea typeface="楷体_GB2312" charset="0"/>
              </a:defRPr>
            </a:lvl3pPr>
            <a:lvl4pPr marL="1600200" indent="-228600">
              <a:spcBef>
                <a:spcPct val="20000"/>
              </a:spcBef>
              <a:buClr>
                <a:schemeClr val="accent2"/>
              </a:buClr>
              <a:buSzPct val="70000"/>
              <a:buFont typeface="Wingdings" charset="2"/>
              <a:buChar char="¨"/>
              <a:defRPr sz="2000">
                <a:solidFill>
                  <a:schemeClr val="tx1"/>
                </a:solidFill>
                <a:latin typeface="Arial" charset="0"/>
                <a:ea typeface="楷体_GB2312" charset="0"/>
              </a:defRPr>
            </a:lvl4pPr>
            <a:lvl5pPr marL="2057400" indent="-228600">
              <a:spcBef>
                <a:spcPct val="20000"/>
              </a:spcBef>
              <a:buClr>
                <a:schemeClr val="bg2"/>
              </a:buClr>
              <a:buFont typeface="Wingdings" charset="2"/>
              <a:buChar char="§"/>
              <a:defRPr sz="2000">
                <a:solidFill>
                  <a:schemeClr val="tx1"/>
                </a:solidFill>
                <a:latin typeface="Arial" charset="0"/>
                <a:ea typeface="楷体_GB2312" charset="0"/>
              </a:defRPr>
            </a:lvl5pPr>
            <a:lvl6pPr marL="25146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楷体_GB2312" charset="0"/>
              </a:defRPr>
            </a:lvl6pPr>
            <a:lvl7pPr marL="29718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楷体_GB2312" charset="0"/>
              </a:defRPr>
            </a:lvl7pPr>
            <a:lvl8pPr marL="34290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楷体_GB2312" charset="0"/>
              </a:defRPr>
            </a:lvl8pPr>
            <a:lvl9pPr marL="38862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楷体_GB2312" charset="0"/>
              </a:defRPr>
            </a:lvl9pPr>
          </a:lstStyle>
          <a:p>
            <a:pPr marL="0" indent="0" algn="ctr">
              <a:buClr>
                <a:schemeClr val="accent2"/>
              </a:buClr>
              <a:buSzTx/>
              <a:buNone/>
              <a:defRPr/>
            </a:pPr>
            <a:r>
              <a:rPr lang="zh-CN" altLang="en-US" sz="2000" dirty="0">
                <a:latin typeface="Times New Roman" panose="02020603050405020304" pitchFamily="18" charset="0"/>
                <a:ea typeface="微软雅黑" panose="020B0503020204020204" pitchFamily="34" charset="-122"/>
                <a:sym typeface="Times New Roman" panose="02020603050405020304" pitchFamily="18" charset="0"/>
              </a:rPr>
              <a:t>因此，</a:t>
            </a:r>
            <a:r>
              <a:rPr lang="en-US" altLang="zh-CN" sz="2000" i="1" dirty="0">
                <a:latin typeface="Times New Roman" panose="02020603050405020304" pitchFamily="18" charset="0"/>
                <a:ea typeface="微软雅黑" panose="020B0503020204020204" pitchFamily="34" charset="-122"/>
                <a:sym typeface="Times New Roman" panose="02020603050405020304" pitchFamily="18" charset="0"/>
              </a:rPr>
              <a:t>TC</a:t>
            </a:r>
            <a:r>
              <a:rPr lang="en-US" altLang="zh-CN" sz="2000" i="1" baseline="-25000" dirty="0">
                <a:latin typeface="Times New Roman" panose="02020603050405020304" pitchFamily="18" charset="0"/>
                <a:ea typeface="微软雅黑" panose="020B0503020204020204" pitchFamily="34" charset="-122"/>
                <a:sym typeface="Times New Roman" panose="02020603050405020304" pitchFamily="18" charset="0"/>
              </a:rPr>
              <a:t>AC</a:t>
            </a:r>
            <a:r>
              <a:rPr lang="en-US" altLang="zh-CN" sz="2000">
                <a:latin typeface="Times New Roman" panose="02020603050405020304" pitchFamily="18" charset="0"/>
                <a:ea typeface="微软雅黑" panose="020B0503020204020204" pitchFamily="34" charset="-122"/>
                <a:sym typeface="Times New Roman" panose="02020603050405020304" pitchFamily="18" charset="0"/>
              </a:rPr>
              <a:t>=</a:t>
            </a:r>
            <a:r>
              <a:rPr lang="en-US" altLang="zh-CN" sz="2000" i="1">
                <a:latin typeface="Times New Roman" panose="02020603050405020304" pitchFamily="18" charset="0"/>
                <a:ea typeface="微软雅黑" panose="020B0503020204020204" pitchFamily="34" charset="-122"/>
                <a:sym typeface="Times New Roman" panose="02020603050405020304" pitchFamily="18" charset="0"/>
              </a:rPr>
              <a:t>C</a:t>
            </a:r>
            <a:r>
              <a:rPr lang="en-US" altLang="zh-CN" sz="2000" i="1" baseline="-25000">
                <a:latin typeface="Times New Roman" panose="02020603050405020304" pitchFamily="18" charset="0"/>
                <a:ea typeface="微软雅黑" panose="020B0503020204020204" pitchFamily="34" charset="-122"/>
                <a:sym typeface="Times New Roman" panose="02020603050405020304" pitchFamily="18" charset="0"/>
              </a:rPr>
              <a:t>AAC</a:t>
            </a:r>
            <a:r>
              <a:rPr lang="en-US" altLang="zh-CN" sz="2000">
                <a:latin typeface="Times New Roman" panose="02020603050405020304" pitchFamily="18" charset="0"/>
                <a:ea typeface="微软雅黑" panose="020B0503020204020204" pitchFamily="34" charset="-122"/>
                <a:sym typeface="Times New Roman" panose="02020603050405020304" pitchFamily="18" charset="0"/>
              </a:rPr>
              <a:t>+</a:t>
            </a:r>
            <a:r>
              <a:rPr lang="en-US" altLang="zh-CN" sz="2000" i="1">
                <a:latin typeface="Times New Roman" panose="02020603050405020304" pitchFamily="18" charset="0"/>
                <a:ea typeface="微软雅黑" panose="020B0503020204020204" pitchFamily="34" charset="-122"/>
                <a:sym typeface="Times New Roman" panose="02020603050405020304" pitchFamily="18" charset="0"/>
              </a:rPr>
              <a:t> C</a:t>
            </a:r>
            <a:r>
              <a:rPr lang="en-US" altLang="zh-CN" sz="2000" i="1" baseline="-25000" dirty="0">
                <a:latin typeface="Times New Roman" panose="02020603050405020304" pitchFamily="18" charset="0"/>
                <a:ea typeface="微软雅黑" panose="020B0503020204020204" pitchFamily="34" charset="-122"/>
                <a:sym typeface="Times New Roman" panose="02020603050405020304" pitchFamily="18" charset="0"/>
              </a:rPr>
              <a:t>BAC</a:t>
            </a:r>
            <a:r>
              <a:rPr lang="en-US" altLang="zh-CN" sz="2000">
                <a:latin typeface="Times New Roman" panose="02020603050405020304" pitchFamily="18" charset="0"/>
                <a:ea typeface="微软雅黑" panose="020B0503020204020204" pitchFamily="34" charset="-122"/>
                <a:sym typeface="Times New Roman" panose="02020603050405020304" pitchFamily="18" charset="0"/>
              </a:rPr>
              <a:t>+</a:t>
            </a:r>
            <a:r>
              <a:rPr lang="en-US" altLang="zh-CN" sz="2000" i="1">
                <a:latin typeface="Times New Roman" panose="02020603050405020304" pitchFamily="18" charset="0"/>
                <a:ea typeface="微软雅黑" panose="020B0503020204020204" pitchFamily="34" charset="-122"/>
                <a:sym typeface="Times New Roman" panose="02020603050405020304" pitchFamily="18" charset="0"/>
              </a:rPr>
              <a:t> C</a:t>
            </a:r>
            <a:r>
              <a:rPr lang="en-US" altLang="zh-CN" sz="2000" i="1" baseline="-25000">
                <a:latin typeface="Times New Roman" panose="02020603050405020304" pitchFamily="18" charset="0"/>
                <a:ea typeface="微软雅黑" panose="020B0503020204020204" pitchFamily="34" charset="-122"/>
                <a:sym typeface="Times New Roman" panose="02020603050405020304" pitchFamily="18" charset="0"/>
              </a:rPr>
              <a:t>CAC</a:t>
            </a:r>
            <a:r>
              <a:rPr lang="en-US" altLang="zh-CN" sz="2000">
                <a:latin typeface="Times New Roman" panose="02020603050405020304" pitchFamily="18" charset="0"/>
                <a:ea typeface="微软雅黑" panose="020B0503020204020204" pitchFamily="34" charset="-122"/>
                <a:sym typeface="Times New Roman" panose="02020603050405020304" pitchFamily="18" charset="0"/>
              </a:rPr>
              <a:t>+</a:t>
            </a:r>
            <a:r>
              <a:rPr lang="en-US" altLang="zh-CN" sz="2000" i="1">
                <a:latin typeface="Times New Roman" panose="02020603050405020304" pitchFamily="18" charset="0"/>
                <a:ea typeface="微软雅黑" panose="020B0503020204020204" pitchFamily="34" charset="-122"/>
                <a:sym typeface="Times New Roman" panose="02020603050405020304" pitchFamily="18" charset="0"/>
              </a:rPr>
              <a:t> C</a:t>
            </a:r>
            <a:r>
              <a:rPr lang="en-US" altLang="zh-CN" sz="2000" i="1" baseline="-25000" dirty="0">
                <a:latin typeface="Times New Roman" panose="02020603050405020304" pitchFamily="18" charset="0"/>
                <a:ea typeface="微软雅黑" panose="020B0503020204020204" pitchFamily="34" charset="-122"/>
                <a:sym typeface="Times New Roman" panose="02020603050405020304" pitchFamily="18" charset="0"/>
              </a:rPr>
              <a:t>DAC</a:t>
            </a:r>
            <a:r>
              <a:rPr lang="en-US" altLang="zh-CN" sz="2000" i="1">
                <a:latin typeface="Times New Roman" panose="02020603050405020304" pitchFamily="18" charset="0"/>
                <a:ea typeface="微软雅黑" panose="020B0503020204020204" pitchFamily="34" charset="-122"/>
                <a:sym typeface="Times New Roman" panose="02020603050405020304" pitchFamily="18" charset="0"/>
              </a:rPr>
              <a:t>+ C</a:t>
            </a:r>
            <a:r>
              <a:rPr lang="en-US" altLang="zh-CN" sz="2000" i="1" baseline="-25000" dirty="0">
                <a:latin typeface="Times New Roman" panose="02020603050405020304" pitchFamily="18" charset="0"/>
                <a:ea typeface="微软雅黑" panose="020B0503020204020204" pitchFamily="34" charset="-122"/>
                <a:sym typeface="Times New Roman" panose="02020603050405020304" pitchFamily="18" charset="0"/>
              </a:rPr>
              <a:t>EAC</a:t>
            </a:r>
            <a:r>
              <a:rPr lang="en-US" altLang="zh-CN" sz="2000" i="1">
                <a:latin typeface="Times New Roman" panose="02020603050405020304" pitchFamily="18" charset="0"/>
                <a:ea typeface="微软雅黑" panose="020B0503020204020204" pitchFamily="34" charset="-122"/>
                <a:sym typeface="Times New Roman" panose="02020603050405020304" pitchFamily="18" charset="0"/>
              </a:rPr>
              <a:t> </a:t>
            </a:r>
            <a:r>
              <a:rPr lang="en-US" altLang="zh-CN" sz="2000" i="1" dirty="0">
                <a:latin typeface="Times New Roman" panose="02020603050405020304" pitchFamily="18" charset="0"/>
                <a:ea typeface="微软雅黑" panose="020B0503020204020204" pitchFamily="34" charset="-122"/>
                <a:sym typeface="Times New Roman" panose="02020603050405020304" pitchFamily="18" charset="0"/>
              </a:rPr>
              <a:t>=1+0-2-1+0</a:t>
            </a:r>
            <a:r>
              <a:rPr lang="en-US" altLang="zh-CN" sz="2000" i="1">
                <a:latin typeface="Times New Roman" panose="02020603050405020304" pitchFamily="18" charset="0"/>
                <a:ea typeface="微软雅黑" panose="020B0503020204020204" pitchFamily="34" charset="-122"/>
                <a:sym typeface="Times New Roman" panose="02020603050405020304" pitchFamily="18" charset="0"/>
              </a:rPr>
              <a:t>=-2</a:t>
            </a:r>
            <a:endParaRPr lang="zh-CN" altLang="en-US" sz="2000" i="1" dirty="0">
              <a:latin typeface="Times New Roman" panose="02020603050405020304" pitchFamily="18" charset="0"/>
              <a:ea typeface="微软雅黑" panose="020B0503020204020204" pitchFamily="34" charset="-122"/>
              <a:sym typeface="Times New Roman" panose="02020603050405020304" pitchFamily="18" charset="0"/>
            </a:endParaRPr>
          </a:p>
        </p:txBody>
      </p:sp>
      <p:graphicFrame>
        <p:nvGraphicFramePr>
          <p:cNvPr id="2" name="对象 1"/>
          <p:cNvGraphicFramePr>
            <a:graphicFrameLocks noChangeAspect="1"/>
          </p:cNvGraphicFramePr>
          <p:nvPr/>
        </p:nvGraphicFramePr>
        <p:xfrm>
          <a:off x="8010001" y="5186457"/>
          <a:ext cx="971567" cy="1256585"/>
        </p:xfrm>
        <a:graphic>
          <a:graphicData uri="http://schemas.openxmlformats.org/presentationml/2006/ole">
            <mc:AlternateContent xmlns:mc="http://schemas.openxmlformats.org/markup-compatibility/2006">
              <mc:Choice xmlns:v="urn:schemas-microsoft-com:vml" Requires="v">
                <p:oleObj spid="_x0000_s36873" r:id="rId3" imgW="1600200" imgH="2070100" progId="Word.Picture.8">
                  <p:embed/>
                </p:oleObj>
              </mc:Choice>
              <mc:Fallback>
                <p:oleObj r:id="rId3" imgW="1600200" imgH="2070100" progId="Word.Picture.8">
                  <p:embed/>
                  <p:pic>
                    <p:nvPicPr>
                      <p:cNvPr id="2" name="对象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10001" y="5186457"/>
                        <a:ext cx="971567" cy="1256585"/>
                      </a:xfrm>
                      <a:prstGeom prst="rect">
                        <a:avLst/>
                      </a:prstGeom>
                      <a:solidFill>
                        <a:srgbClr val="FFFFFF"/>
                      </a:solidFill>
                      <a:ln>
                        <a:noFill/>
                      </a:ln>
                    </p:spPr>
                  </p:pic>
                </p:oleObj>
              </mc:Fallback>
            </mc:AlternateContent>
          </a:graphicData>
        </a:graphic>
      </p:graphicFrame>
      <p:graphicFrame>
        <p:nvGraphicFramePr>
          <p:cNvPr id="11" name="Group 4">
            <a:extLst>
              <a:ext uri="{FF2B5EF4-FFF2-40B4-BE49-F238E27FC236}">
                <a16:creationId xmlns:a16="http://schemas.microsoft.com/office/drawing/2014/main" id="{58AD3BAC-F8EE-4185-AACD-0028BDD6BA7E}"/>
              </a:ext>
            </a:extLst>
          </p:cNvPr>
          <p:cNvGraphicFramePr>
            <a:graphicFrameLocks noGrp="1"/>
          </p:cNvGraphicFramePr>
          <p:nvPr/>
        </p:nvGraphicFramePr>
        <p:xfrm>
          <a:off x="5436096" y="2708920"/>
          <a:ext cx="3502025" cy="2454864"/>
        </p:xfrm>
        <a:graphic>
          <a:graphicData uri="http://schemas.openxmlformats.org/drawingml/2006/table">
            <a:tbl>
              <a:tblPr/>
              <a:tblGrid>
                <a:gridCol w="946150">
                  <a:extLst>
                    <a:ext uri="{9D8B030D-6E8A-4147-A177-3AD203B41FA5}">
                      <a16:colId xmlns:a16="http://schemas.microsoft.com/office/drawing/2014/main" val="20000"/>
                    </a:ext>
                  </a:extLst>
                </a:gridCol>
                <a:gridCol w="609600">
                  <a:extLst>
                    <a:ext uri="{9D8B030D-6E8A-4147-A177-3AD203B41FA5}">
                      <a16:colId xmlns:a16="http://schemas.microsoft.com/office/drawing/2014/main" val="20001"/>
                    </a:ext>
                  </a:extLst>
                </a:gridCol>
                <a:gridCol w="447675">
                  <a:extLst>
                    <a:ext uri="{9D8B030D-6E8A-4147-A177-3AD203B41FA5}">
                      <a16:colId xmlns:a16="http://schemas.microsoft.com/office/drawing/2014/main" val="20002"/>
                    </a:ext>
                  </a:extLst>
                </a:gridCol>
                <a:gridCol w="525462">
                  <a:extLst>
                    <a:ext uri="{9D8B030D-6E8A-4147-A177-3AD203B41FA5}">
                      <a16:colId xmlns:a16="http://schemas.microsoft.com/office/drawing/2014/main" val="20003"/>
                    </a:ext>
                  </a:extLst>
                </a:gridCol>
                <a:gridCol w="487363">
                  <a:extLst>
                    <a:ext uri="{9D8B030D-6E8A-4147-A177-3AD203B41FA5}">
                      <a16:colId xmlns:a16="http://schemas.microsoft.com/office/drawing/2014/main" val="20004"/>
                    </a:ext>
                  </a:extLst>
                </a:gridCol>
                <a:gridCol w="485775">
                  <a:extLst>
                    <a:ext uri="{9D8B030D-6E8A-4147-A177-3AD203B41FA5}">
                      <a16:colId xmlns:a16="http://schemas.microsoft.com/office/drawing/2014/main" val="20005"/>
                    </a:ext>
                  </a:extLst>
                </a:gridCol>
              </a:tblGrid>
              <a:tr h="409144">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zh-CN" altLang="en-US" sz="1800" b="1" i="0" u="none" strike="noStrike" cap="none" normalizeH="0" baseline="0">
                          <a:ln>
                            <a:noFill/>
                          </a:ln>
                          <a:solidFill>
                            <a:schemeClr val="bg1"/>
                          </a:solidFill>
                          <a:effectLst/>
                          <a:latin typeface="Times New Roman" panose="02020603050405020304" pitchFamily="18" charset="0"/>
                          <a:ea typeface="微软雅黑" panose="020B0503020204020204" pitchFamily="34" charset="-122"/>
                          <a:sym typeface="Times New Roman" panose="02020603050405020304" pitchFamily="18" charset="0"/>
                        </a:rPr>
                        <a:t>样本点</a:t>
                      </a:r>
                    </a:p>
                  </a:txBody>
                  <a:tcPr marT="45696" marB="45696" anchor="ctr" horzOverflow="overflow">
                    <a:lnL w="12700" cap="flat" cmpd="sng" algn="ctr">
                      <a:solidFill>
                        <a:srgbClr val="0070C0"/>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0070C0"/>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altLang="zh-CN" sz="1800" b="1" i="0" u="none" strike="noStrike" cap="none" normalizeH="0" baseline="0">
                          <a:ln>
                            <a:noFill/>
                          </a:ln>
                          <a:solidFill>
                            <a:schemeClr val="bg1"/>
                          </a:solidFill>
                          <a:effectLst/>
                          <a:latin typeface="Times New Roman" panose="02020603050405020304" pitchFamily="18" charset="0"/>
                          <a:ea typeface="微软雅黑" panose="020B0503020204020204" pitchFamily="34" charset="-122"/>
                          <a:sym typeface="Times New Roman" panose="02020603050405020304" pitchFamily="18" charset="0"/>
                        </a:rPr>
                        <a:t>A</a:t>
                      </a:r>
                    </a:p>
                  </a:txBody>
                  <a:tcPr marT="45696" marB="4569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0070C0"/>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altLang="zh-CN" sz="1800" b="1" i="0" u="none" strike="noStrike" cap="none" normalizeH="0" baseline="0">
                          <a:ln>
                            <a:noFill/>
                          </a:ln>
                          <a:solidFill>
                            <a:schemeClr val="bg1"/>
                          </a:solidFill>
                          <a:effectLst/>
                          <a:latin typeface="Times New Roman" panose="02020603050405020304" pitchFamily="18" charset="0"/>
                          <a:ea typeface="微软雅黑" panose="020B0503020204020204" pitchFamily="34" charset="-122"/>
                          <a:sym typeface="Times New Roman" panose="02020603050405020304" pitchFamily="18" charset="0"/>
                        </a:rPr>
                        <a:t>B</a:t>
                      </a:r>
                    </a:p>
                  </a:txBody>
                  <a:tcPr marT="45696" marB="4569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0070C0"/>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altLang="zh-CN" sz="1800" b="1" i="0" u="none" strike="noStrike" cap="none" normalizeH="0" baseline="0">
                          <a:ln>
                            <a:noFill/>
                          </a:ln>
                          <a:solidFill>
                            <a:schemeClr val="bg1"/>
                          </a:solidFill>
                          <a:effectLst/>
                          <a:latin typeface="Times New Roman" panose="02020603050405020304" pitchFamily="18" charset="0"/>
                          <a:ea typeface="微软雅黑" panose="020B0503020204020204" pitchFamily="34" charset="-122"/>
                          <a:sym typeface="Times New Roman" panose="02020603050405020304" pitchFamily="18" charset="0"/>
                        </a:rPr>
                        <a:t>C</a:t>
                      </a:r>
                    </a:p>
                  </a:txBody>
                  <a:tcPr marT="45696" marB="4569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0070C0"/>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altLang="zh-CN" sz="1800" b="1" i="0" u="none" strike="noStrike" cap="none" normalizeH="0" baseline="0">
                          <a:ln>
                            <a:noFill/>
                          </a:ln>
                          <a:solidFill>
                            <a:schemeClr val="bg1"/>
                          </a:solidFill>
                          <a:effectLst/>
                          <a:latin typeface="Times New Roman" panose="02020603050405020304" pitchFamily="18" charset="0"/>
                          <a:ea typeface="微软雅黑" panose="020B0503020204020204" pitchFamily="34" charset="-122"/>
                          <a:sym typeface="Times New Roman" panose="02020603050405020304" pitchFamily="18" charset="0"/>
                        </a:rPr>
                        <a:t>D</a:t>
                      </a:r>
                    </a:p>
                  </a:txBody>
                  <a:tcPr marT="45696" marB="4569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0070C0"/>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altLang="zh-CN" sz="1800" b="1" i="0" u="none" strike="noStrike" cap="none" normalizeH="0" baseline="0">
                          <a:ln>
                            <a:noFill/>
                          </a:ln>
                          <a:solidFill>
                            <a:schemeClr val="bg1"/>
                          </a:solidFill>
                          <a:effectLst/>
                          <a:latin typeface="Times New Roman" panose="02020603050405020304" pitchFamily="18" charset="0"/>
                          <a:ea typeface="微软雅黑" panose="020B0503020204020204" pitchFamily="34" charset="-122"/>
                          <a:sym typeface="Times New Roman" panose="02020603050405020304" pitchFamily="18" charset="0"/>
                        </a:rPr>
                        <a:t>E</a:t>
                      </a:r>
                    </a:p>
                  </a:txBody>
                  <a:tcPr marT="45696" marB="45696" anchor="ctr" horzOverflow="overflow">
                    <a:lnL w="12700" cap="flat" cmpd="sng" algn="ctr">
                      <a:solidFill>
                        <a:schemeClr val="bg1"/>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0070C0"/>
                    </a:solidFill>
                  </a:tcPr>
                </a:tc>
                <a:extLst>
                  <a:ext uri="{0D108BD9-81ED-4DB2-BD59-A6C34878D82A}">
                    <a16:rowId xmlns:a16="http://schemas.microsoft.com/office/drawing/2014/main" val="10000"/>
                  </a:ext>
                </a:extLst>
              </a:tr>
              <a:tr h="409144">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altLang="zh-CN" sz="1800" b="0" i="0" u="none" strike="noStrike" cap="none" normalizeH="0" baseline="0">
                          <a:ln>
                            <a:noFill/>
                          </a:ln>
                          <a:solidFill>
                            <a:schemeClr val="bg1"/>
                          </a:solidFill>
                          <a:effectLst/>
                          <a:latin typeface="Times New Roman" panose="02020603050405020304" pitchFamily="18" charset="0"/>
                          <a:ea typeface="微软雅黑" panose="020B0503020204020204" pitchFamily="34" charset="-122"/>
                          <a:sym typeface="Times New Roman" panose="02020603050405020304" pitchFamily="18" charset="0"/>
                        </a:rPr>
                        <a:t>A</a:t>
                      </a:r>
                    </a:p>
                  </a:txBody>
                  <a:tcPr marT="45696" marB="45696" anchor="ctr" horzOverflow="overflow">
                    <a:lnL w="12700" cap="flat" cmpd="sng" algn="ctr">
                      <a:solidFill>
                        <a:srgbClr val="0070C0"/>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0070C0"/>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altLang="zh-CN"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0</a:t>
                      </a:r>
                    </a:p>
                  </a:txBody>
                  <a:tcPr marT="45696" marB="4569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altLang="zh-CN"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1</a:t>
                      </a:r>
                    </a:p>
                  </a:txBody>
                  <a:tcPr marT="45696" marB="4569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altLang="zh-CN"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2</a:t>
                      </a:r>
                    </a:p>
                  </a:txBody>
                  <a:tcPr marT="45696" marB="4569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altLang="zh-CN"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2</a:t>
                      </a:r>
                    </a:p>
                  </a:txBody>
                  <a:tcPr marT="45696" marB="4569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altLang="zh-CN"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3</a:t>
                      </a:r>
                    </a:p>
                  </a:txBody>
                  <a:tcPr marT="45696" marB="45696" anchor="ctr" horzOverflow="overflow">
                    <a:lnL w="12700" cap="flat" cmpd="sng" algn="ctr">
                      <a:solidFill>
                        <a:schemeClr val="bg1"/>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extLst>
                  <a:ext uri="{0D108BD9-81ED-4DB2-BD59-A6C34878D82A}">
                    <a16:rowId xmlns:a16="http://schemas.microsoft.com/office/drawing/2014/main" val="10001"/>
                  </a:ext>
                </a:extLst>
              </a:tr>
              <a:tr h="409144">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altLang="zh-CN" sz="1800" b="0" i="0" u="none" strike="noStrike" cap="none" normalizeH="0" baseline="0">
                          <a:ln>
                            <a:noFill/>
                          </a:ln>
                          <a:solidFill>
                            <a:schemeClr val="bg1"/>
                          </a:solidFill>
                          <a:effectLst/>
                          <a:latin typeface="Times New Roman" panose="02020603050405020304" pitchFamily="18" charset="0"/>
                          <a:ea typeface="微软雅黑" panose="020B0503020204020204" pitchFamily="34" charset="-122"/>
                          <a:sym typeface="Times New Roman" panose="02020603050405020304" pitchFamily="18" charset="0"/>
                        </a:rPr>
                        <a:t>B</a:t>
                      </a:r>
                    </a:p>
                  </a:txBody>
                  <a:tcPr marT="45696" marB="45696" anchor="ctr" horzOverflow="overflow">
                    <a:lnL w="12700" cap="flat" cmpd="sng" algn="ctr">
                      <a:solidFill>
                        <a:srgbClr val="0070C0"/>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0070C0"/>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altLang="zh-CN"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1</a:t>
                      </a:r>
                    </a:p>
                  </a:txBody>
                  <a:tcPr marT="45696" marB="4569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altLang="zh-CN"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0</a:t>
                      </a:r>
                    </a:p>
                  </a:txBody>
                  <a:tcPr marT="45696" marB="4569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altLang="zh-CN"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2</a:t>
                      </a:r>
                    </a:p>
                  </a:txBody>
                  <a:tcPr marT="45696" marB="4569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altLang="zh-CN"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4</a:t>
                      </a:r>
                    </a:p>
                  </a:txBody>
                  <a:tcPr marT="45696" marB="4569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altLang="zh-CN"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3</a:t>
                      </a:r>
                    </a:p>
                  </a:txBody>
                  <a:tcPr marT="45696" marB="45696" anchor="ctr" horzOverflow="overflow">
                    <a:lnL w="12700" cap="flat" cmpd="sng" algn="ctr">
                      <a:solidFill>
                        <a:schemeClr val="bg1"/>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extLst>
                  <a:ext uri="{0D108BD9-81ED-4DB2-BD59-A6C34878D82A}">
                    <a16:rowId xmlns:a16="http://schemas.microsoft.com/office/drawing/2014/main" val="10002"/>
                  </a:ext>
                </a:extLst>
              </a:tr>
              <a:tr h="409144">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altLang="zh-CN" sz="1800" b="0" i="0" u="none" strike="noStrike" cap="none" normalizeH="0" baseline="0">
                          <a:ln>
                            <a:noFill/>
                          </a:ln>
                          <a:solidFill>
                            <a:schemeClr val="bg1"/>
                          </a:solidFill>
                          <a:effectLst/>
                          <a:latin typeface="Times New Roman" panose="02020603050405020304" pitchFamily="18" charset="0"/>
                          <a:ea typeface="微软雅黑" panose="020B0503020204020204" pitchFamily="34" charset="-122"/>
                          <a:sym typeface="Times New Roman" panose="02020603050405020304" pitchFamily="18" charset="0"/>
                        </a:rPr>
                        <a:t>C</a:t>
                      </a:r>
                    </a:p>
                  </a:txBody>
                  <a:tcPr marT="45696" marB="45696" anchor="ctr" horzOverflow="overflow">
                    <a:lnL w="12700" cap="flat" cmpd="sng" algn="ctr">
                      <a:solidFill>
                        <a:srgbClr val="0070C0"/>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0070C0"/>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altLang="zh-CN"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2</a:t>
                      </a:r>
                    </a:p>
                  </a:txBody>
                  <a:tcPr marT="45696" marB="4569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altLang="zh-CN"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2</a:t>
                      </a:r>
                    </a:p>
                  </a:txBody>
                  <a:tcPr marT="45696" marB="4569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altLang="zh-CN"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0</a:t>
                      </a:r>
                    </a:p>
                  </a:txBody>
                  <a:tcPr marT="45696" marB="4569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altLang="zh-CN"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1</a:t>
                      </a:r>
                    </a:p>
                  </a:txBody>
                  <a:tcPr marT="45696" marB="4569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altLang="zh-CN"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5</a:t>
                      </a:r>
                    </a:p>
                  </a:txBody>
                  <a:tcPr marT="45696" marB="45696" anchor="ctr" horzOverflow="overflow">
                    <a:lnL w="12700" cap="flat" cmpd="sng" algn="ctr">
                      <a:solidFill>
                        <a:schemeClr val="bg1"/>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extLst>
                  <a:ext uri="{0D108BD9-81ED-4DB2-BD59-A6C34878D82A}">
                    <a16:rowId xmlns:a16="http://schemas.microsoft.com/office/drawing/2014/main" val="10003"/>
                  </a:ext>
                </a:extLst>
              </a:tr>
              <a:tr h="409144">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altLang="zh-CN" sz="1800" b="0" i="0" u="none" strike="noStrike" cap="none" normalizeH="0" baseline="0">
                          <a:ln>
                            <a:noFill/>
                          </a:ln>
                          <a:solidFill>
                            <a:schemeClr val="bg1"/>
                          </a:solidFill>
                          <a:effectLst/>
                          <a:latin typeface="Times New Roman" panose="02020603050405020304" pitchFamily="18" charset="0"/>
                          <a:ea typeface="微软雅黑" panose="020B0503020204020204" pitchFamily="34" charset="-122"/>
                          <a:sym typeface="Times New Roman" panose="02020603050405020304" pitchFamily="18" charset="0"/>
                        </a:rPr>
                        <a:t>D</a:t>
                      </a:r>
                    </a:p>
                  </a:txBody>
                  <a:tcPr marT="45696" marB="45696" anchor="ctr" horzOverflow="overflow">
                    <a:lnL w="12700" cap="flat" cmpd="sng" algn="ctr">
                      <a:solidFill>
                        <a:srgbClr val="0070C0"/>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0070C0"/>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altLang="zh-CN"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2</a:t>
                      </a:r>
                    </a:p>
                  </a:txBody>
                  <a:tcPr marT="45696" marB="4569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altLang="zh-CN"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4</a:t>
                      </a:r>
                    </a:p>
                  </a:txBody>
                  <a:tcPr marT="45696" marB="4569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altLang="zh-CN"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1</a:t>
                      </a:r>
                    </a:p>
                  </a:txBody>
                  <a:tcPr marT="45696" marB="4569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altLang="zh-CN"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0</a:t>
                      </a:r>
                    </a:p>
                  </a:txBody>
                  <a:tcPr marT="45696" marB="4569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altLang="zh-CN"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3</a:t>
                      </a:r>
                    </a:p>
                  </a:txBody>
                  <a:tcPr marT="45696" marB="45696" anchor="ctr" horzOverflow="overflow">
                    <a:lnL w="12700" cap="flat" cmpd="sng" algn="ctr">
                      <a:solidFill>
                        <a:schemeClr val="bg1"/>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extLst>
                  <a:ext uri="{0D108BD9-81ED-4DB2-BD59-A6C34878D82A}">
                    <a16:rowId xmlns:a16="http://schemas.microsoft.com/office/drawing/2014/main" val="10004"/>
                  </a:ext>
                </a:extLst>
              </a:tr>
              <a:tr h="409144">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altLang="zh-CN" sz="1800" b="0" i="0" u="none" strike="noStrike" cap="none" normalizeH="0" baseline="0">
                          <a:ln>
                            <a:noFill/>
                          </a:ln>
                          <a:solidFill>
                            <a:schemeClr val="bg1"/>
                          </a:solidFill>
                          <a:effectLst/>
                          <a:latin typeface="Times New Roman" panose="02020603050405020304" pitchFamily="18" charset="0"/>
                          <a:ea typeface="微软雅黑" panose="020B0503020204020204" pitchFamily="34" charset="-122"/>
                          <a:sym typeface="Times New Roman" panose="02020603050405020304" pitchFamily="18" charset="0"/>
                        </a:rPr>
                        <a:t>E</a:t>
                      </a:r>
                    </a:p>
                  </a:txBody>
                  <a:tcPr marT="45696" marB="45696" anchor="ctr" horzOverflow="overflow">
                    <a:lnL w="12700" cap="flat" cmpd="sng" algn="ctr">
                      <a:solidFill>
                        <a:srgbClr val="0070C0"/>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0070C0"/>
                      </a:solidFill>
                      <a:prstDash val="solid"/>
                      <a:round/>
                      <a:headEnd type="none" w="med" len="med"/>
                      <a:tailEnd type="none" w="med" len="med"/>
                    </a:lnB>
                    <a:lnTlToBr>
                      <a:noFill/>
                    </a:lnTlToBr>
                    <a:lnBlToTr>
                      <a:noFill/>
                    </a:lnBlToTr>
                    <a:solidFill>
                      <a:srgbClr val="0070C0"/>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altLang="zh-CN"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3</a:t>
                      </a:r>
                    </a:p>
                  </a:txBody>
                  <a:tcPr marT="45696" marB="4569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0070C0"/>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altLang="zh-CN"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3</a:t>
                      </a:r>
                    </a:p>
                  </a:txBody>
                  <a:tcPr marT="45696" marB="4569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0070C0"/>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altLang="zh-CN"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5</a:t>
                      </a:r>
                    </a:p>
                  </a:txBody>
                  <a:tcPr marT="45696" marB="4569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0070C0"/>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altLang="zh-CN"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3</a:t>
                      </a:r>
                    </a:p>
                  </a:txBody>
                  <a:tcPr marT="45696" marB="4569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0070C0"/>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altLang="zh-CN" sz="1800" b="0" i="0" u="none" strike="noStrike" cap="none" normalizeH="0" baseline="0" dirty="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0</a:t>
                      </a:r>
                    </a:p>
                  </a:txBody>
                  <a:tcPr marT="45696" marB="45696" anchor="ctr" horzOverflow="overflow">
                    <a:lnL w="12700" cap="flat" cmpd="sng" algn="ctr">
                      <a:solidFill>
                        <a:schemeClr val="bg1"/>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0070C0"/>
                      </a:solidFill>
                      <a:prstDash val="solid"/>
                      <a:round/>
                      <a:headEnd type="none" w="med" len="med"/>
                      <a:tailEnd type="none" w="med" len="med"/>
                    </a:lnB>
                    <a:lnTlToBr>
                      <a:noFill/>
                    </a:lnTlToBr>
                    <a:lnBlToTr>
                      <a:noFill/>
                    </a:lnBlToTr>
                    <a:solidFill>
                      <a:schemeClr val="accent1">
                        <a:lumMod val="20000"/>
                        <a:lumOff val="80000"/>
                      </a:schemeClr>
                    </a:solidFill>
                  </a:tcPr>
                </a:tc>
                <a:extLst>
                  <a:ext uri="{0D108BD9-81ED-4DB2-BD59-A6C34878D82A}">
                    <a16:rowId xmlns:a16="http://schemas.microsoft.com/office/drawing/2014/main" val="10005"/>
                  </a:ext>
                </a:extLst>
              </a:tr>
            </a:tbl>
          </a:graphicData>
        </a:graphic>
      </p:graphicFrame>
      <p:pic>
        <p:nvPicPr>
          <p:cNvPr id="9" name="图片 8">
            <a:extLst>
              <a:ext uri="{FF2B5EF4-FFF2-40B4-BE49-F238E27FC236}">
                <a16:creationId xmlns:a16="http://schemas.microsoft.com/office/drawing/2014/main" id="{6B7067D7-DB4C-49A1-A34D-BACD17176655}"/>
              </a:ext>
            </a:extLst>
          </p:cNvPr>
          <p:cNvPicPr>
            <a:picLocks noChangeAspect="1"/>
          </p:cNvPicPr>
          <p:nvPr/>
        </p:nvPicPr>
        <p:blipFill>
          <a:blip r:embed="rId5"/>
          <a:stretch>
            <a:fillRect/>
          </a:stretch>
        </p:blipFill>
        <p:spPr>
          <a:xfrm>
            <a:off x="5419859" y="775100"/>
            <a:ext cx="3724141" cy="1838232"/>
          </a:xfrm>
          <a:prstGeom prst="rect">
            <a:avLst/>
          </a:prstGeom>
        </p:spPr>
      </p:pic>
    </p:spTree>
    <p:extLst>
      <p:ext uri="{BB962C8B-B14F-4D97-AF65-F5344CB8AC3E}">
        <p14:creationId xmlns:p14="http://schemas.microsoft.com/office/powerpoint/2010/main" val="2077914980"/>
      </p:ext>
    </p:extLst>
  </p:cSld>
  <p:clrMapOvr>
    <a:masterClrMapping/>
  </p:clrMapOvr>
  <p:transition spd="med">
    <p:split orient="vert"/>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Rectangle 3"/>
          <p:cNvSpPr>
            <a:spLocks noGrp="1" noChangeArrowheads="1"/>
          </p:cNvSpPr>
          <p:nvPr>
            <p:ph type="body" idx="4294967295"/>
          </p:nvPr>
        </p:nvSpPr>
        <p:spPr>
          <a:xfrm>
            <a:off x="252000" y="756000"/>
            <a:ext cx="5076000" cy="4431278"/>
          </a:xfrm>
          <a:prstGeom prst="rect">
            <a:avLst/>
          </a:prstGeom>
        </p:spPr>
        <p:txBody>
          <a:bodyPr>
            <a:spAutoFit/>
          </a:bodyPr>
          <a:lstStyle/>
          <a:p>
            <a:pPr marL="360000" indent="-360000" algn="just">
              <a:lnSpc>
                <a:spcPct val="120000"/>
              </a:lnSpc>
              <a:spcBef>
                <a:spcPts val="600"/>
              </a:spcBef>
              <a:buClr>
                <a:srgbClr val="FF6700"/>
              </a:buClr>
              <a:buFont typeface="Wingdings" pitchFamily="2" charset="2"/>
              <a:buAutoNum type="alphaLcParenR"/>
            </a:pPr>
            <a:r>
              <a:rPr lang="en-US" altLang="zh-CN" sz="2000" i="1" dirty="0">
                <a:latin typeface="Times New Roman" panose="02020603050405020304" pitchFamily="18" charset="0"/>
                <a:ea typeface="微软雅黑" panose="020B0503020204020204" pitchFamily="34" charset="-122"/>
                <a:sym typeface="Times New Roman" panose="02020603050405020304" pitchFamily="18" charset="0"/>
              </a:rPr>
              <a:t>C</a:t>
            </a:r>
            <a:r>
              <a:rPr lang="en-US" altLang="zh-CN" sz="1400" b="1" i="1" dirty="0">
                <a:solidFill>
                  <a:srgbClr val="FF6700"/>
                </a:solidFill>
                <a:latin typeface="Times New Roman" panose="02020603050405020304" pitchFamily="18" charset="0"/>
                <a:ea typeface="微软雅黑" panose="020B0503020204020204" pitchFamily="34" charset="-122"/>
                <a:sym typeface="Times New Roman" panose="02020603050405020304" pitchFamily="18" charset="0"/>
              </a:rPr>
              <a:t>A</a:t>
            </a:r>
            <a:r>
              <a:rPr lang="en-US" altLang="zh-CN" sz="1400" i="1" dirty="0">
                <a:latin typeface="Times New Roman" panose="02020603050405020304" pitchFamily="18" charset="0"/>
                <a:ea typeface="微软雅黑" panose="020B0503020204020204" pitchFamily="34" charset="-122"/>
                <a:sym typeface="Times New Roman" panose="02020603050405020304" pitchFamily="18" charset="0"/>
              </a:rPr>
              <a:t>AC</a:t>
            </a:r>
            <a:r>
              <a:rPr lang="en-US" altLang="zh-CN" sz="2000" dirty="0">
                <a:latin typeface="Times New Roman" panose="02020603050405020304" pitchFamily="18" charset="0"/>
                <a:ea typeface="微软雅黑" panose="020B0503020204020204" pitchFamily="34" charset="-122"/>
                <a:sym typeface="Times New Roman" panose="02020603050405020304" pitchFamily="18" charset="0"/>
              </a:rPr>
              <a:t>=</a:t>
            </a:r>
            <a:r>
              <a:rPr lang="en-US" altLang="zh-CN" sz="2000" i="1" dirty="0">
                <a:latin typeface="Times New Roman" panose="02020603050405020304" pitchFamily="18" charset="0"/>
                <a:ea typeface="微软雅黑" panose="020B0503020204020204" pitchFamily="34" charset="-122"/>
                <a:sym typeface="Times New Roman" panose="02020603050405020304" pitchFamily="18" charset="0"/>
              </a:rPr>
              <a:t>d</a:t>
            </a:r>
            <a:r>
              <a:rPr lang="en-US" altLang="zh-CN" sz="2000" dirty="0">
                <a:latin typeface="Times New Roman" panose="02020603050405020304" pitchFamily="18" charset="0"/>
                <a:ea typeface="微软雅黑" panose="020B0503020204020204" pitchFamily="34" charset="-122"/>
                <a:sym typeface="Times New Roman" panose="02020603050405020304" pitchFamily="18" charset="0"/>
              </a:rPr>
              <a:t>(</a:t>
            </a:r>
            <a:r>
              <a:rPr lang="en-US" altLang="zh-CN" sz="2000" i="1" dirty="0">
                <a:latin typeface="Times New Roman" panose="02020603050405020304" pitchFamily="18" charset="0"/>
                <a:ea typeface="微软雅黑" panose="020B0503020204020204" pitchFamily="34" charset="-122"/>
                <a:sym typeface="Times New Roman" panose="02020603050405020304" pitchFamily="18" charset="0"/>
              </a:rPr>
              <a:t>A</a:t>
            </a:r>
            <a:r>
              <a:rPr lang="en-US" altLang="zh-CN" sz="2000" dirty="0">
                <a:latin typeface="Times New Roman" panose="02020603050405020304" pitchFamily="18" charset="0"/>
                <a:ea typeface="微软雅黑" panose="020B0503020204020204" pitchFamily="34" charset="-122"/>
                <a:sym typeface="Times New Roman" panose="02020603050405020304" pitchFamily="18" charset="0"/>
              </a:rPr>
              <a:t>,</a:t>
            </a:r>
            <a:r>
              <a:rPr lang="en-US" altLang="zh-CN" sz="2000" i="1" dirty="0">
                <a:latin typeface="Times New Roman" panose="02020603050405020304" pitchFamily="18" charset="0"/>
                <a:ea typeface="微软雅黑" panose="020B0503020204020204" pitchFamily="34" charset="-122"/>
                <a:sym typeface="Times New Roman" panose="02020603050405020304" pitchFamily="18" charset="0"/>
              </a:rPr>
              <a:t>B</a:t>
            </a:r>
            <a:r>
              <a:rPr lang="en-US" altLang="zh-CN" sz="2000" dirty="0">
                <a:latin typeface="Times New Roman" panose="02020603050405020304" pitchFamily="18" charset="0"/>
                <a:ea typeface="微软雅黑" panose="020B0503020204020204" pitchFamily="34" charset="-122"/>
                <a:sym typeface="Times New Roman" panose="02020603050405020304" pitchFamily="18" charset="0"/>
              </a:rPr>
              <a:t>)-</a:t>
            </a:r>
            <a:r>
              <a:rPr lang="en-US" altLang="zh-CN" sz="2000" i="1" dirty="0">
                <a:latin typeface="Times New Roman" panose="02020603050405020304" pitchFamily="18" charset="0"/>
                <a:ea typeface="微软雅黑" panose="020B0503020204020204" pitchFamily="34" charset="-122"/>
                <a:sym typeface="Times New Roman" panose="02020603050405020304" pitchFamily="18" charset="0"/>
              </a:rPr>
              <a:t>d</a:t>
            </a:r>
            <a:r>
              <a:rPr lang="en-US" altLang="zh-CN" sz="2000" dirty="0">
                <a:latin typeface="Times New Roman" panose="02020603050405020304" pitchFamily="18" charset="0"/>
                <a:ea typeface="微软雅黑" panose="020B0503020204020204" pitchFamily="34" charset="-122"/>
                <a:sym typeface="Times New Roman" panose="02020603050405020304" pitchFamily="18" charset="0"/>
              </a:rPr>
              <a:t>(</a:t>
            </a:r>
            <a:r>
              <a:rPr lang="en-US" altLang="zh-CN" sz="2000" i="1" dirty="0">
                <a:latin typeface="Times New Roman" panose="02020603050405020304" pitchFamily="18" charset="0"/>
                <a:ea typeface="微软雅黑" panose="020B0503020204020204" pitchFamily="34" charset="-122"/>
                <a:sym typeface="Times New Roman" panose="02020603050405020304" pitchFamily="18" charset="0"/>
              </a:rPr>
              <a:t>A</a:t>
            </a:r>
            <a:r>
              <a:rPr lang="en-US" altLang="zh-CN" sz="2000" dirty="0">
                <a:latin typeface="Times New Roman" panose="02020603050405020304" pitchFamily="18" charset="0"/>
                <a:ea typeface="微软雅黑" panose="020B0503020204020204" pitchFamily="34" charset="-122"/>
                <a:sym typeface="Times New Roman" panose="02020603050405020304" pitchFamily="18" charset="0"/>
              </a:rPr>
              <a:t>,</a:t>
            </a:r>
            <a:r>
              <a:rPr lang="en-US" altLang="zh-CN" sz="2000" i="1" dirty="0">
                <a:latin typeface="Times New Roman" panose="02020603050405020304" pitchFamily="18" charset="0"/>
                <a:ea typeface="微软雅黑" panose="020B0503020204020204" pitchFamily="34" charset="-122"/>
                <a:sym typeface="Times New Roman" panose="02020603050405020304" pitchFamily="18" charset="0"/>
              </a:rPr>
              <a:t>A</a:t>
            </a:r>
            <a:r>
              <a:rPr lang="en-US" altLang="zh-CN" sz="2000" dirty="0">
                <a:latin typeface="Times New Roman" panose="02020603050405020304" pitchFamily="18" charset="0"/>
                <a:ea typeface="微软雅黑" panose="020B0503020204020204" pitchFamily="34" charset="-122"/>
                <a:sym typeface="Times New Roman" panose="02020603050405020304" pitchFamily="18" charset="0"/>
              </a:rPr>
              <a:t>)=1</a:t>
            </a:r>
          </a:p>
          <a:p>
            <a:pPr marL="360000" indent="-360000" algn="just">
              <a:lnSpc>
                <a:spcPct val="120000"/>
              </a:lnSpc>
              <a:spcBef>
                <a:spcPts val="600"/>
              </a:spcBef>
              <a:buClr>
                <a:srgbClr val="FF6700"/>
              </a:buClr>
              <a:buFont typeface="Wingdings" pitchFamily="2" charset="2"/>
              <a:buAutoNum type="alphaLcParenR"/>
            </a:pPr>
            <a:r>
              <a:rPr lang="en-US" altLang="zh-CN" sz="2000" i="1">
                <a:latin typeface="Times New Roman" panose="02020603050405020304" pitchFamily="18" charset="0"/>
                <a:ea typeface="微软雅黑" panose="020B0503020204020204" pitchFamily="34" charset="-122"/>
                <a:sym typeface="Times New Roman" panose="02020603050405020304" pitchFamily="18" charset="0"/>
              </a:rPr>
              <a:t>C</a:t>
            </a:r>
            <a:r>
              <a:rPr lang="en-US" altLang="zh-CN" sz="1400" b="1" i="1" dirty="0">
                <a:solidFill>
                  <a:srgbClr val="FF6700"/>
                </a:solidFill>
                <a:latin typeface="Times New Roman" panose="02020603050405020304" pitchFamily="18" charset="0"/>
                <a:ea typeface="微软雅黑" panose="020B0503020204020204" pitchFamily="34" charset="-122"/>
                <a:sym typeface="Times New Roman" panose="02020603050405020304" pitchFamily="18" charset="0"/>
              </a:rPr>
              <a:t>B</a:t>
            </a:r>
            <a:r>
              <a:rPr lang="en-US" altLang="zh-CN" sz="1400" i="1">
                <a:latin typeface="Times New Roman" panose="02020603050405020304" pitchFamily="18" charset="0"/>
                <a:ea typeface="微软雅黑" panose="020B0503020204020204" pitchFamily="34" charset="-122"/>
                <a:sym typeface="Times New Roman" panose="02020603050405020304" pitchFamily="18" charset="0"/>
              </a:rPr>
              <a:t>AC</a:t>
            </a:r>
            <a:r>
              <a:rPr lang="en-US" altLang="zh-CN" sz="2000" dirty="0">
                <a:latin typeface="Times New Roman" panose="02020603050405020304" pitchFamily="18" charset="0"/>
                <a:ea typeface="微软雅黑" panose="020B0503020204020204" pitchFamily="34" charset="-122"/>
                <a:sym typeface="Times New Roman" panose="02020603050405020304" pitchFamily="18" charset="0"/>
              </a:rPr>
              <a:t>=</a:t>
            </a:r>
            <a:r>
              <a:rPr lang="en-US" altLang="zh-CN" sz="2000" i="1" dirty="0">
                <a:latin typeface="Times New Roman" panose="02020603050405020304" pitchFamily="18" charset="0"/>
                <a:ea typeface="微软雅黑" panose="020B0503020204020204" pitchFamily="34" charset="-122"/>
                <a:sym typeface="Times New Roman" panose="02020603050405020304" pitchFamily="18" charset="0"/>
              </a:rPr>
              <a:t>0</a:t>
            </a:r>
            <a:r>
              <a:rPr lang="zh-CN" altLang="en-US" sz="2000" dirty="0">
                <a:latin typeface="Times New Roman" panose="02020603050405020304" pitchFamily="18" charset="0"/>
                <a:ea typeface="微软雅黑" panose="020B0503020204020204" pitchFamily="34" charset="-122"/>
                <a:sym typeface="Times New Roman" panose="02020603050405020304" pitchFamily="18" charset="0"/>
              </a:rPr>
              <a:t> </a:t>
            </a:r>
          </a:p>
          <a:p>
            <a:pPr marL="360000" indent="-360000" algn="just">
              <a:lnSpc>
                <a:spcPct val="120000"/>
              </a:lnSpc>
              <a:spcBef>
                <a:spcPts val="600"/>
              </a:spcBef>
              <a:buClr>
                <a:srgbClr val="FF6700"/>
              </a:buClr>
              <a:buFont typeface="Wingdings" pitchFamily="2" charset="2"/>
              <a:buAutoNum type="alphaLcParenR"/>
            </a:pPr>
            <a:r>
              <a:rPr lang="en-US" altLang="zh-CN" sz="2000" dirty="0">
                <a:latin typeface="Times New Roman" panose="02020603050405020304" pitchFamily="18" charset="0"/>
                <a:ea typeface="微软雅黑" panose="020B0503020204020204" pitchFamily="34" charset="-122"/>
                <a:sym typeface="Times New Roman" panose="02020603050405020304" pitchFamily="18" charset="0"/>
              </a:rPr>
              <a:t>C</a:t>
            </a:r>
            <a:r>
              <a:rPr lang="zh-CN" altLang="en-US" sz="2000" dirty="0">
                <a:latin typeface="Times New Roman" panose="02020603050405020304" pitchFamily="18" charset="0"/>
                <a:ea typeface="微软雅黑" panose="020B0503020204020204" pitchFamily="34" charset="-122"/>
                <a:sym typeface="Times New Roman" panose="02020603050405020304" pitchFamily="18" charset="0"/>
              </a:rPr>
              <a:t>原先属于</a:t>
            </a:r>
            <a:r>
              <a:rPr lang="en-US" altLang="zh-CN" sz="2000" dirty="0">
                <a:latin typeface="Times New Roman" panose="02020603050405020304" pitchFamily="18" charset="0"/>
                <a:ea typeface="微软雅黑" panose="020B0503020204020204" pitchFamily="34" charset="-122"/>
                <a:sym typeface="Times New Roman" panose="02020603050405020304" pitchFamily="18" charset="0"/>
              </a:rPr>
              <a:t>A</a:t>
            </a:r>
            <a:r>
              <a:rPr lang="zh-CN" altLang="en-US" sz="2000" dirty="0">
                <a:latin typeface="Times New Roman" panose="02020603050405020304" pitchFamily="18" charset="0"/>
                <a:ea typeface="微软雅黑" panose="020B0503020204020204" pitchFamily="34" charset="-122"/>
                <a:sym typeface="Times New Roman" panose="02020603050405020304" pitchFamily="18" charset="0"/>
              </a:rPr>
              <a:t>中心点所在的簇，当</a:t>
            </a:r>
            <a:r>
              <a:rPr lang="en-US" altLang="zh-CN" sz="2000" dirty="0">
                <a:latin typeface="Times New Roman" panose="02020603050405020304" pitchFamily="18" charset="0"/>
                <a:ea typeface="微软雅黑" panose="020B0503020204020204" pitchFamily="34" charset="-122"/>
                <a:sym typeface="Times New Roman" panose="02020603050405020304" pitchFamily="18" charset="0"/>
              </a:rPr>
              <a:t>A</a:t>
            </a:r>
            <a:r>
              <a:rPr lang="zh-CN" altLang="en-US" sz="2000" dirty="0">
                <a:latin typeface="Times New Roman" panose="02020603050405020304" pitchFamily="18" charset="0"/>
                <a:ea typeface="微软雅黑" panose="020B0503020204020204" pitchFamily="34" charset="-122"/>
                <a:sym typeface="Times New Roman" panose="02020603050405020304" pitchFamily="18" charset="0"/>
              </a:rPr>
              <a:t>被</a:t>
            </a:r>
            <a:r>
              <a:rPr lang="en-US" altLang="zh-CN" sz="2000" dirty="0">
                <a:latin typeface="Times New Roman" panose="02020603050405020304" pitchFamily="18" charset="0"/>
                <a:ea typeface="微软雅黑" panose="020B0503020204020204" pitchFamily="34" charset="-122"/>
                <a:sym typeface="Times New Roman" panose="02020603050405020304" pitchFamily="18" charset="0"/>
              </a:rPr>
              <a:t>C</a:t>
            </a:r>
            <a:r>
              <a:rPr lang="zh-CN" altLang="en-US" sz="2000" dirty="0">
                <a:latin typeface="Times New Roman" panose="02020603050405020304" pitchFamily="18" charset="0"/>
                <a:ea typeface="微软雅黑" panose="020B0503020204020204" pitchFamily="34" charset="-122"/>
                <a:sym typeface="Times New Roman" panose="02020603050405020304" pitchFamily="18" charset="0"/>
              </a:rPr>
              <a:t>替换以后，</a:t>
            </a:r>
            <a:r>
              <a:rPr lang="en-US" altLang="zh-CN" sz="2000" dirty="0">
                <a:latin typeface="Times New Roman" panose="02020603050405020304" pitchFamily="18" charset="0"/>
                <a:ea typeface="微软雅黑" panose="020B0503020204020204" pitchFamily="34" charset="-122"/>
                <a:sym typeface="Times New Roman" panose="02020603050405020304" pitchFamily="18" charset="0"/>
              </a:rPr>
              <a:t>C</a:t>
            </a:r>
            <a:r>
              <a:rPr lang="zh-CN" altLang="en-US" sz="2000" dirty="0">
                <a:latin typeface="Times New Roman" panose="02020603050405020304" pitchFamily="18" charset="0"/>
                <a:ea typeface="微软雅黑" panose="020B0503020204020204" pitchFamily="34" charset="-122"/>
                <a:sym typeface="Times New Roman" panose="02020603050405020304" pitchFamily="18" charset="0"/>
              </a:rPr>
              <a:t>是新中心点</a:t>
            </a:r>
            <a:r>
              <a:rPr lang="zh-CN" altLang="en-US" sz="2000">
                <a:latin typeface="Times New Roman" panose="02020603050405020304" pitchFamily="18" charset="0"/>
                <a:ea typeface="微软雅黑" panose="020B0503020204020204" pitchFamily="34" charset="-122"/>
                <a:sym typeface="Times New Roman" panose="02020603050405020304" pitchFamily="18" charset="0"/>
              </a:rPr>
              <a:t>，</a:t>
            </a:r>
            <a:r>
              <a:rPr lang="en-US" altLang="zh-CN" sz="2000" i="1">
                <a:latin typeface="Times New Roman" panose="02020603050405020304" pitchFamily="18" charset="0"/>
                <a:ea typeface="微软雅黑" panose="020B0503020204020204" pitchFamily="34" charset="-122"/>
                <a:sym typeface="Times New Roman" panose="02020603050405020304" pitchFamily="18" charset="0"/>
              </a:rPr>
              <a:t>C</a:t>
            </a:r>
            <a:r>
              <a:rPr lang="en-US" altLang="zh-CN" sz="1400" b="1" i="1" dirty="0">
                <a:solidFill>
                  <a:srgbClr val="FF6700"/>
                </a:solidFill>
                <a:latin typeface="Times New Roman" panose="02020603050405020304" pitchFamily="18" charset="0"/>
                <a:ea typeface="微软雅黑" panose="020B0503020204020204" pitchFamily="34" charset="-122"/>
                <a:sym typeface="Times New Roman" panose="02020603050405020304" pitchFamily="18" charset="0"/>
              </a:rPr>
              <a:t>C</a:t>
            </a:r>
            <a:r>
              <a:rPr lang="en-US" altLang="zh-CN" sz="1400" i="1">
                <a:latin typeface="Times New Roman" panose="02020603050405020304" pitchFamily="18" charset="0"/>
                <a:ea typeface="微软雅黑" panose="020B0503020204020204" pitchFamily="34" charset="-122"/>
                <a:sym typeface="Times New Roman" panose="02020603050405020304" pitchFamily="18" charset="0"/>
              </a:rPr>
              <a:t>AC</a:t>
            </a:r>
            <a:r>
              <a:rPr lang="en-US" altLang="zh-CN" sz="2000" dirty="0">
                <a:latin typeface="Times New Roman" panose="02020603050405020304" pitchFamily="18" charset="0"/>
                <a:ea typeface="微软雅黑" panose="020B0503020204020204" pitchFamily="34" charset="-122"/>
                <a:sym typeface="Times New Roman" panose="02020603050405020304" pitchFamily="18" charset="0"/>
              </a:rPr>
              <a:t>=</a:t>
            </a:r>
            <a:r>
              <a:rPr lang="en-US" altLang="zh-CN" sz="2000" i="1" dirty="0">
                <a:latin typeface="Times New Roman" panose="02020603050405020304" pitchFamily="18" charset="0"/>
                <a:ea typeface="微软雅黑" panose="020B0503020204020204" pitchFamily="34" charset="-122"/>
                <a:sym typeface="Times New Roman" panose="02020603050405020304" pitchFamily="18" charset="0"/>
              </a:rPr>
              <a:t>d</a:t>
            </a:r>
            <a:r>
              <a:rPr lang="en-US" altLang="zh-CN" sz="2000" dirty="0">
                <a:latin typeface="Times New Roman" panose="02020603050405020304" pitchFamily="18" charset="0"/>
                <a:ea typeface="微软雅黑" panose="020B0503020204020204" pitchFamily="34" charset="-122"/>
                <a:sym typeface="Times New Roman" panose="02020603050405020304" pitchFamily="18" charset="0"/>
              </a:rPr>
              <a:t>(</a:t>
            </a:r>
            <a:r>
              <a:rPr lang="en-US" altLang="zh-CN" sz="2000" i="1" dirty="0">
                <a:latin typeface="Times New Roman" panose="02020603050405020304" pitchFamily="18" charset="0"/>
                <a:ea typeface="微软雅黑" panose="020B0503020204020204" pitchFamily="34" charset="-122"/>
                <a:sym typeface="Times New Roman" panose="02020603050405020304" pitchFamily="18" charset="0"/>
              </a:rPr>
              <a:t>C</a:t>
            </a:r>
            <a:r>
              <a:rPr lang="en-US" altLang="zh-CN" sz="2000" dirty="0">
                <a:latin typeface="Times New Roman" panose="02020603050405020304" pitchFamily="18" charset="0"/>
                <a:ea typeface="微软雅黑" panose="020B0503020204020204" pitchFamily="34" charset="-122"/>
                <a:sym typeface="Times New Roman" panose="02020603050405020304" pitchFamily="18" charset="0"/>
              </a:rPr>
              <a:t>,</a:t>
            </a:r>
            <a:r>
              <a:rPr lang="en-US" altLang="zh-CN" sz="2000" i="1" dirty="0">
                <a:latin typeface="Times New Roman" panose="02020603050405020304" pitchFamily="18" charset="0"/>
                <a:ea typeface="微软雅黑" panose="020B0503020204020204" pitchFamily="34" charset="-122"/>
                <a:sym typeface="Times New Roman" panose="02020603050405020304" pitchFamily="18" charset="0"/>
              </a:rPr>
              <a:t>C</a:t>
            </a:r>
            <a:r>
              <a:rPr lang="en-US" altLang="zh-CN" sz="2000" dirty="0">
                <a:latin typeface="Times New Roman" panose="02020603050405020304" pitchFamily="18" charset="0"/>
                <a:ea typeface="微软雅黑" panose="020B0503020204020204" pitchFamily="34" charset="-122"/>
                <a:sym typeface="Times New Roman" panose="02020603050405020304" pitchFamily="18" charset="0"/>
              </a:rPr>
              <a:t>)-</a:t>
            </a:r>
            <a:r>
              <a:rPr lang="en-US" altLang="zh-CN" sz="2000" i="1" dirty="0">
                <a:latin typeface="Times New Roman" panose="02020603050405020304" pitchFamily="18" charset="0"/>
                <a:ea typeface="微软雅黑" panose="020B0503020204020204" pitchFamily="34" charset="-122"/>
                <a:sym typeface="Times New Roman" panose="02020603050405020304" pitchFamily="18" charset="0"/>
              </a:rPr>
              <a:t>d</a:t>
            </a:r>
            <a:r>
              <a:rPr lang="en-US" altLang="zh-CN" sz="2000" dirty="0">
                <a:latin typeface="Times New Roman" panose="02020603050405020304" pitchFamily="18" charset="0"/>
                <a:ea typeface="微软雅黑" panose="020B0503020204020204" pitchFamily="34" charset="-122"/>
                <a:sym typeface="Times New Roman" panose="02020603050405020304" pitchFamily="18" charset="0"/>
              </a:rPr>
              <a:t>(</a:t>
            </a:r>
            <a:r>
              <a:rPr lang="en-US" altLang="zh-CN" sz="2000" i="1" dirty="0">
                <a:latin typeface="Times New Roman" panose="02020603050405020304" pitchFamily="18" charset="0"/>
                <a:ea typeface="微软雅黑" panose="020B0503020204020204" pitchFamily="34" charset="-122"/>
                <a:sym typeface="Times New Roman" panose="02020603050405020304" pitchFamily="18" charset="0"/>
              </a:rPr>
              <a:t>C</a:t>
            </a:r>
            <a:r>
              <a:rPr lang="en-US" altLang="zh-CN" sz="2000" dirty="0">
                <a:latin typeface="Times New Roman" panose="02020603050405020304" pitchFamily="18" charset="0"/>
                <a:ea typeface="微软雅黑" panose="020B0503020204020204" pitchFamily="34" charset="-122"/>
                <a:sym typeface="Times New Roman" panose="02020603050405020304" pitchFamily="18" charset="0"/>
              </a:rPr>
              <a:t>,</a:t>
            </a:r>
            <a:r>
              <a:rPr lang="en-US" altLang="zh-CN" sz="2000" i="1" dirty="0">
                <a:latin typeface="Times New Roman" panose="02020603050405020304" pitchFamily="18" charset="0"/>
                <a:ea typeface="微软雅黑" panose="020B0503020204020204" pitchFamily="34" charset="-122"/>
                <a:sym typeface="Times New Roman" panose="02020603050405020304" pitchFamily="18" charset="0"/>
              </a:rPr>
              <a:t>A</a:t>
            </a:r>
            <a:r>
              <a:rPr lang="en-US" altLang="zh-CN" sz="2000" dirty="0">
                <a:latin typeface="Times New Roman" panose="02020603050405020304" pitchFamily="18" charset="0"/>
                <a:ea typeface="微软雅黑" panose="020B0503020204020204" pitchFamily="34" charset="-122"/>
                <a:sym typeface="Times New Roman" panose="02020603050405020304" pitchFamily="18" charset="0"/>
              </a:rPr>
              <a:t>)=0-2=-2</a:t>
            </a:r>
          </a:p>
          <a:p>
            <a:pPr marL="360000" indent="-360000" algn="just">
              <a:lnSpc>
                <a:spcPct val="120000"/>
              </a:lnSpc>
              <a:spcBef>
                <a:spcPts val="600"/>
              </a:spcBef>
              <a:buClr>
                <a:srgbClr val="FF6700"/>
              </a:buClr>
              <a:buFont typeface="Wingdings" pitchFamily="2" charset="2"/>
              <a:buAutoNum type="alphaLcParenR"/>
            </a:pPr>
            <a:r>
              <a:rPr lang="en-US" altLang="zh-CN" sz="2000" dirty="0">
                <a:latin typeface="Times New Roman" panose="02020603050405020304" pitchFamily="18" charset="0"/>
                <a:ea typeface="微软雅黑" panose="020B0503020204020204" pitchFamily="34" charset="-122"/>
                <a:sym typeface="Times New Roman" panose="02020603050405020304" pitchFamily="18" charset="0"/>
              </a:rPr>
              <a:t>D</a:t>
            </a:r>
            <a:r>
              <a:rPr lang="zh-CN" altLang="en-US" sz="2000" dirty="0">
                <a:latin typeface="Times New Roman" panose="02020603050405020304" pitchFamily="18" charset="0"/>
                <a:ea typeface="微软雅黑" panose="020B0503020204020204" pitchFamily="34" charset="-122"/>
                <a:sym typeface="Times New Roman" panose="02020603050405020304" pitchFamily="18" charset="0"/>
              </a:rPr>
              <a:t>原先属于</a:t>
            </a:r>
            <a:r>
              <a:rPr lang="en-US" altLang="zh-CN" sz="2000" dirty="0">
                <a:latin typeface="Times New Roman" panose="02020603050405020304" pitchFamily="18" charset="0"/>
                <a:ea typeface="微软雅黑" panose="020B0503020204020204" pitchFamily="34" charset="-122"/>
                <a:sym typeface="Times New Roman" panose="02020603050405020304" pitchFamily="18" charset="0"/>
              </a:rPr>
              <a:t>A</a:t>
            </a:r>
            <a:r>
              <a:rPr lang="zh-CN" altLang="en-US" sz="2000" dirty="0">
                <a:latin typeface="Times New Roman" panose="02020603050405020304" pitchFamily="18" charset="0"/>
                <a:ea typeface="微软雅黑" panose="020B0503020204020204" pitchFamily="34" charset="-122"/>
                <a:sym typeface="Times New Roman" panose="02020603050405020304" pitchFamily="18" charset="0"/>
              </a:rPr>
              <a:t>中心点所在的簇，当</a:t>
            </a:r>
            <a:r>
              <a:rPr lang="en-US" altLang="zh-CN" sz="2000" dirty="0">
                <a:latin typeface="Times New Roman" panose="02020603050405020304" pitchFamily="18" charset="0"/>
                <a:ea typeface="微软雅黑" panose="020B0503020204020204" pitchFamily="34" charset="-122"/>
                <a:sym typeface="Times New Roman" panose="02020603050405020304" pitchFamily="18" charset="0"/>
              </a:rPr>
              <a:t>A</a:t>
            </a:r>
            <a:r>
              <a:rPr lang="zh-CN" altLang="en-US" sz="2000" dirty="0">
                <a:latin typeface="Times New Roman" panose="02020603050405020304" pitchFamily="18" charset="0"/>
                <a:ea typeface="微软雅黑" panose="020B0503020204020204" pitchFamily="34" charset="-122"/>
                <a:sym typeface="Times New Roman" panose="02020603050405020304" pitchFamily="18" charset="0"/>
              </a:rPr>
              <a:t>被</a:t>
            </a:r>
            <a:r>
              <a:rPr lang="en-US" altLang="zh-CN" sz="2000" dirty="0">
                <a:latin typeface="Times New Roman" panose="02020603050405020304" pitchFamily="18" charset="0"/>
                <a:ea typeface="微软雅黑" panose="020B0503020204020204" pitchFamily="34" charset="-122"/>
                <a:sym typeface="Times New Roman" panose="02020603050405020304" pitchFamily="18" charset="0"/>
              </a:rPr>
              <a:t>C</a:t>
            </a:r>
            <a:r>
              <a:rPr lang="zh-CN" altLang="en-US" sz="2000" dirty="0">
                <a:latin typeface="Times New Roman" panose="02020603050405020304" pitchFamily="18" charset="0"/>
                <a:ea typeface="微软雅黑" panose="020B0503020204020204" pitchFamily="34" charset="-122"/>
                <a:sym typeface="Times New Roman" panose="02020603050405020304" pitchFamily="18" charset="0"/>
              </a:rPr>
              <a:t>替换以后，离</a:t>
            </a:r>
            <a:r>
              <a:rPr lang="en-US" altLang="zh-CN" sz="2000" dirty="0">
                <a:latin typeface="Times New Roman" panose="02020603050405020304" pitchFamily="18" charset="0"/>
                <a:ea typeface="微软雅黑" panose="020B0503020204020204" pitchFamily="34" charset="-122"/>
                <a:sym typeface="Times New Roman" panose="02020603050405020304" pitchFamily="18" charset="0"/>
              </a:rPr>
              <a:t>D</a:t>
            </a:r>
            <a:r>
              <a:rPr lang="zh-CN" altLang="en-US" sz="2000" dirty="0">
                <a:latin typeface="Times New Roman" panose="02020603050405020304" pitchFamily="18" charset="0"/>
                <a:ea typeface="微软雅黑" panose="020B0503020204020204" pitchFamily="34" charset="-122"/>
                <a:sym typeface="Times New Roman" panose="02020603050405020304" pitchFamily="18" charset="0"/>
              </a:rPr>
              <a:t>最近的中心点是</a:t>
            </a:r>
            <a:r>
              <a:rPr lang="en-US" altLang="zh-CN" sz="2000" dirty="0">
                <a:latin typeface="Times New Roman" panose="02020603050405020304" pitchFamily="18" charset="0"/>
                <a:ea typeface="微软雅黑" panose="020B0503020204020204" pitchFamily="34" charset="-122"/>
                <a:sym typeface="Times New Roman" panose="02020603050405020304" pitchFamily="18" charset="0"/>
              </a:rPr>
              <a:t>C</a:t>
            </a:r>
            <a:r>
              <a:rPr lang="zh-CN" altLang="en-US" sz="2000">
                <a:latin typeface="Times New Roman" panose="02020603050405020304" pitchFamily="18" charset="0"/>
                <a:ea typeface="微软雅黑" panose="020B0503020204020204" pitchFamily="34" charset="-122"/>
                <a:sym typeface="Times New Roman" panose="02020603050405020304" pitchFamily="18" charset="0"/>
              </a:rPr>
              <a:t>，</a:t>
            </a:r>
            <a:r>
              <a:rPr lang="en-US" altLang="zh-CN" sz="2000" i="1">
                <a:latin typeface="Times New Roman" panose="02020603050405020304" pitchFamily="18" charset="0"/>
                <a:ea typeface="微软雅黑" panose="020B0503020204020204" pitchFamily="34" charset="-122"/>
                <a:sym typeface="Times New Roman" panose="02020603050405020304" pitchFamily="18" charset="0"/>
              </a:rPr>
              <a:t>C</a:t>
            </a:r>
            <a:r>
              <a:rPr lang="en-US" altLang="zh-CN" sz="1400" b="1" i="1" dirty="0">
                <a:solidFill>
                  <a:srgbClr val="FF6700"/>
                </a:solidFill>
                <a:latin typeface="Times New Roman" panose="02020603050405020304" pitchFamily="18" charset="0"/>
                <a:ea typeface="微软雅黑" panose="020B0503020204020204" pitchFamily="34" charset="-122"/>
                <a:sym typeface="Times New Roman" panose="02020603050405020304" pitchFamily="18" charset="0"/>
              </a:rPr>
              <a:t>D</a:t>
            </a:r>
            <a:r>
              <a:rPr lang="en-US" altLang="zh-CN" sz="1400" i="1">
                <a:latin typeface="Times New Roman" panose="02020603050405020304" pitchFamily="18" charset="0"/>
                <a:ea typeface="微软雅黑" panose="020B0503020204020204" pitchFamily="34" charset="-122"/>
                <a:sym typeface="Times New Roman" panose="02020603050405020304" pitchFamily="18" charset="0"/>
              </a:rPr>
              <a:t>AC</a:t>
            </a:r>
            <a:r>
              <a:rPr lang="en-US" altLang="zh-CN" sz="2000" dirty="0">
                <a:latin typeface="Times New Roman" panose="02020603050405020304" pitchFamily="18" charset="0"/>
                <a:ea typeface="微软雅黑" panose="020B0503020204020204" pitchFamily="34" charset="-122"/>
                <a:sym typeface="Times New Roman" panose="02020603050405020304" pitchFamily="18" charset="0"/>
              </a:rPr>
              <a:t>=</a:t>
            </a:r>
            <a:r>
              <a:rPr lang="en-US" altLang="zh-CN" sz="2000" i="1" dirty="0">
                <a:latin typeface="Times New Roman" panose="02020603050405020304" pitchFamily="18" charset="0"/>
                <a:ea typeface="微软雅黑" panose="020B0503020204020204" pitchFamily="34" charset="-122"/>
                <a:sym typeface="Times New Roman" panose="02020603050405020304" pitchFamily="18" charset="0"/>
              </a:rPr>
              <a:t>d</a:t>
            </a:r>
            <a:r>
              <a:rPr lang="en-US" altLang="zh-CN" sz="2000" dirty="0">
                <a:latin typeface="Times New Roman" panose="02020603050405020304" pitchFamily="18" charset="0"/>
                <a:ea typeface="微软雅黑" panose="020B0503020204020204" pitchFamily="34" charset="-122"/>
                <a:sym typeface="Times New Roman" panose="02020603050405020304" pitchFamily="18" charset="0"/>
              </a:rPr>
              <a:t>(</a:t>
            </a:r>
            <a:r>
              <a:rPr lang="en-US" altLang="zh-CN" sz="2000" i="1" dirty="0">
                <a:latin typeface="Times New Roman" panose="02020603050405020304" pitchFamily="18" charset="0"/>
                <a:ea typeface="微软雅黑" panose="020B0503020204020204" pitchFamily="34" charset="-122"/>
                <a:sym typeface="Times New Roman" panose="02020603050405020304" pitchFamily="18" charset="0"/>
              </a:rPr>
              <a:t>D</a:t>
            </a:r>
            <a:r>
              <a:rPr lang="en-US" altLang="zh-CN" sz="2000" dirty="0">
                <a:latin typeface="Times New Roman" panose="02020603050405020304" pitchFamily="18" charset="0"/>
                <a:ea typeface="微软雅黑" panose="020B0503020204020204" pitchFamily="34" charset="-122"/>
                <a:sym typeface="Times New Roman" panose="02020603050405020304" pitchFamily="18" charset="0"/>
              </a:rPr>
              <a:t>,</a:t>
            </a:r>
            <a:r>
              <a:rPr lang="en-US" altLang="zh-CN" sz="2000" i="1" dirty="0">
                <a:latin typeface="Times New Roman" panose="02020603050405020304" pitchFamily="18" charset="0"/>
                <a:ea typeface="微软雅黑" panose="020B0503020204020204" pitchFamily="34" charset="-122"/>
                <a:sym typeface="Times New Roman" panose="02020603050405020304" pitchFamily="18" charset="0"/>
              </a:rPr>
              <a:t>C</a:t>
            </a:r>
            <a:r>
              <a:rPr lang="en-US" altLang="zh-CN" sz="2000" dirty="0">
                <a:latin typeface="Times New Roman" panose="02020603050405020304" pitchFamily="18" charset="0"/>
                <a:ea typeface="微软雅黑" panose="020B0503020204020204" pitchFamily="34" charset="-122"/>
                <a:sym typeface="Times New Roman" panose="02020603050405020304" pitchFamily="18" charset="0"/>
              </a:rPr>
              <a:t>)-</a:t>
            </a:r>
            <a:r>
              <a:rPr lang="en-US" altLang="zh-CN" sz="2000" i="1" dirty="0">
                <a:latin typeface="Times New Roman" panose="02020603050405020304" pitchFamily="18" charset="0"/>
                <a:ea typeface="微软雅黑" panose="020B0503020204020204" pitchFamily="34" charset="-122"/>
                <a:sym typeface="Times New Roman" panose="02020603050405020304" pitchFamily="18" charset="0"/>
              </a:rPr>
              <a:t>d</a:t>
            </a:r>
            <a:r>
              <a:rPr lang="en-US" altLang="zh-CN" sz="2000" dirty="0">
                <a:latin typeface="Times New Roman" panose="02020603050405020304" pitchFamily="18" charset="0"/>
                <a:ea typeface="微软雅黑" panose="020B0503020204020204" pitchFamily="34" charset="-122"/>
                <a:sym typeface="Times New Roman" panose="02020603050405020304" pitchFamily="18" charset="0"/>
              </a:rPr>
              <a:t>(</a:t>
            </a:r>
            <a:r>
              <a:rPr lang="en-US" altLang="zh-CN" sz="2000" i="1" dirty="0">
                <a:latin typeface="Times New Roman" panose="02020603050405020304" pitchFamily="18" charset="0"/>
                <a:ea typeface="微软雅黑" panose="020B0503020204020204" pitchFamily="34" charset="-122"/>
                <a:sym typeface="Times New Roman" panose="02020603050405020304" pitchFamily="18" charset="0"/>
              </a:rPr>
              <a:t>D</a:t>
            </a:r>
            <a:r>
              <a:rPr lang="en-US" altLang="zh-CN" sz="2000" dirty="0">
                <a:latin typeface="Times New Roman" panose="02020603050405020304" pitchFamily="18" charset="0"/>
                <a:ea typeface="微软雅黑" panose="020B0503020204020204" pitchFamily="34" charset="-122"/>
                <a:sym typeface="Times New Roman" panose="02020603050405020304" pitchFamily="18" charset="0"/>
              </a:rPr>
              <a:t>,</a:t>
            </a:r>
            <a:r>
              <a:rPr lang="en-US" altLang="zh-CN" sz="2000" i="1" dirty="0">
                <a:latin typeface="Times New Roman" panose="02020603050405020304" pitchFamily="18" charset="0"/>
                <a:ea typeface="微软雅黑" panose="020B0503020204020204" pitchFamily="34" charset="-122"/>
                <a:sym typeface="Times New Roman" panose="02020603050405020304" pitchFamily="18" charset="0"/>
              </a:rPr>
              <a:t>A</a:t>
            </a:r>
            <a:r>
              <a:rPr lang="en-US" altLang="zh-CN" sz="2000" dirty="0">
                <a:latin typeface="Times New Roman" panose="02020603050405020304" pitchFamily="18" charset="0"/>
                <a:ea typeface="微软雅黑" panose="020B0503020204020204" pitchFamily="34" charset="-122"/>
                <a:sym typeface="Times New Roman" panose="02020603050405020304" pitchFamily="18" charset="0"/>
              </a:rPr>
              <a:t>)=1-2=-1</a:t>
            </a:r>
          </a:p>
          <a:p>
            <a:pPr marL="360000" indent="-360000" algn="just">
              <a:lnSpc>
                <a:spcPct val="120000"/>
              </a:lnSpc>
              <a:spcBef>
                <a:spcPts val="600"/>
              </a:spcBef>
              <a:buClr>
                <a:srgbClr val="FF6700"/>
              </a:buClr>
              <a:buFont typeface="Wingdings" pitchFamily="2" charset="2"/>
              <a:buAutoNum type="alphaLcParenR"/>
            </a:pPr>
            <a:r>
              <a:rPr lang="en-US" altLang="zh-CN" sz="2000" dirty="0">
                <a:solidFill>
                  <a:srgbClr val="FF6600"/>
                </a:solidFill>
                <a:latin typeface="Times New Roman" panose="02020603050405020304" pitchFamily="18" charset="0"/>
                <a:ea typeface="微软雅黑" panose="020B0503020204020204" pitchFamily="34" charset="-122"/>
                <a:sym typeface="Times New Roman" panose="02020603050405020304" pitchFamily="18" charset="0"/>
              </a:rPr>
              <a:t>E</a:t>
            </a:r>
            <a:r>
              <a:rPr lang="zh-CN" altLang="en-US" sz="2000" dirty="0">
                <a:solidFill>
                  <a:srgbClr val="FF6600"/>
                </a:solidFill>
                <a:latin typeface="Times New Roman" panose="02020603050405020304" pitchFamily="18" charset="0"/>
                <a:ea typeface="微软雅黑" panose="020B0503020204020204" pitchFamily="34" charset="-122"/>
                <a:sym typeface="Times New Roman" panose="02020603050405020304" pitchFamily="18" charset="0"/>
              </a:rPr>
              <a:t>原先属于</a:t>
            </a:r>
            <a:r>
              <a:rPr lang="en-US" altLang="zh-CN" sz="2000" dirty="0">
                <a:solidFill>
                  <a:srgbClr val="FF6600"/>
                </a:solidFill>
                <a:latin typeface="Times New Roman" panose="02020603050405020304" pitchFamily="18" charset="0"/>
                <a:ea typeface="微软雅黑" panose="020B0503020204020204" pitchFamily="34" charset="-122"/>
                <a:sym typeface="Times New Roman" panose="02020603050405020304" pitchFamily="18" charset="0"/>
              </a:rPr>
              <a:t>B</a:t>
            </a:r>
            <a:r>
              <a:rPr lang="zh-CN" altLang="en-US" sz="2000" dirty="0">
                <a:solidFill>
                  <a:srgbClr val="FF6600"/>
                </a:solidFill>
                <a:latin typeface="Times New Roman" panose="02020603050405020304" pitchFamily="18" charset="0"/>
                <a:ea typeface="微软雅黑" panose="020B0503020204020204" pitchFamily="34" charset="-122"/>
                <a:sym typeface="Times New Roman" panose="02020603050405020304" pitchFamily="18" charset="0"/>
              </a:rPr>
              <a:t>中心点所在的簇，当</a:t>
            </a:r>
            <a:r>
              <a:rPr lang="en-US" altLang="zh-CN" sz="2000" dirty="0">
                <a:solidFill>
                  <a:srgbClr val="FF6600"/>
                </a:solidFill>
                <a:latin typeface="Times New Roman" panose="02020603050405020304" pitchFamily="18" charset="0"/>
                <a:ea typeface="微软雅黑" panose="020B0503020204020204" pitchFamily="34" charset="-122"/>
                <a:sym typeface="Times New Roman" panose="02020603050405020304" pitchFamily="18" charset="0"/>
              </a:rPr>
              <a:t>A</a:t>
            </a:r>
            <a:r>
              <a:rPr lang="zh-CN" altLang="en-US" sz="2000" dirty="0">
                <a:solidFill>
                  <a:srgbClr val="FF6600"/>
                </a:solidFill>
                <a:latin typeface="Times New Roman" panose="02020603050405020304" pitchFamily="18" charset="0"/>
                <a:ea typeface="微软雅黑" panose="020B0503020204020204" pitchFamily="34" charset="-122"/>
                <a:sym typeface="Times New Roman" panose="02020603050405020304" pitchFamily="18" charset="0"/>
              </a:rPr>
              <a:t>被</a:t>
            </a:r>
            <a:r>
              <a:rPr lang="en-US" altLang="zh-CN" sz="2000" dirty="0">
                <a:solidFill>
                  <a:srgbClr val="FF6600"/>
                </a:solidFill>
                <a:latin typeface="Times New Roman" panose="02020603050405020304" pitchFamily="18" charset="0"/>
                <a:ea typeface="微软雅黑" panose="020B0503020204020204" pitchFamily="34" charset="-122"/>
                <a:sym typeface="Times New Roman" panose="02020603050405020304" pitchFamily="18" charset="0"/>
              </a:rPr>
              <a:t>C</a:t>
            </a:r>
            <a:r>
              <a:rPr lang="zh-CN" altLang="en-US" sz="2000" dirty="0">
                <a:solidFill>
                  <a:srgbClr val="FF6600"/>
                </a:solidFill>
                <a:latin typeface="Times New Roman" panose="02020603050405020304" pitchFamily="18" charset="0"/>
                <a:ea typeface="微软雅黑" panose="020B0503020204020204" pitchFamily="34" charset="-122"/>
                <a:sym typeface="Times New Roman" panose="02020603050405020304" pitchFamily="18" charset="0"/>
              </a:rPr>
              <a:t>替换以后，离</a:t>
            </a:r>
            <a:r>
              <a:rPr lang="en-US" altLang="zh-CN" sz="2000" dirty="0">
                <a:solidFill>
                  <a:srgbClr val="FF6600"/>
                </a:solidFill>
                <a:latin typeface="Times New Roman" panose="02020603050405020304" pitchFamily="18" charset="0"/>
                <a:ea typeface="微软雅黑" panose="020B0503020204020204" pitchFamily="34" charset="-122"/>
                <a:sym typeface="Times New Roman" panose="02020603050405020304" pitchFamily="18" charset="0"/>
              </a:rPr>
              <a:t>E</a:t>
            </a:r>
            <a:r>
              <a:rPr lang="zh-CN" altLang="en-US" sz="2000" dirty="0">
                <a:solidFill>
                  <a:srgbClr val="FF6600"/>
                </a:solidFill>
                <a:latin typeface="Times New Roman" panose="02020603050405020304" pitchFamily="18" charset="0"/>
                <a:ea typeface="微软雅黑" panose="020B0503020204020204" pitchFamily="34" charset="-122"/>
                <a:sym typeface="Times New Roman" panose="02020603050405020304" pitchFamily="18" charset="0"/>
              </a:rPr>
              <a:t>最近的中心仍然是 </a:t>
            </a:r>
            <a:r>
              <a:rPr lang="en-US" altLang="zh-CN" sz="2000" dirty="0">
                <a:solidFill>
                  <a:srgbClr val="FF6600"/>
                </a:solidFill>
                <a:latin typeface="Times New Roman" panose="02020603050405020304" pitchFamily="18" charset="0"/>
                <a:ea typeface="微软雅黑" panose="020B0503020204020204" pitchFamily="34" charset="-122"/>
                <a:sym typeface="Times New Roman" panose="02020603050405020304" pitchFamily="18" charset="0"/>
              </a:rPr>
              <a:t>B</a:t>
            </a:r>
            <a:r>
              <a:rPr lang="zh-CN" altLang="en-US" sz="2000" dirty="0">
                <a:solidFill>
                  <a:srgbClr val="FF6600"/>
                </a:solidFill>
                <a:latin typeface="Times New Roman" panose="02020603050405020304" pitchFamily="18" charset="0"/>
                <a:ea typeface="微软雅黑" panose="020B0503020204020204" pitchFamily="34" charset="-122"/>
                <a:sym typeface="Times New Roman" panose="02020603050405020304" pitchFamily="18" charset="0"/>
              </a:rPr>
              <a:t>，根据</a:t>
            </a:r>
            <a:r>
              <a:rPr lang="en-US" altLang="zh-CN" sz="2000" dirty="0">
                <a:solidFill>
                  <a:srgbClr val="FF6600"/>
                </a:solidFill>
                <a:latin typeface="Times New Roman" panose="02020603050405020304" pitchFamily="18" charset="0"/>
                <a:ea typeface="微软雅黑" panose="020B0503020204020204" pitchFamily="34" charset="-122"/>
                <a:sym typeface="Times New Roman" panose="02020603050405020304" pitchFamily="18" charset="0"/>
              </a:rPr>
              <a:t>PAM</a:t>
            </a:r>
            <a:r>
              <a:rPr lang="zh-CN" altLang="en-US" sz="2000" dirty="0">
                <a:solidFill>
                  <a:srgbClr val="FF6600"/>
                </a:solidFill>
                <a:latin typeface="Times New Roman" panose="02020603050405020304" pitchFamily="18" charset="0"/>
                <a:ea typeface="微软雅黑" panose="020B0503020204020204" pitchFamily="34" charset="-122"/>
                <a:sym typeface="Times New Roman" panose="02020603050405020304" pitchFamily="18" charset="0"/>
              </a:rPr>
              <a:t>算法代价函数的第三种情况</a:t>
            </a:r>
            <a:r>
              <a:rPr lang="en-US" altLang="zh-CN" sz="2000" i="1" dirty="0">
                <a:solidFill>
                  <a:srgbClr val="FF6600"/>
                </a:solidFill>
                <a:latin typeface="Times New Roman" panose="02020603050405020304" pitchFamily="18" charset="0"/>
                <a:ea typeface="微软雅黑" panose="020B0503020204020204" pitchFamily="34" charset="-122"/>
                <a:sym typeface="Times New Roman" panose="02020603050405020304" pitchFamily="18" charset="0"/>
              </a:rPr>
              <a:t>C</a:t>
            </a:r>
            <a:r>
              <a:rPr lang="en-US" altLang="zh-CN" sz="1400" b="1" i="1" dirty="0">
                <a:solidFill>
                  <a:srgbClr val="FF6600"/>
                </a:solidFill>
                <a:latin typeface="Times New Roman" panose="02020603050405020304" pitchFamily="18" charset="0"/>
                <a:ea typeface="微软雅黑" panose="020B0503020204020204" pitchFamily="34" charset="-122"/>
                <a:sym typeface="Times New Roman" panose="02020603050405020304" pitchFamily="18" charset="0"/>
              </a:rPr>
              <a:t>E</a:t>
            </a:r>
            <a:r>
              <a:rPr lang="en-US" altLang="zh-CN" sz="1400" i="1" dirty="0">
                <a:solidFill>
                  <a:srgbClr val="FF6600"/>
                </a:solidFill>
                <a:latin typeface="Times New Roman" panose="02020603050405020304" pitchFamily="18" charset="0"/>
                <a:ea typeface="微软雅黑" panose="020B0503020204020204" pitchFamily="34" charset="-122"/>
                <a:sym typeface="Times New Roman" panose="02020603050405020304" pitchFamily="18" charset="0"/>
              </a:rPr>
              <a:t>AC</a:t>
            </a:r>
            <a:r>
              <a:rPr lang="en-US" altLang="zh-CN" sz="2000" dirty="0">
                <a:solidFill>
                  <a:srgbClr val="FF6600"/>
                </a:solidFill>
                <a:latin typeface="Times New Roman" panose="02020603050405020304" pitchFamily="18" charset="0"/>
                <a:ea typeface="微软雅黑" panose="020B0503020204020204" pitchFamily="34" charset="-122"/>
                <a:sym typeface="Times New Roman" panose="02020603050405020304" pitchFamily="18" charset="0"/>
              </a:rPr>
              <a:t>=0</a:t>
            </a:r>
            <a:endParaRPr lang="zh-CN" altLang="en-US" sz="2000" dirty="0">
              <a:solidFill>
                <a:srgbClr val="FF6600"/>
              </a:solidFill>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0" name="Rectangle 2"/>
          <p:cNvSpPr>
            <a:spLocks noGrp="1" noChangeArrowheads="1"/>
          </p:cNvSpPr>
          <p:nvPr>
            <p:ph type="title" idx="4294967295"/>
          </p:nvPr>
        </p:nvSpPr>
        <p:spPr>
          <a:xfrm>
            <a:off x="756000" y="108000"/>
            <a:ext cx="6781800" cy="492443"/>
          </a:xfrm>
          <a:prstGeom prst="rect">
            <a:avLst/>
          </a:prstGeom>
        </p:spPr>
        <p:txBody>
          <a:bodyPr wrap="square">
            <a:spAutoFit/>
          </a:bodyPr>
          <a:lstStyle/>
          <a:p>
            <a:pPr fontAlgn="base">
              <a:lnSpc>
                <a:spcPct val="100000"/>
              </a:lnSpc>
              <a:spcAft>
                <a:spcPct val="0"/>
              </a:spcAft>
            </a:pPr>
            <a:r>
              <a:rPr lang="en-US" altLang="zh-CN"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2.1.4 k-</a:t>
            </a:r>
            <a:r>
              <a:rPr lang="zh-CN" altLang="en-US"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中心点</a:t>
            </a:r>
            <a:r>
              <a:rPr lang="en-US" altLang="zh-CN" sz="2600" b="1" spc="50" dirty="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PAM</a:t>
            </a:r>
            <a:r>
              <a:rPr lang="zh-CN" altLang="en-US"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算法示例</a:t>
            </a:r>
            <a:endParaRPr lang="en-US" altLang="zh-CN" sz="2600" b="1" spc="50" dirty="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29701" name="Rectangle 4"/>
          <p:cNvSpPr>
            <a:spLocks noChangeArrowheads="1"/>
          </p:cNvSpPr>
          <p:nvPr/>
        </p:nvSpPr>
        <p:spPr bwMode="auto">
          <a:xfrm>
            <a:off x="234157" y="5234166"/>
            <a:ext cx="867568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marL="469900" indent="-469900">
              <a:spcBef>
                <a:spcPct val="20000"/>
              </a:spcBef>
              <a:buClr>
                <a:schemeClr val="bg2"/>
              </a:buClr>
              <a:buSzPct val="75000"/>
              <a:buFont typeface="Wingdings" charset="2"/>
              <a:buChar char="n"/>
              <a:defRPr sz="3200">
                <a:solidFill>
                  <a:schemeClr val="tx1"/>
                </a:solidFill>
                <a:latin typeface="Arial" charset="0"/>
                <a:ea typeface="楷体_GB2312" charset="0"/>
              </a:defRPr>
            </a:lvl1pPr>
            <a:lvl2pPr marL="742950" indent="-285750">
              <a:spcBef>
                <a:spcPct val="20000"/>
              </a:spcBef>
              <a:buClr>
                <a:schemeClr val="accent2"/>
              </a:buClr>
              <a:buSzPct val="80000"/>
              <a:buFont typeface="Wingdings" charset="2"/>
              <a:buChar char="¨"/>
              <a:defRPr sz="2800">
                <a:solidFill>
                  <a:schemeClr val="tx1"/>
                </a:solidFill>
                <a:latin typeface="Arial" charset="0"/>
                <a:ea typeface="楷体_GB2312" charset="0"/>
              </a:defRPr>
            </a:lvl2pPr>
            <a:lvl3pPr marL="1143000" indent="-228600">
              <a:spcBef>
                <a:spcPct val="20000"/>
              </a:spcBef>
              <a:buClr>
                <a:schemeClr val="bg2"/>
              </a:buClr>
              <a:buSzPct val="65000"/>
              <a:buFont typeface="Wingdings" charset="2"/>
              <a:buChar char="n"/>
              <a:defRPr sz="2400">
                <a:solidFill>
                  <a:schemeClr val="tx1"/>
                </a:solidFill>
                <a:latin typeface="Arial" charset="0"/>
                <a:ea typeface="楷体_GB2312" charset="0"/>
              </a:defRPr>
            </a:lvl3pPr>
            <a:lvl4pPr marL="1600200" indent="-228600">
              <a:spcBef>
                <a:spcPct val="20000"/>
              </a:spcBef>
              <a:buClr>
                <a:schemeClr val="accent2"/>
              </a:buClr>
              <a:buSzPct val="70000"/>
              <a:buFont typeface="Wingdings" charset="2"/>
              <a:buChar char="¨"/>
              <a:defRPr sz="2000">
                <a:solidFill>
                  <a:schemeClr val="tx1"/>
                </a:solidFill>
                <a:latin typeface="Arial" charset="0"/>
                <a:ea typeface="楷体_GB2312" charset="0"/>
              </a:defRPr>
            </a:lvl4pPr>
            <a:lvl5pPr marL="2057400" indent="-228600">
              <a:spcBef>
                <a:spcPct val="20000"/>
              </a:spcBef>
              <a:buClr>
                <a:schemeClr val="bg2"/>
              </a:buClr>
              <a:buFont typeface="Wingdings" charset="2"/>
              <a:buChar char="§"/>
              <a:defRPr sz="2000">
                <a:solidFill>
                  <a:schemeClr val="tx1"/>
                </a:solidFill>
                <a:latin typeface="Arial" charset="0"/>
                <a:ea typeface="楷体_GB2312" charset="0"/>
              </a:defRPr>
            </a:lvl5pPr>
            <a:lvl6pPr marL="25146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楷体_GB2312" charset="0"/>
              </a:defRPr>
            </a:lvl6pPr>
            <a:lvl7pPr marL="29718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楷体_GB2312" charset="0"/>
              </a:defRPr>
            </a:lvl7pPr>
            <a:lvl8pPr marL="34290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楷体_GB2312" charset="0"/>
              </a:defRPr>
            </a:lvl8pPr>
            <a:lvl9pPr marL="38862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楷体_GB2312" charset="0"/>
              </a:defRPr>
            </a:lvl9pPr>
          </a:lstStyle>
          <a:p>
            <a:pPr marL="0" indent="0" algn="ctr">
              <a:buClr>
                <a:schemeClr val="accent2"/>
              </a:buClr>
              <a:buSzTx/>
              <a:buNone/>
              <a:defRPr/>
            </a:pPr>
            <a:r>
              <a:rPr lang="zh-CN" altLang="en-US" sz="2000" dirty="0">
                <a:latin typeface="Times New Roman" panose="02020603050405020304" pitchFamily="18" charset="0"/>
                <a:ea typeface="微软雅黑" panose="020B0503020204020204" pitchFamily="34" charset="-122"/>
                <a:sym typeface="Times New Roman" panose="02020603050405020304" pitchFamily="18" charset="0"/>
              </a:rPr>
              <a:t>因此，</a:t>
            </a:r>
            <a:r>
              <a:rPr lang="en-US" altLang="zh-CN" sz="2000" i="1" dirty="0">
                <a:latin typeface="Times New Roman" panose="02020603050405020304" pitchFamily="18" charset="0"/>
                <a:ea typeface="微软雅黑" panose="020B0503020204020204" pitchFamily="34" charset="-122"/>
                <a:sym typeface="Times New Roman" panose="02020603050405020304" pitchFamily="18" charset="0"/>
              </a:rPr>
              <a:t>TC</a:t>
            </a:r>
            <a:r>
              <a:rPr lang="en-US" altLang="zh-CN" sz="2000" i="1" baseline="-25000" dirty="0">
                <a:latin typeface="Times New Roman" panose="02020603050405020304" pitchFamily="18" charset="0"/>
                <a:ea typeface="微软雅黑" panose="020B0503020204020204" pitchFamily="34" charset="-122"/>
                <a:sym typeface="Times New Roman" panose="02020603050405020304" pitchFamily="18" charset="0"/>
              </a:rPr>
              <a:t>AC</a:t>
            </a:r>
            <a:r>
              <a:rPr lang="en-US" altLang="zh-CN" sz="2000">
                <a:latin typeface="Times New Roman" panose="02020603050405020304" pitchFamily="18" charset="0"/>
                <a:ea typeface="微软雅黑" panose="020B0503020204020204" pitchFamily="34" charset="-122"/>
                <a:sym typeface="Times New Roman" panose="02020603050405020304" pitchFamily="18" charset="0"/>
              </a:rPr>
              <a:t>=</a:t>
            </a:r>
            <a:r>
              <a:rPr lang="en-US" altLang="zh-CN" sz="2000" i="1">
                <a:latin typeface="Times New Roman" panose="02020603050405020304" pitchFamily="18" charset="0"/>
                <a:ea typeface="微软雅黑" panose="020B0503020204020204" pitchFamily="34" charset="-122"/>
                <a:sym typeface="Times New Roman" panose="02020603050405020304" pitchFamily="18" charset="0"/>
              </a:rPr>
              <a:t>C</a:t>
            </a:r>
            <a:r>
              <a:rPr lang="en-US" altLang="zh-CN" sz="2000" i="1" baseline="-25000">
                <a:latin typeface="Times New Roman" panose="02020603050405020304" pitchFamily="18" charset="0"/>
                <a:ea typeface="微软雅黑" panose="020B0503020204020204" pitchFamily="34" charset="-122"/>
                <a:sym typeface="Times New Roman" panose="02020603050405020304" pitchFamily="18" charset="0"/>
              </a:rPr>
              <a:t>AAC</a:t>
            </a:r>
            <a:r>
              <a:rPr lang="en-US" altLang="zh-CN" sz="2000">
                <a:latin typeface="Times New Roman" panose="02020603050405020304" pitchFamily="18" charset="0"/>
                <a:ea typeface="微软雅黑" panose="020B0503020204020204" pitchFamily="34" charset="-122"/>
                <a:sym typeface="Times New Roman" panose="02020603050405020304" pitchFamily="18" charset="0"/>
              </a:rPr>
              <a:t>+</a:t>
            </a:r>
            <a:r>
              <a:rPr lang="en-US" altLang="zh-CN" sz="2000" i="1">
                <a:latin typeface="Times New Roman" panose="02020603050405020304" pitchFamily="18" charset="0"/>
                <a:ea typeface="微软雅黑" panose="020B0503020204020204" pitchFamily="34" charset="-122"/>
                <a:sym typeface="Times New Roman" panose="02020603050405020304" pitchFamily="18" charset="0"/>
              </a:rPr>
              <a:t> C</a:t>
            </a:r>
            <a:r>
              <a:rPr lang="en-US" altLang="zh-CN" sz="2000" i="1" baseline="-25000" dirty="0">
                <a:latin typeface="Times New Roman" panose="02020603050405020304" pitchFamily="18" charset="0"/>
                <a:ea typeface="微软雅黑" panose="020B0503020204020204" pitchFamily="34" charset="-122"/>
                <a:sym typeface="Times New Roman" panose="02020603050405020304" pitchFamily="18" charset="0"/>
              </a:rPr>
              <a:t>BAC</a:t>
            </a:r>
            <a:r>
              <a:rPr lang="en-US" altLang="zh-CN" sz="2000">
                <a:latin typeface="Times New Roman" panose="02020603050405020304" pitchFamily="18" charset="0"/>
                <a:ea typeface="微软雅黑" panose="020B0503020204020204" pitchFamily="34" charset="-122"/>
                <a:sym typeface="Times New Roman" panose="02020603050405020304" pitchFamily="18" charset="0"/>
              </a:rPr>
              <a:t>+</a:t>
            </a:r>
            <a:r>
              <a:rPr lang="en-US" altLang="zh-CN" sz="2000" i="1">
                <a:latin typeface="Times New Roman" panose="02020603050405020304" pitchFamily="18" charset="0"/>
                <a:ea typeface="微软雅黑" panose="020B0503020204020204" pitchFamily="34" charset="-122"/>
                <a:sym typeface="Times New Roman" panose="02020603050405020304" pitchFamily="18" charset="0"/>
              </a:rPr>
              <a:t> C</a:t>
            </a:r>
            <a:r>
              <a:rPr lang="en-US" altLang="zh-CN" sz="2000" i="1" baseline="-25000">
                <a:latin typeface="Times New Roman" panose="02020603050405020304" pitchFamily="18" charset="0"/>
                <a:ea typeface="微软雅黑" panose="020B0503020204020204" pitchFamily="34" charset="-122"/>
                <a:sym typeface="Times New Roman" panose="02020603050405020304" pitchFamily="18" charset="0"/>
              </a:rPr>
              <a:t>CAC</a:t>
            </a:r>
            <a:r>
              <a:rPr lang="en-US" altLang="zh-CN" sz="2000">
                <a:latin typeface="Times New Roman" panose="02020603050405020304" pitchFamily="18" charset="0"/>
                <a:ea typeface="微软雅黑" panose="020B0503020204020204" pitchFamily="34" charset="-122"/>
                <a:sym typeface="Times New Roman" panose="02020603050405020304" pitchFamily="18" charset="0"/>
              </a:rPr>
              <a:t>+</a:t>
            </a:r>
            <a:r>
              <a:rPr lang="en-US" altLang="zh-CN" sz="2000" i="1">
                <a:latin typeface="Times New Roman" panose="02020603050405020304" pitchFamily="18" charset="0"/>
                <a:ea typeface="微软雅黑" panose="020B0503020204020204" pitchFamily="34" charset="-122"/>
                <a:sym typeface="Times New Roman" panose="02020603050405020304" pitchFamily="18" charset="0"/>
              </a:rPr>
              <a:t> C</a:t>
            </a:r>
            <a:r>
              <a:rPr lang="en-US" altLang="zh-CN" sz="2000" i="1" baseline="-25000" dirty="0">
                <a:latin typeface="Times New Roman" panose="02020603050405020304" pitchFamily="18" charset="0"/>
                <a:ea typeface="微软雅黑" panose="020B0503020204020204" pitchFamily="34" charset="-122"/>
                <a:sym typeface="Times New Roman" panose="02020603050405020304" pitchFamily="18" charset="0"/>
              </a:rPr>
              <a:t>DAC</a:t>
            </a:r>
            <a:r>
              <a:rPr lang="en-US" altLang="zh-CN" sz="2000" i="1">
                <a:latin typeface="Times New Roman" panose="02020603050405020304" pitchFamily="18" charset="0"/>
                <a:ea typeface="微软雅黑" panose="020B0503020204020204" pitchFamily="34" charset="-122"/>
                <a:sym typeface="Times New Roman" panose="02020603050405020304" pitchFamily="18" charset="0"/>
              </a:rPr>
              <a:t>+ C</a:t>
            </a:r>
            <a:r>
              <a:rPr lang="en-US" altLang="zh-CN" sz="2000" i="1" baseline="-25000" dirty="0">
                <a:latin typeface="Times New Roman" panose="02020603050405020304" pitchFamily="18" charset="0"/>
                <a:ea typeface="微软雅黑" panose="020B0503020204020204" pitchFamily="34" charset="-122"/>
                <a:sym typeface="Times New Roman" panose="02020603050405020304" pitchFamily="18" charset="0"/>
              </a:rPr>
              <a:t>EAC</a:t>
            </a:r>
            <a:r>
              <a:rPr lang="en-US" altLang="zh-CN" sz="2000" i="1">
                <a:latin typeface="Times New Roman" panose="02020603050405020304" pitchFamily="18" charset="0"/>
                <a:ea typeface="微软雅黑" panose="020B0503020204020204" pitchFamily="34" charset="-122"/>
                <a:sym typeface="Times New Roman" panose="02020603050405020304" pitchFamily="18" charset="0"/>
              </a:rPr>
              <a:t> </a:t>
            </a:r>
            <a:r>
              <a:rPr lang="en-US" altLang="zh-CN" sz="2000" i="1" dirty="0">
                <a:latin typeface="Times New Roman" panose="02020603050405020304" pitchFamily="18" charset="0"/>
                <a:ea typeface="微软雅黑" panose="020B0503020204020204" pitchFamily="34" charset="-122"/>
                <a:sym typeface="Times New Roman" panose="02020603050405020304" pitchFamily="18" charset="0"/>
              </a:rPr>
              <a:t>=1+0-2-1+0</a:t>
            </a:r>
            <a:r>
              <a:rPr lang="en-US" altLang="zh-CN" sz="2000" i="1">
                <a:latin typeface="Times New Roman" panose="02020603050405020304" pitchFamily="18" charset="0"/>
                <a:ea typeface="微软雅黑" panose="020B0503020204020204" pitchFamily="34" charset="-122"/>
                <a:sym typeface="Times New Roman" panose="02020603050405020304" pitchFamily="18" charset="0"/>
              </a:rPr>
              <a:t>=-2</a:t>
            </a:r>
            <a:endParaRPr lang="zh-CN" altLang="en-US" sz="2000" i="1" dirty="0">
              <a:latin typeface="Times New Roman" panose="02020603050405020304" pitchFamily="18" charset="0"/>
              <a:ea typeface="微软雅黑" panose="020B0503020204020204" pitchFamily="34" charset="-122"/>
              <a:sym typeface="Times New Roman" panose="02020603050405020304" pitchFamily="18" charset="0"/>
            </a:endParaRPr>
          </a:p>
        </p:txBody>
      </p:sp>
      <p:graphicFrame>
        <p:nvGraphicFramePr>
          <p:cNvPr id="2" name="对象 1"/>
          <p:cNvGraphicFramePr>
            <a:graphicFrameLocks noChangeAspect="1"/>
          </p:cNvGraphicFramePr>
          <p:nvPr/>
        </p:nvGraphicFramePr>
        <p:xfrm>
          <a:off x="8010001" y="5186457"/>
          <a:ext cx="971567" cy="1256585"/>
        </p:xfrm>
        <a:graphic>
          <a:graphicData uri="http://schemas.openxmlformats.org/presentationml/2006/ole">
            <mc:AlternateContent xmlns:mc="http://schemas.openxmlformats.org/markup-compatibility/2006">
              <mc:Choice xmlns:v="urn:schemas-microsoft-com:vml" Requires="v">
                <p:oleObj spid="_x0000_s37897" r:id="rId3" imgW="1600200" imgH="2070100" progId="Word.Picture.8">
                  <p:embed/>
                </p:oleObj>
              </mc:Choice>
              <mc:Fallback>
                <p:oleObj r:id="rId3" imgW="1600200" imgH="2070100" progId="Word.Picture.8">
                  <p:embed/>
                  <p:pic>
                    <p:nvPicPr>
                      <p:cNvPr id="2" name="对象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10001" y="5186457"/>
                        <a:ext cx="971567" cy="1256585"/>
                      </a:xfrm>
                      <a:prstGeom prst="rect">
                        <a:avLst/>
                      </a:prstGeom>
                      <a:solidFill>
                        <a:srgbClr val="FFFFFF"/>
                      </a:solidFill>
                      <a:ln>
                        <a:noFill/>
                      </a:ln>
                    </p:spPr>
                  </p:pic>
                </p:oleObj>
              </mc:Fallback>
            </mc:AlternateContent>
          </a:graphicData>
        </a:graphic>
      </p:graphicFrame>
      <p:graphicFrame>
        <p:nvGraphicFramePr>
          <p:cNvPr id="11" name="Group 4">
            <a:extLst>
              <a:ext uri="{FF2B5EF4-FFF2-40B4-BE49-F238E27FC236}">
                <a16:creationId xmlns:a16="http://schemas.microsoft.com/office/drawing/2014/main" id="{58AD3BAC-F8EE-4185-AACD-0028BDD6BA7E}"/>
              </a:ext>
            </a:extLst>
          </p:cNvPr>
          <p:cNvGraphicFramePr>
            <a:graphicFrameLocks noGrp="1"/>
          </p:cNvGraphicFramePr>
          <p:nvPr/>
        </p:nvGraphicFramePr>
        <p:xfrm>
          <a:off x="5436096" y="2708920"/>
          <a:ext cx="3502025" cy="2454864"/>
        </p:xfrm>
        <a:graphic>
          <a:graphicData uri="http://schemas.openxmlformats.org/drawingml/2006/table">
            <a:tbl>
              <a:tblPr/>
              <a:tblGrid>
                <a:gridCol w="946150">
                  <a:extLst>
                    <a:ext uri="{9D8B030D-6E8A-4147-A177-3AD203B41FA5}">
                      <a16:colId xmlns:a16="http://schemas.microsoft.com/office/drawing/2014/main" val="20000"/>
                    </a:ext>
                  </a:extLst>
                </a:gridCol>
                <a:gridCol w="609600">
                  <a:extLst>
                    <a:ext uri="{9D8B030D-6E8A-4147-A177-3AD203B41FA5}">
                      <a16:colId xmlns:a16="http://schemas.microsoft.com/office/drawing/2014/main" val="20001"/>
                    </a:ext>
                  </a:extLst>
                </a:gridCol>
                <a:gridCol w="447675">
                  <a:extLst>
                    <a:ext uri="{9D8B030D-6E8A-4147-A177-3AD203B41FA5}">
                      <a16:colId xmlns:a16="http://schemas.microsoft.com/office/drawing/2014/main" val="20002"/>
                    </a:ext>
                  </a:extLst>
                </a:gridCol>
                <a:gridCol w="525462">
                  <a:extLst>
                    <a:ext uri="{9D8B030D-6E8A-4147-A177-3AD203B41FA5}">
                      <a16:colId xmlns:a16="http://schemas.microsoft.com/office/drawing/2014/main" val="20003"/>
                    </a:ext>
                  </a:extLst>
                </a:gridCol>
                <a:gridCol w="487363">
                  <a:extLst>
                    <a:ext uri="{9D8B030D-6E8A-4147-A177-3AD203B41FA5}">
                      <a16:colId xmlns:a16="http://schemas.microsoft.com/office/drawing/2014/main" val="20004"/>
                    </a:ext>
                  </a:extLst>
                </a:gridCol>
                <a:gridCol w="485775">
                  <a:extLst>
                    <a:ext uri="{9D8B030D-6E8A-4147-A177-3AD203B41FA5}">
                      <a16:colId xmlns:a16="http://schemas.microsoft.com/office/drawing/2014/main" val="20005"/>
                    </a:ext>
                  </a:extLst>
                </a:gridCol>
              </a:tblGrid>
              <a:tr h="409144">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zh-CN" altLang="en-US" sz="1800" b="1" i="0" u="none" strike="noStrike" cap="none" normalizeH="0" baseline="0">
                          <a:ln>
                            <a:noFill/>
                          </a:ln>
                          <a:solidFill>
                            <a:schemeClr val="bg1"/>
                          </a:solidFill>
                          <a:effectLst/>
                          <a:latin typeface="Times New Roman" panose="02020603050405020304" pitchFamily="18" charset="0"/>
                          <a:ea typeface="微软雅黑" panose="020B0503020204020204" pitchFamily="34" charset="-122"/>
                          <a:sym typeface="Times New Roman" panose="02020603050405020304" pitchFamily="18" charset="0"/>
                        </a:rPr>
                        <a:t>样本点</a:t>
                      </a:r>
                    </a:p>
                  </a:txBody>
                  <a:tcPr marT="45696" marB="45696" anchor="ctr" horzOverflow="overflow">
                    <a:lnL w="12700" cap="flat" cmpd="sng" algn="ctr">
                      <a:solidFill>
                        <a:srgbClr val="0070C0"/>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0070C0"/>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altLang="zh-CN" sz="1800" b="1" i="0" u="none" strike="noStrike" cap="none" normalizeH="0" baseline="0">
                          <a:ln>
                            <a:noFill/>
                          </a:ln>
                          <a:solidFill>
                            <a:schemeClr val="bg1"/>
                          </a:solidFill>
                          <a:effectLst/>
                          <a:latin typeface="Times New Roman" panose="02020603050405020304" pitchFamily="18" charset="0"/>
                          <a:ea typeface="微软雅黑" panose="020B0503020204020204" pitchFamily="34" charset="-122"/>
                          <a:sym typeface="Times New Roman" panose="02020603050405020304" pitchFamily="18" charset="0"/>
                        </a:rPr>
                        <a:t>A</a:t>
                      </a:r>
                    </a:p>
                  </a:txBody>
                  <a:tcPr marT="45696" marB="4569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0070C0"/>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altLang="zh-CN" sz="1800" b="1" i="0" u="none" strike="noStrike" cap="none" normalizeH="0" baseline="0">
                          <a:ln>
                            <a:noFill/>
                          </a:ln>
                          <a:solidFill>
                            <a:schemeClr val="bg1"/>
                          </a:solidFill>
                          <a:effectLst/>
                          <a:latin typeface="Times New Roman" panose="02020603050405020304" pitchFamily="18" charset="0"/>
                          <a:ea typeface="微软雅黑" panose="020B0503020204020204" pitchFamily="34" charset="-122"/>
                          <a:sym typeface="Times New Roman" panose="02020603050405020304" pitchFamily="18" charset="0"/>
                        </a:rPr>
                        <a:t>B</a:t>
                      </a:r>
                    </a:p>
                  </a:txBody>
                  <a:tcPr marT="45696" marB="4569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0070C0"/>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altLang="zh-CN" sz="1800" b="1" i="0" u="none" strike="noStrike" cap="none" normalizeH="0" baseline="0">
                          <a:ln>
                            <a:noFill/>
                          </a:ln>
                          <a:solidFill>
                            <a:schemeClr val="bg1"/>
                          </a:solidFill>
                          <a:effectLst/>
                          <a:latin typeface="Times New Roman" panose="02020603050405020304" pitchFamily="18" charset="0"/>
                          <a:ea typeface="微软雅黑" panose="020B0503020204020204" pitchFamily="34" charset="-122"/>
                          <a:sym typeface="Times New Roman" panose="02020603050405020304" pitchFamily="18" charset="0"/>
                        </a:rPr>
                        <a:t>C</a:t>
                      </a:r>
                    </a:p>
                  </a:txBody>
                  <a:tcPr marT="45696" marB="4569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0070C0"/>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altLang="zh-CN" sz="1800" b="1" i="0" u="none" strike="noStrike" cap="none" normalizeH="0" baseline="0">
                          <a:ln>
                            <a:noFill/>
                          </a:ln>
                          <a:solidFill>
                            <a:schemeClr val="bg1"/>
                          </a:solidFill>
                          <a:effectLst/>
                          <a:latin typeface="Times New Roman" panose="02020603050405020304" pitchFamily="18" charset="0"/>
                          <a:ea typeface="微软雅黑" panose="020B0503020204020204" pitchFamily="34" charset="-122"/>
                          <a:sym typeface="Times New Roman" panose="02020603050405020304" pitchFamily="18" charset="0"/>
                        </a:rPr>
                        <a:t>D</a:t>
                      </a:r>
                    </a:p>
                  </a:txBody>
                  <a:tcPr marT="45696" marB="4569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0070C0"/>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altLang="zh-CN" sz="1800" b="1" i="0" u="none" strike="noStrike" cap="none" normalizeH="0" baseline="0">
                          <a:ln>
                            <a:noFill/>
                          </a:ln>
                          <a:solidFill>
                            <a:schemeClr val="bg1"/>
                          </a:solidFill>
                          <a:effectLst/>
                          <a:latin typeface="Times New Roman" panose="02020603050405020304" pitchFamily="18" charset="0"/>
                          <a:ea typeface="微软雅黑" panose="020B0503020204020204" pitchFamily="34" charset="-122"/>
                          <a:sym typeface="Times New Roman" panose="02020603050405020304" pitchFamily="18" charset="0"/>
                        </a:rPr>
                        <a:t>E</a:t>
                      </a:r>
                    </a:p>
                  </a:txBody>
                  <a:tcPr marT="45696" marB="45696" anchor="ctr" horzOverflow="overflow">
                    <a:lnL w="12700" cap="flat" cmpd="sng" algn="ctr">
                      <a:solidFill>
                        <a:schemeClr val="bg1"/>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0070C0"/>
                    </a:solidFill>
                  </a:tcPr>
                </a:tc>
                <a:extLst>
                  <a:ext uri="{0D108BD9-81ED-4DB2-BD59-A6C34878D82A}">
                    <a16:rowId xmlns:a16="http://schemas.microsoft.com/office/drawing/2014/main" val="10000"/>
                  </a:ext>
                </a:extLst>
              </a:tr>
              <a:tr h="409144">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altLang="zh-CN" sz="1800" b="0" i="0" u="none" strike="noStrike" cap="none" normalizeH="0" baseline="0">
                          <a:ln>
                            <a:noFill/>
                          </a:ln>
                          <a:solidFill>
                            <a:schemeClr val="bg1"/>
                          </a:solidFill>
                          <a:effectLst/>
                          <a:latin typeface="Times New Roman" panose="02020603050405020304" pitchFamily="18" charset="0"/>
                          <a:ea typeface="微软雅黑" panose="020B0503020204020204" pitchFamily="34" charset="-122"/>
                          <a:sym typeface="Times New Roman" panose="02020603050405020304" pitchFamily="18" charset="0"/>
                        </a:rPr>
                        <a:t>A</a:t>
                      </a:r>
                    </a:p>
                  </a:txBody>
                  <a:tcPr marT="45696" marB="45696" anchor="ctr" horzOverflow="overflow">
                    <a:lnL w="12700" cap="flat" cmpd="sng" algn="ctr">
                      <a:solidFill>
                        <a:srgbClr val="0070C0"/>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0070C0"/>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altLang="zh-CN"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0</a:t>
                      </a:r>
                    </a:p>
                  </a:txBody>
                  <a:tcPr marT="45696" marB="4569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altLang="zh-CN"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1</a:t>
                      </a:r>
                    </a:p>
                  </a:txBody>
                  <a:tcPr marT="45696" marB="4569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altLang="zh-CN"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2</a:t>
                      </a:r>
                    </a:p>
                  </a:txBody>
                  <a:tcPr marT="45696" marB="4569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altLang="zh-CN"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2</a:t>
                      </a:r>
                    </a:p>
                  </a:txBody>
                  <a:tcPr marT="45696" marB="4569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altLang="zh-CN"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3</a:t>
                      </a:r>
                    </a:p>
                  </a:txBody>
                  <a:tcPr marT="45696" marB="45696" anchor="ctr" horzOverflow="overflow">
                    <a:lnL w="12700" cap="flat" cmpd="sng" algn="ctr">
                      <a:solidFill>
                        <a:schemeClr val="bg1"/>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extLst>
                  <a:ext uri="{0D108BD9-81ED-4DB2-BD59-A6C34878D82A}">
                    <a16:rowId xmlns:a16="http://schemas.microsoft.com/office/drawing/2014/main" val="10001"/>
                  </a:ext>
                </a:extLst>
              </a:tr>
              <a:tr h="409144">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altLang="zh-CN" sz="1800" b="0" i="0" u="none" strike="noStrike" cap="none" normalizeH="0" baseline="0">
                          <a:ln>
                            <a:noFill/>
                          </a:ln>
                          <a:solidFill>
                            <a:schemeClr val="bg1"/>
                          </a:solidFill>
                          <a:effectLst/>
                          <a:latin typeface="Times New Roman" panose="02020603050405020304" pitchFamily="18" charset="0"/>
                          <a:ea typeface="微软雅黑" panose="020B0503020204020204" pitchFamily="34" charset="-122"/>
                          <a:sym typeface="Times New Roman" panose="02020603050405020304" pitchFamily="18" charset="0"/>
                        </a:rPr>
                        <a:t>B</a:t>
                      </a:r>
                    </a:p>
                  </a:txBody>
                  <a:tcPr marT="45696" marB="45696" anchor="ctr" horzOverflow="overflow">
                    <a:lnL w="12700" cap="flat" cmpd="sng" algn="ctr">
                      <a:solidFill>
                        <a:srgbClr val="0070C0"/>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0070C0"/>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altLang="zh-CN"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1</a:t>
                      </a:r>
                    </a:p>
                  </a:txBody>
                  <a:tcPr marT="45696" marB="4569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altLang="zh-CN"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0</a:t>
                      </a:r>
                    </a:p>
                  </a:txBody>
                  <a:tcPr marT="45696" marB="4569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altLang="zh-CN"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2</a:t>
                      </a:r>
                    </a:p>
                  </a:txBody>
                  <a:tcPr marT="45696" marB="4569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altLang="zh-CN"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4</a:t>
                      </a:r>
                    </a:p>
                  </a:txBody>
                  <a:tcPr marT="45696" marB="4569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altLang="zh-CN"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3</a:t>
                      </a:r>
                    </a:p>
                  </a:txBody>
                  <a:tcPr marT="45696" marB="45696" anchor="ctr" horzOverflow="overflow">
                    <a:lnL w="12700" cap="flat" cmpd="sng" algn="ctr">
                      <a:solidFill>
                        <a:schemeClr val="bg1"/>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extLst>
                  <a:ext uri="{0D108BD9-81ED-4DB2-BD59-A6C34878D82A}">
                    <a16:rowId xmlns:a16="http://schemas.microsoft.com/office/drawing/2014/main" val="10002"/>
                  </a:ext>
                </a:extLst>
              </a:tr>
              <a:tr h="409144">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altLang="zh-CN" sz="1800" b="0" i="0" u="none" strike="noStrike" cap="none" normalizeH="0" baseline="0">
                          <a:ln>
                            <a:noFill/>
                          </a:ln>
                          <a:solidFill>
                            <a:schemeClr val="bg1"/>
                          </a:solidFill>
                          <a:effectLst/>
                          <a:latin typeface="Times New Roman" panose="02020603050405020304" pitchFamily="18" charset="0"/>
                          <a:ea typeface="微软雅黑" panose="020B0503020204020204" pitchFamily="34" charset="-122"/>
                          <a:sym typeface="Times New Roman" panose="02020603050405020304" pitchFamily="18" charset="0"/>
                        </a:rPr>
                        <a:t>C</a:t>
                      </a:r>
                    </a:p>
                  </a:txBody>
                  <a:tcPr marT="45696" marB="45696" anchor="ctr" horzOverflow="overflow">
                    <a:lnL w="12700" cap="flat" cmpd="sng" algn="ctr">
                      <a:solidFill>
                        <a:srgbClr val="0070C0"/>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0070C0"/>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altLang="zh-CN"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2</a:t>
                      </a:r>
                    </a:p>
                  </a:txBody>
                  <a:tcPr marT="45696" marB="4569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altLang="zh-CN"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2</a:t>
                      </a:r>
                    </a:p>
                  </a:txBody>
                  <a:tcPr marT="45696" marB="4569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altLang="zh-CN"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0</a:t>
                      </a:r>
                    </a:p>
                  </a:txBody>
                  <a:tcPr marT="45696" marB="4569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altLang="zh-CN"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1</a:t>
                      </a:r>
                    </a:p>
                  </a:txBody>
                  <a:tcPr marT="45696" marB="4569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altLang="zh-CN"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5</a:t>
                      </a:r>
                    </a:p>
                  </a:txBody>
                  <a:tcPr marT="45696" marB="45696" anchor="ctr" horzOverflow="overflow">
                    <a:lnL w="12700" cap="flat" cmpd="sng" algn="ctr">
                      <a:solidFill>
                        <a:schemeClr val="bg1"/>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extLst>
                  <a:ext uri="{0D108BD9-81ED-4DB2-BD59-A6C34878D82A}">
                    <a16:rowId xmlns:a16="http://schemas.microsoft.com/office/drawing/2014/main" val="10003"/>
                  </a:ext>
                </a:extLst>
              </a:tr>
              <a:tr h="409144">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altLang="zh-CN" sz="1800" b="0" i="0" u="none" strike="noStrike" cap="none" normalizeH="0" baseline="0">
                          <a:ln>
                            <a:noFill/>
                          </a:ln>
                          <a:solidFill>
                            <a:schemeClr val="bg1"/>
                          </a:solidFill>
                          <a:effectLst/>
                          <a:latin typeface="Times New Roman" panose="02020603050405020304" pitchFamily="18" charset="0"/>
                          <a:ea typeface="微软雅黑" panose="020B0503020204020204" pitchFamily="34" charset="-122"/>
                          <a:sym typeface="Times New Roman" panose="02020603050405020304" pitchFamily="18" charset="0"/>
                        </a:rPr>
                        <a:t>D</a:t>
                      </a:r>
                    </a:p>
                  </a:txBody>
                  <a:tcPr marT="45696" marB="45696" anchor="ctr" horzOverflow="overflow">
                    <a:lnL w="12700" cap="flat" cmpd="sng" algn="ctr">
                      <a:solidFill>
                        <a:srgbClr val="0070C0"/>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0070C0"/>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altLang="zh-CN"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2</a:t>
                      </a:r>
                    </a:p>
                  </a:txBody>
                  <a:tcPr marT="45696" marB="4569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altLang="zh-CN"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4</a:t>
                      </a:r>
                    </a:p>
                  </a:txBody>
                  <a:tcPr marT="45696" marB="4569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altLang="zh-CN"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1</a:t>
                      </a:r>
                    </a:p>
                  </a:txBody>
                  <a:tcPr marT="45696" marB="4569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altLang="zh-CN"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0</a:t>
                      </a:r>
                    </a:p>
                  </a:txBody>
                  <a:tcPr marT="45696" marB="4569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altLang="zh-CN"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3</a:t>
                      </a:r>
                    </a:p>
                  </a:txBody>
                  <a:tcPr marT="45696" marB="45696" anchor="ctr" horzOverflow="overflow">
                    <a:lnL w="12700" cap="flat" cmpd="sng" algn="ctr">
                      <a:solidFill>
                        <a:schemeClr val="bg1"/>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extLst>
                  <a:ext uri="{0D108BD9-81ED-4DB2-BD59-A6C34878D82A}">
                    <a16:rowId xmlns:a16="http://schemas.microsoft.com/office/drawing/2014/main" val="10004"/>
                  </a:ext>
                </a:extLst>
              </a:tr>
              <a:tr h="409144">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altLang="zh-CN" sz="1800" b="0" i="0" u="none" strike="noStrike" cap="none" normalizeH="0" baseline="0">
                          <a:ln>
                            <a:noFill/>
                          </a:ln>
                          <a:solidFill>
                            <a:schemeClr val="bg1"/>
                          </a:solidFill>
                          <a:effectLst/>
                          <a:latin typeface="Times New Roman" panose="02020603050405020304" pitchFamily="18" charset="0"/>
                          <a:ea typeface="微软雅黑" panose="020B0503020204020204" pitchFamily="34" charset="-122"/>
                          <a:sym typeface="Times New Roman" panose="02020603050405020304" pitchFamily="18" charset="0"/>
                        </a:rPr>
                        <a:t>E</a:t>
                      </a:r>
                    </a:p>
                  </a:txBody>
                  <a:tcPr marT="45696" marB="45696" anchor="ctr" horzOverflow="overflow">
                    <a:lnL w="12700" cap="flat" cmpd="sng" algn="ctr">
                      <a:solidFill>
                        <a:srgbClr val="0070C0"/>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0070C0"/>
                      </a:solidFill>
                      <a:prstDash val="solid"/>
                      <a:round/>
                      <a:headEnd type="none" w="med" len="med"/>
                      <a:tailEnd type="none" w="med" len="med"/>
                    </a:lnB>
                    <a:lnTlToBr>
                      <a:noFill/>
                    </a:lnTlToBr>
                    <a:lnBlToTr>
                      <a:noFill/>
                    </a:lnBlToTr>
                    <a:solidFill>
                      <a:srgbClr val="0070C0"/>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altLang="zh-CN"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3</a:t>
                      </a:r>
                    </a:p>
                  </a:txBody>
                  <a:tcPr marT="45696" marB="4569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0070C0"/>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altLang="zh-CN"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3</a:t>
                      </a:r>
                    </a:p>
                  </a:txBody>
                  <a:tcPr marT="45696" marB="4569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0070C0"/>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altLang="zh-CN"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5</a:t>
                      </a:r>
                    </a:p>
                  </a:txBody>
                  <a:tcPr marT="45696" marB="4569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0070C0"/>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altLang="zh-CN"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3</a:t>
                      </a:r>
                    </a:p>
                  </a:txBody>
                  <a:tcPr marT="45696" marB="4569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0070C0"/>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altLang="zh-CN" sz="1800" b="0" i="0" u="none" strike="noStrike" cap="none" normalizeH="0" baseline="0" dirty="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0</a:t>
                      </a:r>
                    </a:p>
                  </a:txBody>
                  <a:tcPr marT="45696" marB="45696" anchor="ctr" horzOverflow="overflow">
                    <a:lnL w="12700" cap="flat" cmpd="sng" algn="ctr">
                      <a:solidFill>
                        <a:schemeClr val="bg1"/>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0070C0"/>
                      </a:solidFill>
                      <a:prstDash val="solid"/>
                      <a:round/>
                      <a:headEnd type="none" w="med" len="med"/>
                      <a:tailEnd type="none" w="med" len="med"/>
                    </a:lnB>
                    <a:lnTlToBr>
                      <a:noFill/>
                    </a:lnTlToBr>
                    <a:lnBlToTr>
                      <a:noFill/>
                    </a:lnBlToTr>
                    <a:solidFill>
                      <a:schemeClr val="accent1">
                        <a:lumMod val="20000"/>
                        <a:lumOff val="80000"/>
                      </a:schemeClr>
                    </a:solidFill>
                  </a:tcPr>
                </a:tc>
                <a:extLst>
                  <a:ext uri="{0D108BD9-81ED-4DB2-BD59-A6C34878D82A}">
                    <a16:rowId xmlns:a16="http://schemas.microsoft.com/office/drawing/2014/main" val="10005"/>
                  </a:ext>
                </a:extLst>
              </a:tr>
            </a:tbl>
          </a:graphicData>
        </a:graphic>
      </p:graphicFrame>
      <p:pic>
        <p:nvPicPr>
          <p:cNvPr id="9" name="图片 8">
            <a:extLst>
              <a:ext uri="{FF2B5EF4-FFF2-40B4-BE49-F238E27FC236}">
                <a16:creationId xmlns:a16="http://schemas.microsoft.com/office/drawing/2014/main" id="{6B7067D7-DB4C-49A1-A34D-BACD17176655}"/>
              </a:ext>
            </a:extLst>
          </p:cNvPr>
          <p:cNvPicPr>
            <a:picLocks noChangeAspect="1"/>
          </p:cNvPicPr>
          <p:nvPr/>
        </p:nvPicPr>
        <p:blipFill>
          <a:blip r:embed="rId5"/>
          <a:stretch>
            <a:fillRect/>
          </a:stretch>
        </p:blipFill>
        <p:spPr>
          <a:xfrm>
            <a:off x="5419859" y="775100"/>
            <a:ext cx="3724141" cy="1838232"/>
          </a:xfrm>
          <a:prstGeom prst="rect">
            <a:avLst/>
          </a:prstGeom>
        </p:spPr>
      </p:pic>
    </p:spTree>
    <p:extLst>
      <p:ext uri="{BB962C8B-B14F-4D97-AF65-F5344CB8AC3E}">
        <p14:creationId xmlns:p14="http://schemas.microsoft.com/office/powerpoint/2010/main" val="3152639660"/>
      </p:ext>
    </p:extLst>
  </p:cSld>
  <p:clrMapOvr>
    <a:masterClrMapping/>
  </p:clrMapOvr>
  <p:transition spd="med">
    <p:split orient="vert"/>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Rectangle 3"/>
          <p:cNvSpPr>
            <a:spLocks noGrp="1" noChangeArrowheads="1"/>
          </p:cNvSpPr>
          <p:nvPr>
            <p:ph type="body" idx="4294967295"/>
          </p:nvPr>
        </p:nvSpPr>
        <p:spPr>
          <a:xfrm>
            <a:off x="252000" y="756000"/>
            <a:ext cx="5076000" cy="4431278"/>
          </a:xfrm>
          <a:prstGeom prst="rect">
            <a:avLst/>
          </a:prstGeom>
        </p:spPr>
        <p:txBody>
          <a:bodyPr>
            <a:spAutoFit/>
          </a:bodyPr>
          <a:lstStyle/>
          <a:p>
            <a:pPr marL="360000" indent="-360000" algn="just">
              <a:lnSpc>
                <a:spcPct val="120000"/>
              </a:lnSpc>
              <a:spcBef>
                <a:spcPts val="600"/>
              </a:spcBef>
              <a:buClr>
                <a:srgbClr val="FF6700"/>
              </a:buClr>
              <a:buFont typeface="Wingdings" pitchFamily="2" charset="2"/>
              <a:buAutoNum type="alphaLcParenR"/>
            </a:pPr>
            <a:r>
              <a:rPr lang="en-US" altLang="zh-CN" sz="2000" i="1" dirty="0">
                <a:latin typeface="Times New Roman" panose="02020603050405020304" pitchFamily="18" charset="0"/>
                <a:ea typeface="微软雅黑" panose="020B0503020204020204" pitchFamily="34" charset="-122"/>
                <a:sym typeface="Times New Roman" panose="02020603050405020304" pitchFamily="18" charset="0"/>
              </a:rPr>
              <a:t>C</a:t>
            </a:r>
            <a:r>
              <a:rPr lang="en-US" altLang="zh-CN" sz="1400" b="1" i="1" dirty="0">
                <a:solidFill>
                  <a:srgbClr val="FF6700"/>
                </a:solidFill>
                <a:latin typeface="Times New Roman" panose="02020603050405020304" pitchFamily="18" charset="0"/>
                <a:ea typeface="微软雅黑" panose="020B0503020204020204" pitchFamily="34" charset="-122"/>
                <a:sym typeface="Times New Roman" panose="02020603050405020304" pitchFamily="18" charset="0"/>
              </a:rPr>
              <a:t>A</a:t>
            </a:r>
            <a:r>
              <a:rPr lang="en-US" altLang="zh-CN" sz="1400" i="1" dirty="0">
                <a:latin typeface="Times New Roman" panose="02020603050405020304" pitchFamily="18" charset="0"/>
                <a:ea typeface="微软雅黑" panose="020B0503020204020204" pitchFamily="34" charset="-122"/>
                <a:sym typeface="Times New Roman" panose="02020603050405020304" pitchFamily="18" charset="0"/>
              </a:rPr>
              <a:t>AC</a:t>
            </a:r>
            <a:r>
              <a:rPr lang="en-US" altLang="zh-CN" sz="2000" dirty="0">
                <a:latin typeface="Times New Roman" panose="02020603050405020304" pitchFamily="18" charset="0"/>
                <a:ea typeface="微软雅黑" panose="020B0503020204020204" pitchFamily="34" charset="-122"/>
                <a:sym typeface="Times New Roman" panose="02020603050405020304" pitchFamily="18" charset="0"/>
              </a:rPr>
              <a:t>=</a:t>
            </a:r>
            <a:r>
              <a:rPr lang="en-US" altLang="zh-CN" sz="2000" i="1" dirty="0">
                <a:latin typeface="Times New Roman" panose="02020603050405020304" pitchFamily="18" charset="0"/>
                <a:ea typeface="微软雅黑" panose="020B0503020204020204" pitchFamily="34" charset="-122"/>
                <a:sym typeface="Times New Roman" panose="02020603050405020304" pitchFamily="18" charset="0"/>
              </a:rPr>
              <a:t>d</a:t>
            </a:r>
            <a:r>
              <a:rPr lang="en-US" altLang="zh-CN" sz="2000" dirty="0">
                <a:latin typeface="Times New Roman" panose="02020603050405020304" pitchFamily="18" charset="0"/>
                <a:ea typeface="微软雅黑" panose="020B0503020204020204" pitchFamily="34" charset="-122"/>
                <a:sym typeface="Times New Roman" panose="02020603050405020304" pitchFamily="18" charset="0"/>
              </a:rPr>
              <a:t>(</a:t>
            </a:r>
            <a:r>
              <a:rPr lang="en-US" altLang="zh-CN" sz="2000" i="1" dirty="0">
                <a:latin typeface="Times New Roman" panose="02020603050405020304" pitchFamily="18" charset="0"/>
                <a:ea typeface="微软雅黑" panose="020B0503020204020204" pitchFamily="34" charset="-122"/>
                <a:sym typeface="Times New Roman" panose="02020603050405020304" pitchFamily="18" charset="0"/>
              </a:rPr>
              <a:t>A</a:t>
            </a:r>
            <a:r>
              <a:rPr lang="en-US" altLang="zh-CN" sz="2000" dirty="0">
                <a:latin typeface="Times New Roman" panose="02020603050405020304" pitchFamily="18" charset="0"/>
                <a:ea typeface="微软雅黑" panose="020B0503020204020204" pitchFamily="34" charset="-122"/>
                <a:sym typeface="Times New Roman" panose="02020603050405020304" pitchFamily="18" charset="0"/>
              </a:rPr>
              <a:t>,</a:t>
            </a:r>
            <a:r>
              <a:rPr lang="en-US" altLang="zh-CN" sz="2000" i="1" dirty="0">
                <a:latin typeface="Times New Roman" panose="02020603050405020304" pitchFamily="18" charset="0"/>
                <a:ea typeface="微软雅黑" panose="020B0503020204020204" pitchFamily="34" charset="-122"/>
                <a:sym typeface="Times New Roman" panose="02020603050405020304" pitchFamily="18" charset="0"/>
              </a:rPr>
              <a:t>B</a:t>
            </a:r>
            <a:r>
              <a:rPr lang="en-US" altLang="zh-CN" sz="2000" dirty="0">
                <a:latin typeface="Times New Roman" panose="02020603050405020304" pitchFamily="18" charset="0"/>
                <a:ea typeface="微软雅黑" panose="020B0503020204020204" pitchFamily="34" charset="-122"/>
                <a:sym typeface="Times New Roman" panose="02020603050405020304" pitchFamily="18" charset="0"/>
              </a:rPr>
              <a:t>)-</a:t>
            </a:r>
            <a:r>
              <a:rPr lang="en-US" altLang="zh-CN" sz="2000" i="1" dirty="0">
                <a:latin typeface="Times New Roman" panose="02020603050405020304" pitchFamily="18" charset="0"/>
                <a:ea typeface="微软雅黑" panose="020B0503020204020204" pitchFamily="34" charset="-122"/>
                <a:sym typeface="Times New Roman" panose="02020603050405020304" pitchFamily="18" charset="0"/>
              </a:rPr>
              <a:t>d</a:t>
            </a:r>
            <a:r>
              <a:rPr lang="en-US" altLang="zh-CN" sz="2000" dirty="0">
                <a:latin typeface="Times New Roman" panose="02020603050405020304" pitchFamily="18" charset="0"/>
                <a:ea typeface="微软雅黑" panose="020B0503020204020204" pitchFamily="34" charset="-122"/>
                <a:sym typeface="Times New Roman" panose="02020603050405020304" pitchFamily="18" charset="0"/>
              </a:rPr>
              <a:t>(</a:t>
            </a:r>
            <a:r>
              <a:rPr lang="en-US" altLang="zh-CN" sz="2000" i="1" dirty="0">
                <a:latin typeface="Times New Roman" panose="02020603050405020304" pitchFamily="18" charset="0"/>
                <a:ea typeface="微软雅黑" panose="020B0503020204020204" pitchFamily="34" charset="-122"/>
                <a:sym typeface="Times New Roman" panose="02020603050405020304" pitchFamily="18" charset="0"/>
              </a:rPr>
              <a:t>A</a:t>
            </a:r>
            <a:r>
              <a:rPr lang="en-US" altLang="zh-CN" sz="2000" dirty="0">
                <a:latin typeface="Times New Roman" panose="02020603050405020304" pitchFamily="18" charset="0"/>
                <a:ea typeface="微软雅黑" panose="020B0503020204020204" pitchFamily="34" charset="-122"/>
                <a:sym typeface="Times New Roman" panose="02020603050405020304" pitchFamily="18" charset="0"/>
              </a:rPr>
              <a:t>,</a:t>
            </a:r>
            <a:r>
              <a:rPr lang="en-US" altLang="zh-CN" sz="2000" i="1" dirty="0">
                <a:latin typeface="Times New Roman" panose="02020603050405020304" pitchFamily="18" charset="0"/>
                <a:ea typeface="微软雅黑" panose="020B0503020204020204" pitchFamily="34" charset="-122"/>
                <a:sym typeface="Times New Roman" panose="02020603050405020304" pitchFamily="18" charset="0"/>
              </a:rPr>
              <a:t>A</a:t>
            </a:r>
            <a:r>
              <a:rPr lang="en-US" altLang="zh-CN" sz="2000" dirty="0">
                <a:latin typeface="Times New Roman" panose="02020603050405020304" pitchFamily="18" charset="0"/>
                <a:ea typeface="微软雅黑" panose="020B0503020204020204" pitchFamily="34" charset="-122"/>
                <a:sym typeface="Times New Roman" panose="02020603050405020304" pitchFamily="18" charset="0"/>
              </a:rPr>
              <a:t>)=1</a:t>
            </a:r>
          </a:p>
          <a:p>
            <a:pPr marL="360000" indent="-360000" algn="just">
              <a:lnSpc>
                <a:spcPct val="120000"/>
              </a:lnSpc>
              <a:spcBef>
                <a:spcPts val="600"/>
              </a:spcBef>
              <a:buClr>
                <a:srgbClr val="FF6700"/>
              </a:buClr>
              <a:buFont typeface="Wingdings" pitchFamily="2" charset="2"/>
              <a:buAutoNum type="alphaLcParenR"/>
            </a:pPr>
            <a:r>
              <a:rPr lang="en-US" altLang="zh-CN" sz="2000" i="1">
                <a:latin typeface="Times New Roman" panose="02020603050405020304" pitchFamily="18" charset="0"/>
                <a:ea typeface="微软雅黑" panose="020B0503020204020204" pitchFamily="34" charset="-122"/>
                <a:sym typeface="Times New Roman" panose="02020603050405020304" pitchFamily="18" charset="0"/>
              </a:rPr>
              <a:t>C</a:t>
            </a:r>
            <a:r>
              <a:rPr lang="en-US" altLang="zh-CN" sz="1400" b="1" i="1" dirty="0">
                <a:solidFill>
                  <a:srgbClr val="FF6700"/>
                </a:solidFill>
                <a:latin typeface="Times New Roman" panose="02020603050405020304" pitchFamily="18" charset="0"/>
                <a:ea typeface="微软雅黑" panose="020B0503020204020204" pitchFamily="34" charset="-122"/>
                <a:sym typeface="Times New Roman" panose="02020603050405020304" pitchFamily="18" charset="0"/>
              </a:rPr>
              <a:t>B</a:t>
            </a:r>
            <a:r>
              <a:rPr lang="en-US" altLang="zh-CN" sz="1400" i="1">
                <a:latin typeface="Times New Roman" panose="02020603050405020304" pitchFamily="18" charset="0"/>
                <a:ea typeface="微软雅黑" panose="020B0503020204020204" pitchFamily="34" charset="-122"/>
                <a:sym typeface="Times New Roman" panose="02020603050405020304" pitchFamily="18" charset="0"/>
              </a:rPr>
              <a:t>AC</a:t>
            </a:r>
            <a:r>
              <a:rPr lang="en-US" altLang="zh-CN" sz="2000" dirty="0">
                <a:latin typeface="Times New Roman" panose="02020603050405020304" pitchFamily="18" charset="0"/>
                <a:ea typeface="微软雅黑" panose="020B0503020204020204" pitchFamily="34" charset="-122"/>
                <a:sym typeface="Times New Roman" panose="02020603050405020304" pitchFamily="18" charset="0"/>
              </a:rPr>
              <a:t>=</a:t>
            </a:r>
            <a:r>
              <a:rPr lang="en-US" altLang="zh-CN" sz="2000" i="1" dirty="0">
                <a:latin typeface="Times New Roman" panose="02020603050405020304" pitchFamily="18" charset="0"/>
                <a:ea typeface="微软雅黑" panose="020B0503020204020204" pitchFamily="34" charset="-122"/>
                <a:sym typeface="Times New Roman" panose="02020603050405020304" pitchFamily="18" charset="0"/>
              </a:rPr>
              <a:t>0</a:t>
            </a:r>
            <a:r>
              <a:rPr lang="zh-CN" altLang="en-US" sz="2000" dirty="0">
                <a:latin typeface="Times New Roman" panose="02020603050405020304" pitchFamily="18" charset="0"/>
                <a:ea typeface="微软雅黑" panose="020B0503020204020204" pitchFamily="34" charset="-122"/>
                <a:sym typeface="Times New Roman" panose="02020603050405020304" pitchFamily="18" charset="0"/>
              </a:rPr>
              <a:t> </a:t>
            </a:r>
          </a:p>
          <a:p>
            <a:pPr marL="360000" indent="-360000" algn="just">
              <a:lnSpc>
                <a:spcPct val="120000"/>
              </a:lnSpc>
              <a:spcBef>
                <a:spcPts val="600"/>
              </a:spcBef>
              <a:buClr>
                <a:srgbClr val="FF6700"/>
              </a:buClr>
              <a:buFont typeface="Wingdings" pitchFamily="2" charset="2"/>
              <a:buAutoNum type="alphaLcParenR"/>
            </a:pPr>
            <a:r>
              <a:rPr lang="en-US" altLang="zh-CN" sz="2000" dirty="0">
                <a:latin typeface="Times New Roman" panose="02020603050405020304" pitchFamily="18" charset="0"/>
                <a:ea typeface="微软雅黑" panose="020B0503020204020204" pitchFamily="34" charset="-122"/>
                <a:sym typeface="Times New Roman" panose="02020603050405020304" pitchFamily="18" charset="0"/>
              </a:rPr>
              <a:t>C</a:t>
            </a:r>
            <a:r>
              <a:rPr lang="zh-CN" altLang="en-US" sz="2000" dirty="0">
                <a:latin typeface="Times New Roman" panose="02020603050405020304" pitchFamily="18" charset="0"/>
                <a:ea typeface="微软雅黑" panose="020B0503020204020204" pitchFamily="34" charset="-122"/>
                <a:sym typeface="Times New Roman" panose="02020603050405020304" pitchFamily="18" charset="0"/>
              </a:rPr>
              <a:t>原先属于</a:t>
            </a:r>
            <a:r>
              <a:rPr lang="en-US" altLang="zh-CN" sz="2000" dirty="0">
                <a:latin typeface="Times New Roman" panose="02020603050405020304" pitchFamily="18" charset="0"/>
                <a:ea typeface="微软雅黑" panose="020B0503020204020204" pitchFamily="34" charset="-122"/>
                <a:sym typeface="Times New Roman" panose="02020603050405020304" pitchFamily="18" charset="0"/>
              </a:rPr>
              <a:t>A</a:t>
            </a:r>
            <a:r>
              <a:rPr lang="zh-CN" altLang="en-US" sz="2000" dirty="0">
                <a:latin typeface="Times New Roman" panose="02020603050405020304" pitchFamily="18" charset="0"/>
                <a:ea typeface="微软雅黑" panose="020B0503020204020204" pitchFamily="34" charset="-122"/>
                <a:sym typeface="Times New Roman" panose="02020603050405020304" pitchFamily="18" charset="0"/>
              </a:rPr>
              <a:t>中心点所在的簇，当</a:t>
            </a:r>
            <a:r>
              <a:rPr lang="en-US" altLang="zh-CN" sz="2000" dirty="0">
                <a:latin typeface="Times New Roman" panose="02020603050405020304" pitchFamily="18" charset="0"/>
                <a:ea typeface="微软雅黑" panose="020B0503020204020204" pitchFamily="34" charset="-122"/>
                <a:sym typeface="Times New Roman" panose="02020603050405020304" pitchFamily="18" charset="0"/>
              </a:rPr>
              <a:t>A</a:t>
            </a:r>
            <a:r>
              <a:rPr lang="zh-CN" altLang="en-US" sz="2000" dirty="0">
                <a:latin typeface="Times New Roman" panose="02020603050405020304" pitchFamily="18" charset="0"/>
                <a:ea typeface="微软雅黑" panose="020B0503020204020204" pitchFamily="34" charset="-122"/>
                <a:sym typeface="Times New Roman" panose="02020603050405020304" pitchFamily="18" charset="0"/>
              </a:rPr>
              <a:t>被</a:t>
            </a:r>
            <a:r>
              <a:rPr lang="en-US" altLang="zh-CN" sz="2000" dirty="0">
                <a:latin typeface="Times New Roman" panose="02020603050405020304" pitchFamily="18" charset="0"/>
                <a:ea typeface="微软雅黑" panose="020B0503020204020204" pitchFamily="34" charset="-122"/>
                <a:sym typeface="Times New Roman" panose="02020603050405020304" pitchFamily="18" charset="0"/>
              </a:rPr>
              <a:t>C</a:t>
            </a:r>
            <a:r>
              <a:rPr lang="zh-CN" altLang="en-US" sz="2000" dirty="0">
                <a:latin typeface="Times New Roman" panose="02020603050405020304" pitchFamily="18" charset="0"/>
                <a:ea typeface="微软雅黑" panose="020B0503020204020204" pitchFamily="34" charset="-122"/>
                <a:sym typeface="Times New Roman" panose="02020603050405020304" pitchFamily="18" charset="0"/>
              </a:rPr>
              <a:t>替换以后，</a:t>
            </a:r>
            <a:r>
              <a:rPr lang="en-US" altLang="zh-CN" sz="2000" dirty="0">
                <a:latin typeface="Times New Roman" panose="02020603050405020304" pitchFamily="18" charset="0"/>
                <a:ea typeface="微软雅黑" panose="020B0503020204020204" pitchFamily="34" charset="-122"/>
                <a:sym typeface="Times New Roman" panose="02020603050405020304" pitchFamily="18" charset="0"/>
              </a:rPr>
              <a:t>C</a:t>
            </a:r>
            <a:r>
              <a:rPr lang="zh-CN" altLang="en-US" sz="2000" dirty="0">
                <a:latin typeface="Times New Roman" panose="02020603050405020304" pitchFamily="18" charset="0"/>
                <a:ea typeface="微软雅黑" panose="020B0503020204020204" pitchFamily="34" charset="-122"/>
                <a:sym typeface="Times New Roman" panose="02020603050405020304" pitchFamily="18" charset="0"/>
              </a:rPr>
              <a:t>是新中心点</a:t>
            </a:r>
            <a:r>
              <a:rPr lang="zh-CN" altLang="en-US" sz="2000">
                <a:latin typeface="Times New Roman" panose="02020603050405020304" pitchFamily="18" charset="0"/>
                <a:ea typeface="微软雅黑" panose="020B0503020204020204" pitchFamily="34" charset="-122"/>
                <a:sym typeface="Times New Roman" panose="02020603050405020304" pitchFamily="18" charset="0"/>
              </a:rPr>
              <a:t>，</a:t>
            </a:r>
            <a:r>
              <a:rPr lang="en-US" altLang="zh-CN" sz="2000" i="1">
                <a:latin typeface="Times New Roman" panose="02020603050405020304" pitchFamily="18" charset="0"/>
                <a:ea typeface="微软雅黑" panose="020B0503020204020204" pitchFamily="34" charset="-122"/>
                <a:sym typeface="Times New Roman" panose="02020603050405020304" pitchFamily="18" charset="0"/>
              </a:rPr>
              <a:t>C</a:t>
            </a:r>
            <a:r>
              <a:rPr lang="en-US" altLang="zh-CN" sz="1400" b="1" i="1" dirty="0">
                <a:solidFill>
                  <a:srgbClr val="FF6700"/>
                </a:solidFill>
                <a:latin typeface="Times New Roman" panose="02020603050405020304" pitchFamily="18" charset="0"/>
                <a:ea typeface="微软雅黑" panose="020B0503020204020204" pitchFamily="34" charset="-122"/>
                <a:sym typeface="Times New Roman" panose="02020603050405020304" pitchFamily="18" charset="0"/>
              </a:rPr>
              <a:t>C</a:t>
            </a:r>
            <a:r>
              <a:rPr lang="en-US" altLang="zh-CN" sz="1400" i="1">
                <a:latin typeface="Times New Roman" panose="02020603050405020304" pitchFamily="18" charset="0"/>
                <a:ea typeface="微软雅黑" panose="020B0503020204020204" pitchFamily="34" charset="-122"/>
                <a:sym typeface="Times New Roman" panose="02020603050405020304" pitchFamily="18" charset="0"/>
              </a:rPr>
              <a:t>AC</a:t>
            </a:r>
            <a:r>
              <a:rPr lang="en-US" altLang="zh-CN" sz="2000" dirty="0">
                <a:latin typeface="Times New Roman" panose="02020603050405020304" pitchFamily="18" charset="0"/>
                <a:ea typeface="微软雅黑" panose="020B0503020204020204" pitchFamily="34" charset="-122"/>
                <a:sym typeface="Times New Roman" panose="02020603050405020304" pitchFamily="18" charset="0"/>
              </a:rPr>
              <a:t>=</a:t>
            </a:r>
            <a:r>
              <a:rPr lang="en-US" altLang="zh-CN" sz="2000" i="1" dirty="0">
                <a:latin typeface="Times New Roman" panose="02020603050405020304" pitchFamily="18" charset="0"/>
                <a:ea typeface="微软雅黑" panose="020B0503020204020204" pitchFamily="34" charset="-122"/>
                <a:sym typeface="Times New Roman" panose="02020603050405020304" pitchFamily="18" charset="0"/>
              </a:rPr>
              <a:t>d</a:t>
            </a:r>
            <a:r>
              <a:rPr lang="en-US" altLang="zh-CN" sz="2000" dirty="0">
                <a:latin typeface="Times New Roman" panose="02020603050405020304" pitchFamily="18" charset="0"/>
                <a:ea typeface="微软雅黑" panose="020B0503020204020204" pitchFamily="34" charset="-122"/>
                <a:sym typeface="Times New Roman" panose="02020603050405020304" pitchFamily="18" charset="0"/>
              </a:rPr>
              <a:t>(</a:t>
            </a:r>
            <a:r>
              <a:rPr lang="en-US" altLang="zh-CN" sz="2000" i="1" dirty="0">
                <a:latin typeface="Times New Roman" panose="02020603050405020304" pitchFamily="18" charset="0"/>
                <a:ea typeface="微软雅黑" panose="020B0503020204020204" pitchFamily="34" charset="-122"/>
                <a:sym typeface="Times New Roman" panose="02020603050405020304" pitchFamily="18" charset="0"/>
              </a:rPr>
              <a:t>C</a:t>
            </a:r>
            <a:r>
              <a:rPr lang="en-US" altLang="zh-CN" sz="2000" dirty="0">
                <a:latin typeface="Times New Roman" panose="02020603050405020304" pitchFamily="18" charset="0"/>
                <a:ea typeface="微软雅黑" panose="020B0503020204020204" pitchFamily="34" charset="-122"/>
                <a:sym typeface="Times New Roman" panose="02020603050405020304" pitchFamily="18" charset="0"/>
              </a:rPr>
              <a:t>,</a:t>
            </a:r>
            <a:r>
              <a:rPr lang="en-US" altLang="zh-CN" sz="2000" i="1" dirty="0">
                <a:latin typeface="Times New Roman" panose="02020603050405020304" pitchFamily="18" charset="0"/>
                <a:ea typeface="微软雅黑" panose="020B0503020204020204" pitchFamily="34" charset="-122"/>
                <a:sym typeface="Times New Roman" panose="02020603050405020304" pitchFamily="18" charset="0"/>
              </a:rPr>
              <a:t>C</a:t>
            </a:r>
            <a:r>
              <a:rPr lang="en-US" altLang="zh-CN" sz="2000" dirty="0">
                <a:latin typeface="Times New Roman" panose="02020603050405020304" pitchFamily="18" charset="0"/>
                <a:ea typeface="微软雅黑" panose="020B0503020204020204" pitchFamily="34" charset="-122"/>
                <a:sym typeface="Times New Roman" panose="02020603050405020304" pitchFamily="18" charset="0"/>
              </a:rPr>
              <a:t>)-</a:t>
            </a:r>
            <a:r>
              <a:rPr lang="en-US" altLang="zh-CN" sz="2000" i="1" dirty="0">
                <a:latin typeface="Times New Roman" panose="02020603050405020304" pitchFamily="18" charset="0"/>
                <a:ea typeface="微软雅黑" panose="020B0503020204020204" pitchFamily="34" charset="-122"/>
                <a:sym typeface="Times New Roman" panose="02020603050405020304" pitchFamily="18" charset="0"/>
              </a:rPr>
              <a:t>d</a:t>
            </a:r>
            <a:r>
              <a:rPr lang="en-US" altLang="zh-CN" sz="2000" dirty="0">
                <a:latin typeface="Times New Roman" panose="02020603050405020304" pitchFamily="18" charset="0"/>
                <a:ea typeface="微软雅黑" panose="020B0503020204020204" pitchFamily="34" charset="-122"/>
                <a:sym typeface="Times New Roman" panose="02020603050405020304" pitchFamily="18" charset="0"/>
              </a:rPr>
              <a:t>(</a:t>
            </a:r>
            <a:r>
              <a:rPr lang="en-US" altLang="zh-CN" sz="2000" i="1" dirty="0">
                <a:latin typeface="Times New Roman" panose="02020603050405020304" pitchFamily="18" charset="0"/>
                <a:ea typeface="微软雅黑" panose="020B0503020204020204" pitchFamily="34" charset="-122"/>
                <a:sym typeface="Times New Roman" panose="02020603050405020304" pitchFamily="18" charset="0"/>
              </a:rPr>
              <a:t>C</a:t>
            </a:r>
            <a:r>
              <a:rPr lang="en-US" altLang="zh-CN" sz="2000" dirty="0">
                <a:latin typeface="Times New Roman" panose="02020603050405020304" pitchFamily="18" charset="0"/>
                <a:ea typeface="微软雅黑" panose="020B0503020204020204" pitchFamily="34" charset="-122"/>
                <a:sym typeface="Times New Roman" panose="02020603050405020304" pitchFamily="18" charset="0"/>
              </a:rPr>
              <a:t>,</a:t>
            </a:r>
            <a:r>
              <a:rPr lang="en-US" altLang="zh-CN" sz="2000" i="1" dirty="0">
                <a:latin typeface="Times New Roman" panose="02020603050405020304" pitchFamily="18" charset="0"/>
                <a:ea typeface="微软雅黑" panose="020B0503020204020204" pitchFamily="34" charset="-122"/>
                <a:sym typeface="Times New Roman" panose="02020603050405020304" pitchFamily="18" charset="0"/>
              </a:rPr>
              <a:t>A</a:t>
            </a:r>
            <a:r>
              <a:rPr lang="en-US" altLang="zh-CN" sz="2000" dirty="0">
                <a:latin typeface="Times New Roman" panose="02020603050405020304" pitchFamily="18" charset="0"/>
                <a:ea typeface="微软雅黑" panose="020B0503020204020204" pitchFamily="34" charset="-122"/>
                <a:sym typeface="Times New Roman" panose="02020603050405020304" pitchFamily="18" charset="0"/>
              </a:rPr>
              <a:t>)=0-2=-2</a:t>
            </a:r>
          </a:p>
          <a:p>
            <a:pPr marL="360000" indent="-360000" algn="just">
              <a:lnSpc>
                <a:spcPct val="120000"/>
              </a:lnSpc>
              <a:spcBef>
                <a:spcPts val="600"/>
              </a:spcBef>
              <a:buClr>
                <a:srgbClr val="FF6700"/>
              </a:buClr>
              <a:buFont typeface="Wingdings" pitchFamily="2" charset="2"/>
              <a:buAutoNum type="alphaLcParenR"/>
            </a:pPr>
            <a:r>
              <a:rPr lang="en-US" altLang="zh-CN" sz="2000" dirty="0">
                <a:latin typeface="Times New Roman" panose="02020603050405020304" pitchFamily="18" charset="0"/>
                <a:ea typeface="微软雅黑" panose="020B0503020204020204" pitchFamily="34" charset="-122"/>
                <a:sym typeface="Times New Roman" panose="02020603050405020304" pitchFamily="18" charset="0"/>
              </a:rPr>
              <a:t>D</a:t>
            </a:r>
            <a:r>
              <a:rPr lang="zh-CN" altLang="en-US" sz="2000" dirty="0">
                <a:latin typeface="Times New Roman" panose="02020603050405020304" pitchFamily="18" charset="0"/>
                <a:ea typeface="微软雅黑" panose="020B0503020204020204" pitchFamily="34" charset="-122"/>
                <a:sym typeface="Times New Roman" panose="02020603050405020304" pitchFamily="18" charset="0"/>
              </a:rPr>
              <a:t>原先属于</a:t>
            </a:r>
            <a:r>
              <a:rPr lang="en-US" altLang="zh-CN" sz="2000" dirty="0">
                <a:latin typeface="Times New Roman" panose="02020603050405020304" pitchFamily="18" charset="0"/>
                <a:ea typeface="微软雅黑" panose="020B0503020204020204" pitchFamily="34" charset="-122"/>
                <a:sym typeface="Times New Roman" panose="02020603050405020304" pitchFamily="18" charset="0"/>
              </a:rPr>
              <a:t>A</a:t>
            </a:r>
            <a:r>
              <a:rPr lang="zh-CN" altLang="en-US" sz="2000" dirty="0">
                <a:latin typeface="Times New Roman" panose="02020603050405020304" pitchFamily="18" charset="0"/>
                <a:ea typeface="微软雅黑" panose="020B0503020204020204" pitchFamily="34" charset="-122"/>
                <a:sym typeface="Times New Roman" panose="02020603050405020304" pitchFamily="18" charset="0"/>
              </a:rPr>
              <a:t>中心点所在的簇，当</a:t>
            </a:r>
            <a:r>
              <a:rPr lang="en-US" altLang="zh-CN" sz="2000" dirty="0">
                <a:latin typeface="Times New Roman" panose="02020603050405020304" pitchFamily="18" charset="0"/>
                <a:ea typeface="微软雅黑" panose="020B0503020204020204" pitchFamily="34" charset="-122"/>
                <a:sym typeface="Times New Roman" panose="02020603050405020304" pitchFamily="18" charset="0"/>
              </a:rPr>
              <a:t>A</a:t>
            </a:r>
            <a:r>
              <a:rPr lang="zh-CN" altLang="en-US" sz="2000" dirty="0">
                <a:latin typeface="Times New Roman" panose="02020603050405020304" pitchFamily="18" charset="0"/>
                <a:ea typeface="微软雅黑" panose="020B0503020204020204" pitchFamily="34" charset="-122"/>
                <a:sym typeface="Times New Roman" panose="02020603050405020304" pitchFamily="18" charset="0"/>
              </a:rPr>
              <a:t>被</a:t>
            </a:r>
            <a:r>
              <a:rPr lang="en-US" altLang="zh-CN" sz="2000" dirty="0">
                <a:latin typeface="Times New Roman" panose="02020603050405020304" pitchFamily="18" charset="0"/>
                <a:ea typeface="微软雅黑" panose="020B0503020204020204" pitchFamily="34" charset="-122"/>
                <a:sym typeface="Times New Roman" panose="02020603050405020304" pitchFamily="18" charset="0"/>
              </a:rPr>
              <a:t>C</a:t>
            </a:r>
            <a:r>
              <a:rPr lang="zh-CN" altLang="en-US" sz="2000" dirty="0">
                <a:latin typeface="Times New Roman" panose="02020603050405020304" pitchFamily="18" charset="0"/>
                <a:ea typeface="微软雅黑" panose="020B0503020204020204" pitchFamily="34" charset="-122"/>
                <a:sym typeface="Times New Roman" panose="02020603050405020304" pitchFamily="18" charset="0"/>
              </a:rPr>
              <a:t>替换以后，离</a:t>
            </a:r>
            <a:r>
              <a:rPr lang="en-US" altLang="zh-CN" sz="2000" dirty="0">
                <a:latin typeface="Times New Roman" panose="02020603050405020304" pitchFamily="18" charset="0"/>
                <a:ea typeface="微软雅黑" panose="020B0503020204020204" pitchFamily="34" charset="-122"/>
                <a:sym typeface="Times New Roman" panose="02020603050405020304" pitchFamily="18" charset="0"/>
              </a:rPr>
              <a:t>D</a:t>
            </a:r>
            <a:r>
              <a:rPr lang="zh-CN" altLang="en-US" sz="2000" dirty="0">
                <a:latin typeface="Times New Roman" panose="02020603050405020304" pitchFamily="18" charset="0"/>
                <a:ea typeface="微软雅黑" panose="020B0503020204020204" pitchFamily="34" charset="-122"/>
                <a:sym typeface="Times New Roman" panose="02020603050405020304" pitchFamily="18" charset="0"/>
              </a:rPr>
              <a:t>最近的中心点是</a:t>
            </a:r>
            <a:r>
              <a:rPr lang="en-US" altLang="zh-CN" sz="2000" dirty="0">
                <a:latin typeface="Times New Roman" panose="02020603050405020304" pitchFamily="18" charset="0"/>
                <a:ea typeface="微软雅黑" panose="020B0503020204020204" pitchFamily="34" charset="-122"/>
                <a:sym typeface="Times New Roman" panose="02020603050405020304" pitchFamily="18" charset="0"/>
              </a:rPr>
              <a:t>C</a:t>
            </a:r>
            <a:r>
              <a:rPr lang="zh-CN" altLang="en-US" sz="2000">
                <a:latin typeface="Times New Roman" panose="02020603050405020304" pitchFamily="18" charset="0"/>
                <a:ea typeface="微软雅黑" panose="020B0503020204020204" pitchFamily="34" charset="-122"/>
                <a:sym typeface="Times New Roman" panose="02020603050405020304" pitchFamily="18" charset="0"/>
              </a:rPr>
              <a:t>，</a:t>
            </a:r>
            <a:r>
              <a:rPr lang="en-US" altLang="zh-CN" sz="2000" i="1">
                <a:latin typeface="Times New Roman" panose="02020603050405020304" pitchFamily="18" charset="0"/>
                <a:ea typeface="微软雅黑" panose="020B0503020204020204" pitchFamily="34" charset="-122"/>
                <a:sym typeface="Times New Roman" panose="02020603050405020304" pitchFamily="18" charset="0"/>
              </a:rPr>
              <a:t>C</a:t>
            </a:r>
            <a:r>
              <a:rPr lang="en-US" altLang="zh-CN" sz="1400" b="1" i="1" dirty="0">
                <a:solidFill>
                  <a:srgbClr val="FF6700"/>
                </a:solidFill>
                <a:latin typeface="Times New Roman" panose="02020603050405020304" pitchFamily="18" charset="0"/>
                <a:ea typeface="微软雅黑" panose="020B0503020204020204" pitchFamily="34" charset="-122"/>
                <a:sym typeface="Times New Roman" panose="02020603050405020304" pitchFamily="18" charset="0"/>
              </a:rPr>
              <a:t>D</a:t>
            </a:r>
            <a:r>
              <a:rPr lang="en-US" altLang="zh-CN" sz="1400" i="1">
                <a:latin typeface="Times New Roman" panose="02020603050405020304" pitchFamily="18" charset="0"/>
                <a:ea typeface="微软雅黑" panose="020B0503020204020204" pitchFamily="34" charset="-122"/>
                <a:sym typeface="Times New Roman" panose="02020603050405020304" pitchFamily="18" charset="0"/>
              </a:rPr>
              <a:t>AC</a:t>
            </a:r>
            <a:r>
              <a:rPr lang="en-US" altLang="zh-CN" sz="2000" dirty="0">
                <a:latin typeface="Times New Roman" panose="02020603050405020304" pitchFamily="18" charset="0"/>
                <a:ea typeface="微软雅黑" panose="020B0503020204020204" pitchFamily="34" charset="-122"/>
                <a:sym typeface="Times New Roman" panose="02020603050405020304" pitchFamily="18" charset="0"/>
              </a:rPr>
              <a:t>=</a:t>
            </a:r>
            <a:r>
              <a:rPr lang="en-US" altLang="zh-CN" sz="2000" i="1" dirty="0">
                <a:latin typeface="Times New Roman" panose="02020603050405020304" pitchFamily="18" charset="0"/>
                <a:ea typeface="微软雅黑" panose="020B0503020204020204" pitchFamily="34" charset="-122"/>
                <a:sym typeface="Times New Roman" panose="02020603050405020304" pitchFamily="18" charset="0"/>
              </a:rPr>
              <a:t>d</a:t>
            </a:r>
            <a:r>
              <a:rPr lang="en-US" altLang="zh-CN" sz="2000" dirty="0">
                <a:latin typeface="Times New Roman" panose="02020603050405020304" pitchFamily="18" charset="0"/>
                <a:ea typeface="微软雅黑" panose="020B0503020204020204" pitchFamily="34" charset="-122"/>
                <a:sym typeface="Times New Roman" panose="02020603050405020304" pitchFamily="18" charset="0"/>
              </a:rPr>
              <a:t>(</a:t>
            </a:r>
            <a:r>
              <a:rPr lang="en-US" altLang="zh-CN" sz="2000" i="1" dirty="0">
                <a:latin typeface="Times New Roman" panose="02020603050405020304" pitchFamily="18" charset="0"/>
                <a:ea typeface="微软雅黑" panose="020B0503020204020204" pitchFamily="34" charset="-122"/>
                <a:sym typeface="Times New Roman" panose="02020603050405020304" pitchFamily="18" charset="0"/>
              </a:rPr>
              <a:t>D</a:t>
            </a:r>
            <a:r>
              <a:rPr lang="en-US" altLang="zh-CN" sz="2000" dirty="0">
                <a:latin typeface="Times New Roman" panose="02020603050405020304" pitchFamily="18" charset="0"/>
                <a:ea typeface="微软雅黑" panose="020B0503020204020204" pitchFamily="34" charset="-122"/>
                <a:sym typeface="Times New Roman" panose="02020603050405020304" pitchFamily="18" charset="0"/>
              </a:rPr>
              <a:t>,</a:t>
            </a:r>
            <a:r>
              <a:rPr lang="en-US" altLang="zh-CN" sz="2000" i="1" dirty="0">
                <a:latin typeface="Times New Roman" panose="02020603050405020304" pitchFamily="18" charset="0"/>
                <a:ea typeface="微软雅黑" panose="020B0503020204020204" pitchFamily="34" charset="-122"/>
                <a:sym typeface="Times New Roman" panose="02020603050405020304" pitchFamily="18" charset="0"/>
              </a:rPr>
              <a:t>C</a:t>
            </a:r>
            <a:r>
              <a:rPr lang="en-US" altLang="zh-CN" sz="2000" dirty="0">
                <a:latin typeface="Times New Roman" panose="02020603050405020304" pitchFamily="18" charset="0"/>
                <a:ea typeface="微软雅黑" panose="020B0503020204020204" pitchFamily="34" charset="-122"/>
                <a:sym typeface="Times New Roman" panose="02020603050405020304" pitchFamily="18" charset="0"/>
              </a:rPr>
              <a:t>)-</a:t>
            </a:r>
            <a:r>
              <a:rPr lang="en-US" altLang="zh-CN" sz="2000" i="1" dirty="0">
                <a:latin typeface="Times New Roman" panose="02020603050405020304" pitchFamily="18" charset="0"/>
                <a:ea typeface="微软雅黑" panose="020B0503020204020204" pitchFamily="34" charset="-122"/>
                <a:sym typeface="Times New Roman" panose="02020603050405020304" pitchFamily="18" charset="0"/>
              </a:rPr>
              <a:t>d</a:t>
            </a:r>
            <a:r>
              <a:rPr lang="en-US" altLang="zh-CN" sz="2000" dirty="0">
                <a:latin typeface="Times New Roman" panose="02020603050405020304" pitchFamily="18" charset="0"/>
                <a:ea typeface="微软雅黑" panose="020B0503020204020204" pitchFamily="34" charset="-122"/>
                <a:sym typeface="Times New Roman" panose="02020603050405020304" pitchFamily="18" charset="0"/>
              </a:rPr>
              <a:t>(</a:t>
            </a:r>
            <a:r>
              <a:rPr lang="en-US" altLang="zh-CN" sz="2000" i="1" dirty="0">
                <a:latin typeface="Times New Roman" panose="02020603050405020304" pitchFamily="18" charset="0"/>
                <a:ea typeface="微软雅黑" panose="020B0503020204020204" pitchFamily="34" charset="-122"/>
                <a:sym typeface="Times New Roman" panose="02020603050405020304" pitchFamily="18" charset="0"/>
              </a:rPr>
              <a:t>D</a:t>
            </a:r>
            <a:r>
              <a:rPr lang="en-US" altLang="zh-CN" sz="2000" dirty="0">
                <a:latin typeface="Times New Roman" panose="02020603050405020304" pitchFamily="18" charset="0"/>
                <a:ea typeface="微软雅黑" panose="020B0503020204020204" pitchFamily="34" charset="-122"/>
                <a:sym typeface="Times New Roman" panose="02020603050405020304" pitchFamily="18" charset="0"/>
              </a:rPr>
              <a:t>,</a:t>
            </a:r>
            <a:r>
              <a:rPr lang="en-US" altLang="zh-CN" sz="2000" i="1" dirty="0">
                <a:latin typeface="Times New Roman" panose="02020603050405020304" pitchFamily="18" charset="0"/>
                <a:ea typeface="微软雅黑" panose="020B0503020204020204" pitchFamily="34" charset="-122"/>
                <a:sym typeface="Times New Roman" panose="02020603050405020304" pitchFamily="18" charset="0"/>
              </a:rPr>
              <a:t>A</a:t>
            </a:r>
            <a:r>
              <a:rPr lang="en-US" altLang="zh-CN" sz="2000" dirty="0">
                <a:latin typeface="Times New Roman" panose="02020603050405020304" pitchFamily="18" charset="0"/>
                <a:ea typeface="微软雅黑" panose="020B0503020204020204" pitchFamily="34" charset="-122"/>
                <a:sym typeface="Times New Roman" panose="02020603050405020304" pitchFamily="18" charset="0"/>
              </a:rPr>
              <a:t>)=1-2=-1</a:t>
            </a:r>
          </a:p>
          <a:p>
            <a:pPr marL="360000" indent="-360000" algn="just">
              <a:lnSpc>
                <a:spcPct val="120000"/>
              </a:lnSpc>
              <a:spcBef>
                <a:spcPts val="600"/>
              </a:spcBef>
              <a:buClr>
                <a:srgbClr val="FF6700"/>
              </a:buClr>
              <a:buFont typeface="Wingdings" pitchFamily="2" charset="2"/>
              <a:buAutoNum type="alphaLcParenR"/>
            </a:pPr>
            <a:r>
              <a:rPr lang="en-US" altLang="zh-CN" sz="2000" dirty="0">
                <a:latin typeface="Times New Roman" panose="02020603050405020304" pitchFamily="18" charset="0"/>
                <a:ea typeface="微软雅黑" panose="020B0503020204020204" pitchFamily="34" charset="-122"/>
                <a:sym typeface="Times New Roman" panose="02020603050405020304" pitchFamily="18" charset="0"/>
              </a:rPr>
              <a:t>E</a:t>
            </a:r>
            <a:r>
              <a:rPr lang="zh-CN" altLang="en-US" sz="2000" dirty="0">
                <a:latin typeface="Times New Roman" panose="02020603050405020304" pitchFamily="18" charset="0"/>
                <a:ea typeface="微软雅黑" panose="020B0503020204020204" pitchFamily="34" charset="-122"/>
                <a:sym typeface="Times New Roman" panose="02020603050405020304" pitchFamily="18" charset="0"/>
              </a:rPr>
              <a:t>原先属于</a:t>
            </a:r>
            <a:r>
              <a:rPr lang="en-US" altLang="zh-CN" sz="2000" dirty="0">
                <a:latin typeface="Times New Roman" panose="02020603050405020304" pitchFamily="18" charset="0"/>
                <a:ea typeface="微软雅黑" panose="020B0503020204020204" pitchFamily="34" charset="-122"/>
                <a:sym typeface="Times New Roman" panose="02020603050405020304" pitchFamily="18" charset="0"/>
              </a:rPr>
              <a:t>B</a:t>
            </a:r>
            <a:r>
              <a:rPr lang="zh-CN" altLang="en-US" sz="2000" dirty="0">
                <a:latin typeface="Times New Roman" panose="02020603050405020304" pitchFamily="18" charset="0"/>
                <a:ea typeface="微软雅黑" panose="020B0503020204020204" pitchFamily="34" charset="-122"/>
                <a:sym typeface="Times New Roman" panose="02020603050405020304" pitchFamily="18" charset="0"/>
              </a:rPr>
              <a:t>中心点所在的簇，当</a:t>
            </a:r>
            <a:r>
              <a:rPr lang="en-US" altLang="zh-CN" sz="2000" dirty="0">
                <a:latin typeface="Times New Roman" panose="02020603050405020304" pitchFamily="18" charset="0"/>
                <a:ea typeface="微软雅黑" panose="020B0503020204020204" pitchFamily="34" charset="-122"/>
                <a:sym typeface="Times New Roman" panose="02020603050405020304" pitchFamily="18" charset="0"/>
              </a:rPr>
              <a:t>A</a:t>
            </a:r>
            <a:r>
              <a:rPr lang="zh-CN" altLang="en-US" sz="2000" dirty="0">
                <a:latin typeface="Times New Roman" panose="02020603050405020304" pitchFamily="18" charset="0"/>
                <a:ea typeface="微软雅黑" panose="020B0503020204020204" pitchFamily="34" charset="-122"/>
                <a:sym typeface="Times New Roman" panose="02020603050405020304" pitchFamily="18" charset="0"/>
              </a:rPr>
              <a:t>被</a:t>
            </a:r>
            <a:r>
              <a:rPr lang="en-US" altLang="zh-CN" sz="2000" dirty="0">
                <a:latin typeface="Times New Roman" panose="02020603050405020304" pitchFamily="18" charset="0"/>
                <a:ea typeface="微软雅黑" panose="020B0503020204020204" pitchFamily="34" charset="-122"/>
                <a:sym typeface="Times New Roman" panose="02020603050405020304" pitchFamily="18" charset="0"/>
              </a:rPr>
              <a:t>C</a:t>
            </a:r>
            <a:r>
              <a:rPr lang="zh-CN" altLang="en-US" sz="2000" dirty="0">
                <a:latin typeface="Times New Roman" panose="02020603050405020304" pitchFamily="18" charset="0"/>
                <a:ea typeface="微软雅黑" panose="020B0503020204020204" pitchFamily="34" charset="-122"/>
                <a:sym typeface="Times New Roman" panose="02020603050405020304" pitchFamily="18" charset="0"/>
              </a:rPr>
              <a:t>替换以后，离</a:t>
            </a:r>
            <a:r>
              <a:rPr lang="en-US" altLang="zh-CN" sz="2000" dirty="0">
                <a:latin typeface="Times New Roman" panose="02020603050405020304" pitchFamily="18" charset="0"/>
                <a:ea typeface="微软雅黑" panose="020B0503020204020204" pitchFamily="34" charset="-122"/>
                <a:sym typeface="Times New Roman" panose="02020603050405020304" pitchFamily="18" charset="0"/>
              </a:rPr>
              <a:t>E</a:t>
            </a:r>
            <a:r>
              <a:rPr lang="zh-CN" altLang="en-US" sz="2000" dirty="0">
                <a:latin typeface="Times New Roman" panose="02020603050405020304" pitchFamily="18" charset="0"/>
                <a:ea typeface="微软雅黑" panose="020B0503020204020204" pitchFamily="34" charset="-122"/>
                <a:sym typeface="Times New Roman" panose="02020603050405020304" pitchFamily="18" charset="0"/>
              </a:rPr>
              <a:t>最近的中心仍然是 </a:t>
            </a:r>
            <a:r>
              <a:rPr lang="en-US" altLang="zh-CN" sz="2000" dirty="0">
                <a:latin typeface="Times New Roman" panose="02020603050405020304" pitchFamily="18" charset="0"/>
                <a:ea typeface="微软雅黑" panose="020B0503020204020204" pitchFamily="34" charset="-122"/>
                <a:sym typeface="Times New Roman" panose="02020603050405020304" pitchFamily="18" charset="0"/>
              </a:rPr>
              <a:t>B</a:t>
            </a:r>
            <a:r>
              <a:rPr lang="zh-CN" altLang="en-US" sz="2000" dirty="0">
                <a:latin typeface="Times New Roman" panose="02020603050405020304" pitchFamily="18" charset="0"/>
                <a:ea typeface="微软雅黑" panose="020B0503020204020204" pitchFamily="34" charset="-122"/>
                <a:sym typeface="Times New Roman" panose="02020603050405020304" pitchFamily="18" charset="0"/>
              </a:rPr>
              <a:t>，根据</a:t>
            </a:r>
            <a:r>
              <a:rPr lang="en-US" altLang="zh-CN" sz="2000" dirty="0">
                <a:latin typeface="Times New Roman" panose="02020603050405020304" pitchFamily="18" charset="0"/>
                <a:ea typeface="微软雅黑" panose="020B0503020204020204" pitchFamily="34" charset="-122"/>
                <a:sym typeface="Times New Roman" panose="02020603050405020304" pitchFamily="18" charset="0"/>
              </a:rPr>
              <a:t>PAM</a:t>
            </a:r>
            <a:r>
              <a:rPr lang="zh-CN" altLang="en-US" sz="2000" dirty="0">
                <a:latin typeface="Times New Roman" panose="02020603050405020304" pitchFamily="18" charset="0"/>
                <a:ea typeface="微软雅黑" panose="020B0503020204020204" pitchFamily="34" charset="-122"/>
                <a:sym typeface="Times New Roman" panose="02020603050405020304" pitchFamily="18" charset="0"/>
              </a:rPr>
              <a:t>算法代价函数的第三种情况</a:t>
            </a:r>
            <a:r>
              <a:rPr lang="en-US" altLang="zh-CN" sz="2000" i="1" dirty="0">
                <a:latin typeface="Times New Roman" panose="02020603050405020304" pitchFamily="18" charset="0"/>
                <a:ea typeface="微软雅黑" panose="020B0503020204020204" pitchFamily="34" charset="-122"/>
                <a:sym typeface="Times New Roman" panose="02020603050405020304" pitchFamily="18" charset="0"/>
              </a:rPr>
              <a:t>C</a:t>
            </a:r>
            <a:r>
              <a:rPr lang="en-US" altLang="zh-CN" sz="1400" b="1" i="1" dirty="0">
                <a:solidFill>
                  <a:srgbClr val="FF6700"/>
                </a:solidFill>
                <a:latin typeface="Times New Roman" panose="02020603050405020304" pitchFamily="18" charset="0"/>
                <a:ea typeface="微软雅黑" panose="020B0503020204020204" pitchFamily="34" charset="-122"/>
                <a:sym typeface="Times New Roman" panose="02020603050405020304" pitchFamily="18" charset="0"/>
              </a:rPr>
              <a:t>E</a:t>
            </a:r>
            <a:r>
              <a:rPr lang="en-US" altLang="zh-CN" sz="1400" i="1" dirty="0">
                <a:latin typeface="Times New Roman" panose="02020603050405020304" pitchFamily="18" charset="0"/>
                <a:ea typeface="微软雅黑" panose="020B0503020204020204" pitchFamily="34" charset="-122"/>
                <a:sym typeface="Times New Roman" panose="02020603050405020304" pitchFamily="18" charset="0"/>
              </a:rPr>
              <a:t>AC</a:t>
            </a:r>
            <a:r>
              <a:rPr lang="en-US" altLang="zh-CN" sz="2000" dirty="0">
                <a:latin typeface="Times New Roman" panose="02020603050405020304" pitchFamily="18" charset="0"/>
                <a:ea typeface="微软雅黑" panose="020B0503020204020204" pitchFamily="34" charset="-122"/>
                <a:sym typeface="Times New Roman" panose="02020603050405020304" pitchFamily="18" charset="0"/>
              </a:rPr>
              <a:t>=0</a:t>
            </a:r>
            <a:endParaRPr lang="zh-CN" altLang="en-US" sz="2000" dirty="0">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0" name="Rectangle 2"/>
          <p:cNvSpPr>
            <a:spLocks noGrp="1" noChangeArrowheads="1"/>
          </p:cNvSpPr>
          <p:nvPr>
            <p:ph type="title" idx="4294967295"/>
          </p:nvPr>
        </p:nvSpPr>
        <p:spPr>
          <a:xfrm>
            <a:off x="756000" y="108000"/>
            <a:ext cx="6781800" cy="492443"/>
          </a:xfrm>
          <a:prstGeom prst="rect">
            <a:avLst/>
          </a:prstGeom>
        </p:spPr>
        <p:txBody>
          <a:bodyPr wrap="square">
            <a:spAutoFit/>
          </a:bodyPr>
          <a:lstStyle/>
          <a:p>
            <a:pPr fontAlgn="base">
              <a:lnSpc>
                <a:spcPct val="100000"/>
              </a:lnSpc>
              <a:spcAft>
                <a:spcPct val="0"/>
              </a:spcAft>
            </a:pPr>
            <a:r>
              <a:rPr lang="en-US" altLang="zh-CN"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2.1.4 k-</a:t>
            </a:r>
            <a:r>
              <a:rPr lang="zh-CN" altLang="en-US"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中心点</a:t>
            </a:r>
            <a:r>
              <a:rPr lang="en-US" altLang="zh-CN" sz="2600" b="1" spc="50" dirty="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PAM</a:t>
            </a:r>
            <a:r>
              <a:rPr lang="zh-CN" altLang="en-US"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算法示例</a:t>
            </a:r>
            <a:endParaRPr lang="en-US" altLang="zh-CN" sz="2600" b="1" spc="50" dirty="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29701" name="Rectangle 4"/>
          <p:cNvSpPr>
            <a:spLocks noChangeArrowheads="1"/>
          </p:cNvSpPr>
          <p:nvPr/>
        </p:nvSpPr>
        <p:spPr bwMode="auto">
          <a:xfrm>
            <a:off x="234157" y="5234166"/>
            <a:ext cx="867568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marL="469900" indent="-469900">
              <a:spcBef>
                <a:spcPct val="20000"/>
              </a:spcBef>
              <a:buClr>
                <a:schemeClr val="bg2"/>
              </a:buClr>
              <a:buSzPct val="75000"/>
              <a:buFont typeface="Wingdings" charset="2"/>
              <a:buChar char="n"/>
              <a:defRPr sz="3200">
                <a:solidFill>
                  <a:schemeClr val="tx1"/>
                </a:solidFill>
                <a:latin typeface="Arial" charset="0"/>
                <a:ea typeface="楷体_GB2312" charset="0"/>
              </a:defRPr>
            </a:lvl1pPr>
            <a:lvl2pPr marL="742950" indent="-285750">
              <a:spcBef>
                <a:spcPct val="20000"/>
              </a:spcBef>
              <a:buClr>
                <a:schemeClr val="accent2"/>
              </a:buClr>
              <a:buSzPct val="80000"/>
              <a:buFont typeface="Wingdings" charset="2"/>
              <a:buChar char="¨"/>
              <a:defRPr sz="2800">
                <a:solidFill>
                  <a:schemeClr val="tx1"/>
                </a:solidFill>
                <a:latin typeface="Arial" charset="0"/>
                <a:ea typeface="楷体_GB2312" charset="0"/>
              </a:defRPr>
            </a:lvl2pPr>
            <a:lvl3pPr marL="1143000" indent="-228600">
              <a:spcBef>
                <a:spcPct val="20000"/>
              </a:spcBef>
              <a:buClr>
                <a:schemeClr val="bg2"/>
              </a:buClr>
              <a:buSzPct val="65000"/>
              <a:buFont typeface="Wingdings" charset="2"/>
              <a:buChar char="n"/>
              <a:defRPr sz="2400">
                <a:solidFill>
                  <a:schemeClr val="tx1"/>
                </a:solidFill>
                <a:latin typeface="Arial" charset="0"/>
                <a:ea typeface="楷体_GB2312" charset="0"/>
              </a:defRPr>
            </a:lvl3pPr>
            <a:lvl4pPr marL="1600200" indent="-228600">
              <a:spcBef>
                <a:spcPct val="20000"/>
              </a:spcBef>
              <a:buClr>
                <a:schemeClr val="accent2"/>
              </a:buClr>
              <a:buSzPct val="70000"/>
              <a:buFont typeface="Wingdings" charset="2"/>
              <a:buChar char="¨"/>
              <a:defRPr sz="2000">
                <a:solidFill>
                  <a:schemeClr val="tx1"/>
                </a:solidFill>
                <a:latin typeface="Arial" charset="0"/>
                <a:ea typeface="楷体_GB2312" charset="0"/>
              </a:defRPr>
            </a:lvl4pPr>
            <a:lvl5pPr marL="2057400" indent="-228600">
              <a:spcBef>
                <a:spcPct val="20000"/>
              </a:spcBef>
              <a:buClr>
                <a:schemeClr val="bg2"/>
              </a:buClr>
              <a:buFont typeface="Wingdings" charset="2"/>
              <a:buChar char="§"/>
              <a:defRPr sz="2000">
                <a:solidFill>
                  <a:schemeClr val="tx1"/>
                </a:solidFill>
                <a:latin typeface="Arial" charset="0"/>
                <a:ea typeface="楷体_GB2312" charset="0"/>
              </a:defRPr>
            </a:lvl5pPr>
            <a:lvl6pPr marL="25146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楷体_GB2312" charset="0"/>
              </a:defRPr>
            </a:lvl6pPr>
            <a:lvl7pPr marL="29718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楷体_GB2312" charset="0"/>
              </a:defRPr>
            </a:lvl7pPr>
            <a:lvl8pPr marL="34290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楷体_GB2312" charset="0"/>
              </a:defRPr>
            </a:lvl8pPr>
            <a:lvl9pPr marL="38862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楷体_GB2312" charset="0"/>
              </a:defRPr>
            </a:lvl9pPr>
          </a:lstStyle>
          <a:p>
            <a:pPr marL="0" indent="0" algn="ctr">
              <a:buClr>
                <a:schemeClr val="accent2"/>
              </a:buClr>
              <a:buSzTx/>
              <a:buNone/>
              <a:defRPr/>
            </a:pPr>
            <a:r>
              <a:rPr lang="zh-CN" altLang="en-US" sz="2000" dirty="0">
                <a:latin typeface="Times New Roman" panose="02020603050405020304" pitchFamily="18" charset="0"/>
                <a:ea typeface="微软雅黑" panose="020B0503020204020204" pitchFamily="34" charset="-122"/>
                <a:sym typeface="Times New Roman" panose="02020603050405020304" pitchFamily="18" charset="0"/>
              </a:rPr>
              <a:t>因此，</a:t>
            </a:r>
            <a:r>
              <a:rPr lang="en-US" altLang="zh-CN" sz="2000" i="1" dirty="0">
                <a:latin typeface="Times New Roman" panose="02020603050405020304" pitchFamily="18" charset="0"/>
                <a:ea typeface="微软雅黑" panose="020B0503020204020204" pitchFamily="34" charset="-122"/>
                <a:sym typeface="Times New Roman" panose="02020603050405020304" pitchFamily="18" charset="0"/>
              </a:rPr>
              <a:t>TC</a:t>
            </a:r>
            <a:r>
              <a:rPr lang="en-US" altLang="zh-CN" sz="2000" i="1" baseline="-25000" dirty="0">
                <a:latin typeface="Times New Roman" panose="02020603050405020304" pitchFamily="18" charset="0"/>
                <a:ea typeface="微软雅黑" panose="020B0503020204020204" pitchFamily="34" charset="-122"/>
                <a:sym typeface="Times New Roman" panose="02020603050405020304" pitchFamily="18" charset="0"/>
              </a:rPr>
              <a:t>AC</a:t>
            </a:r>
            <a:r>
              <a:rPr lang="en-US" altLang="zh-CN" sz="2000">
                <a:latin typeface="Times New Roman" panose="02020603050405020304" pitchFamily="18" charset="0"/>
                <a:ea typeface="微软雅黑" panose="020B0503020204020204" pitchFamily="34" charset="-122"/>
                <a:sym typeface="Times New Roman" panose="02020603050405020304" pitchFamily="18" charset="0"/>
              </a:rPr>
              <a:t>=</a:t>
            </a:r>
            <a:r>
              <a:rPr lang="en-US" altLang="zh-CN" sz="2000" i="1">
                <a:latin typeface="Times New Roman" panose="02020603050405020304" pitchFamily="18" charset="0"/>
                <a:ea typeface="微软雅黑" panose="020B0503020204020204" pitchFamily="34" charset="-122"/>
                <a:sym typeface="Times New Roman" panose="02020603050405020304" pitchFamily="18" charset="0"/>
              </a:rPr>
              <a:t>C</a:t>
            </a:r>
            <a:r>
              <a:rPr lang="en-US" altLang="zh-CN" sz="2000" i="1" baseline="-25000">
                <a:latin typeface="Times New Roman" panose="02020603050405020304" pitchFamily="18" charset="0"/>
                <a:ea typeface="微软雅黑" panose="020B0503020204020204" pitchFamily="34" charset="-122"/>
                <a:sym typeface="Times New Roman" panose="02020603050405020304" pitchFamily="18" charset="0"/>
              </a:rPr>
              <a:t>AAC</a:t>
            </a:r>
            <a:r>
              <a:rPr lang="en-US" altLang="zh-CN" sz="2000">
                <a:latin typeface="Times New Roman" panose="02020603050405020304" pitchFamily="18" charset="0"/>
                <a:ea typeface="微软雅黑" panose="020B0503020204020204" pitchFamily="34" charset="-122"/>
                <a:sym typeface="Times New Roman" panose="02020603050405020304" pitchFamily="18" charset="0"/>
              </a:rPr>
              <a:t>+</a:t>
            </a:r>
            <a:r>
              <a:rPr lang="en-US" altLang="zh-CN" sz="2000" i="1">
                <a:latin typeface="Times New Roman" panose="02020603050405020304" pitchFamily="18" charset="0"/>
                <a:ea typeface="微软雅黑" panose="020B0503020204020204" pitchFamily="34" charset="-122"/>
                <a:sym typeface="Times New Roman" panose="02020603050405020304" pitchFamily="18" charset="0"/>
              </a:rPr>
              <a:t> C</a:t>
            </a:r>
            <a:r>
              <a:rPr lang="en-US" altLang="zh-CN" sz="2000" i="1" baseline="-25000" dirty="0">
                <a:latin typeface="Times New Roman" panose="02020603050405020304" pitchFamily="18" charset="0"/>
                <a:ea typeface="微软雅黑" panose="020B0503020204020204" pitchFamily="34" charset="-122"/>
                <a:sym typeface="Times New Roman" panose="02020603050405020304" pitchFamily="18" charset="0"/>
              </a:rPr>
              <a:t>BAC</a:t>
            </a:r>
            <a:r>
              <a:rPr lang="en-US" altLang="zh-CN" sz="2000">
                <a:latin typeface="Times New Roman" panose="02020603050405020304" pitchFamily="18" charset="0"/>
                <a:ea typeface="微软雅黑" panose="020B0503020204020204" pitchFamily="34" charset="-122"/>
                <a:sym typeface="Times New Roman" panose="02020603050405020304" pitchFamily="18" charset="0"/>
              </a:rPr>
              <a:t>+</a:t>
            </a:r>
            <a:r>
              <a:rPr lang="en-US" altLang="zh-CN" sz="2000" i="1">
                <a:latin typeface="Times New Roman" panose="02020603050405020304" pitchFamily="18" charset="0"/>
                <a:ea typeface="微软雅黑" panose="020B0503020204020204" pitchFamily="34" charset="-122"/>
                <a:sym typeface="Times New Roman" panose="02020603050405020304" pitchFamily="18" charset="0"/>
              </a:rPr>
              <a:t> C</a:t>
            </a:r>
            <a:r>
              <a:rPr lang="en-US" altLang="zh-CN" sz="2000" i="1" baseline="-25000">
                <a:latin typeface="Times New Roman" panose="02020603050405020304" pitchFamily="18" charset="0"/>
                <a:ea typeface="微软雅黑" panose="020B0503020204020204" pitchFamily="34" charset="-122"/>
                <a:sym typeface="Times New Roman" panose="02020603050405020304" pitchFamily="18" charset="0"/>
              </a:rPr>
              <a:t>CAC</a:t>
            </a:r>
            <a:r>
              <a:rPr lang="en-US" altLang="zh-CN" sz="2000">
                <a:latin typeface="Times New Roman" panose="02020603050405020304" pitchFamily="18" charset="0"/>
                <a:ea typeface="微软雅黑" panose="020B0503020204020204" pitchFamily="34" charset="-122"/>
                <a:sym typeface="Times New Roman" panose="02020603050405020304" pitchFamily="18" charset="0"/>
              </a:rPr>
              <a:t>+</a:t>
            </a:r>
            <a:r>
              <a:rPr lang="en-US" altLang="zh-CN" sz="2000" i="1">
                <a:latin typeface="Times New Roman" panose="02020603050405020304" pitchFamily="18" charset="0"/>
                <a:ea typeface="微软雅黑" panose="020B0503020204020204" pitchFamily="34" charset="-122"/>
                <a:sym typeface="Times New Roman" panose="02020603050405020304" pitchFamily="18" charset="0"/>
              </a:rPr>
              <a:t> C</a:t>
            </a:r>
            <a:r>
              <a:rPr lang="en-US" altLang="zh-CN" sz="2000" i="1" baseline="-25000" dirty="0">
                <a:latin typeface="Times New Roman" panose="02020603050405020304" pitchFamily="18" charset="0"/>
                <a:ea typeface="微软雅黑" panose="020B0503020204020204" pitchFamily="34" charset="-122"/>
                <a:sym typeface="Times New Roman" panose="02020603050405020304" pitchFamily="18" charset="0"/>
              </a:rPr>
              <a:t>DAC</a:t>
            </a:r>
            <a:r>
              <a:rPr lang="en-US" altLang="zh-CN" sz="2000" i="1">
                <a:latin typeface="Times New Roman" panose="02020603050405020304" pitchFamily="18" charset="0"/>
                <a:ea typeface="微软雅黑" panose="020B0503020204020204" pitchFamily="34" charset="-122"/>
                <a:sym typeface="Times New Roman" panose="02020603050405020304" pitchFamily="18" charset="0"/>
              </a:rPr>
              <a:t>+ C</a:t>
            </a:r>
            <a:r>
              <a:rPr lang="en-US" altLang="zh-CN" sz="2000" i="1" baseline="-25000" dirty="0">
                <a:latin typeface="Times New Roman" panose="02020603050405020304" pitchFamily="18" charset="0"/>
                <a:ea typeface="微软雅黑" panose="020B0503020204020204" pitchFamily="34" charset="-122"/>
                <a:sym typeface="Times New Roman" panose="02020603050405020304" pitchFamily="18" charset="0"/>
              </a:rPr>
              <a:t>EAC</a:t>
            </a:r>
            <a:r>
              <a:rPr lang="en-US" altLang="zh-CN" sz="2000" i="1">
                <a:latin typeface="Times New Roman" panose="02020603050405020304" pitchFamily="18" charset="0"/>
                <a:ea typeface="微软雅黑" panose="020B0503020204020204" pitchFamily="34" charset="-122"/>
                <a:sym typeface="Times New Roman" panose="02020603050405020304" pitchFamily="18" charset="0"/>
              </a:rPr>
              <a:t> </a:t>
            </a:r>
            <a:r>
              <a:rPr lang="en-US" altLang="zh-CN" sz="2000" i="1" dirty="0">
                <a:latin typeface="Times New Roman" panose="02020603050405020304" pitchFamily="18" charset="0"/>
                <a:ea typeface="微软雅黑" panose="020B0503020204020204" pitchFamily="34" charset="-122"/>
                <a:sym typeface="Times New Roman" panose="02020603050405020304" pitchFamily="18" charset="0"/>
              </a:rPr>
              <a:t>=1+0-2-1+0</a:t>
            </a:r>
            <a:r>
              <a:rPr lang="en-US" altLang="zh-CN" sz="2000" i="1">
                <a:latin typeface="Times New Roman" panose="02020603050405020304" pitchFamily="18" charset="0"/>
                <a:ea typeface="微软雅黑" panose="020B0503020204020204" pitchFamily="34" charset="-122"/>
                <a:sym typeface="Times New Roman" panose="02020603050405020304" pitchFamily="18" charset="0"/>
              </a:rPr>
              <a:t>=-2</a:t>
            </a:r>
            <a:endParaRPr lang="zh-CN" altLang="en-US" sz="2000" i="1" dirty="0">
              <a:latin typeface="Times New Roman" panose="02020603050405020304" pitchFamily="18" charset="0"/>
              <a:ea typeface="微软雅黑" panose="020B0503020204020204" pitchFamily="34" charset="-122"/>
              <a:sym typeface="Times New Roman" panose="02020603050405020304" pitchFamily="18" charset="0"/>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4061064609"/>
              </p:ext>
            </p:extLst>
          </p:nvPr>
        </p:nvGraphicFramePr>
        <p:xfrm>
          <a:off x="8010001" y="5186457"/>
          <a:ext cx="971567" cy="1256585"/>
        </p:xfrm>
        <a:graphic>
          <a:graphicData uri="http://schemas.openxmlformats.org/presentationml/2006/ole">
            <mc:AlternateContent xmlns:mc="http://schemas.openxmlformats.org/markup-compatibility/2006">
              <mc:Choice xmlns:v="urn:schemas-microsoft-com:vml" Requires="v">
                <p:oleObj spid="_x0000_s38921" r:id="rId3" imgW="1600200" imgH="2070100" progId="Word.Picture.8">
                  <p:embed/>
                </p:oleObj>
              </mc:Choice>
              <mc:Fallback>
                <p:oleObj r:id="rId3" imgW="1600200" imgH="2070100" progId="Word.Picture.8">
                  <p:embed/>
                  <p:pic>
                    <p:nvPicPr>
                      <p:cNvPr id="2" name="对象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10001" y="5186457"/>
                        <a:ext cx="971567" cy="1256585"/>
                      </a:xfrm>
                      <a:prstGeom prst="rect">
                        <a:avLst/>
                      </a:prstGeom>
                      <a:solidFill>
                        <a:srgbClr val="FFFFFF"/>
                      </a:solidFill>
                      <a:ln>
                        <a:noFill/>
                      </a:ln>
                    </p:spPr>
                  </p:pic>
                </p:oleObj>
              </mc:Fallback>
            </mc:AlternateContent>
          </a:graphicData>
        </a:graphic>
      </p:graphicFrame>
      <p:sp>
        <p:nvSpPr>
          <p:cNvPr id="3" name="TextBox 2"/>
          <p:cNvSpPr txBox="1"/>
          <p:nvPr/>
        </p:nvSpPr>
        <p:spPr>
          <a:xfrm>
            <a:off x="953852" y="5656949"/>
            <a:ext cx="7236296" cy="784830"/>
          </a:xfrm>
          <a:prstGeom prst="rect">
            <a:avLst/>
          </a:prstGeom>
          <a:noFill/>
        </p:spPr>
        <p:txBody>
          <a:bodyPr wrap="square" rtlCol="0">
            <a:spAutoFit/>
          </a:bodyPr>
          <a:lstStyle/>
          <a:p>
            <a:pPr algn="ctr">
              <a:spcBef>
                <a:spcPts val="600"/>
              </a:spcBef>
            </a:pPr>
            <a:r>
              <a:rPr lang="zh-CN" altLang="en-US" sz="2000" b="1" dirty="0">
                <a:solidFill>
                  <a:srgbClr val="FF6700"/>
                </a:solidFill>
                <a:latin typeface="Times New Roman" panose="02020603050405020304" pitchFamily="18" charset="0"/>
                <a:ea typeface="微软雅黑" panose="020B0503020204020204" pitchFamily="34" charset="-122"/>
                <a:sym typeface="Times New Roman" panose="02020603050405020304" pitchFamily="18" charset="0"/>
              </a:rPr>
              <a:t>代价函数变小，说明</a:t>
            </a:r>
            <a:r>
              <a:rPr lang="en-US" altLang="zh-CN" sz="2000" b="1" dirty="0">
                <a:solidFill>
                  <a:srgbClr val="FF6700"/>
                </a:solidFill>
                <a:latin typeface="Times New Roman" panose="02020603050405020304" pitchFamily="18" charset="0"/>
                <a:ea typeface="微软雅黑" panose="020B0503020204020204" pitchFamily="34" charset="-122"/>
                <a:sym typeface="Times New Roman" panose="02020603050405020304" pitchFamily="18" charset="0"/>
              </a:rPr>
              <a:t>C</a:t>
            </a:r>
            <a:r>
              <a:rPr lang="zh-CN" altLang="en-US" sz="2000" b="1" dirty="0">
                <a:solidFill>
                  <a:srgbClr val="FF6700"/>
                </a:solidFill>
                <a:latin typeface="Times New Roman" panose="02020603050405020304" pitchFamily="18" charset="0"/>
                <a:ea typeface="微软雅黑" panose="020B0503020204020204" pitchFamily="34" charset="-122"/>
                <a:sym typeface="Times New Roman" panose="02020603050405020304" pitchFamily="18" charset="0"/>
              </a:rPr>
              <a:t>点替换以前的中心点</a:t>
            </a:r>
            <a:r>
              <a:rPr lang="en-US" altLang="zh-CN" sz="2000" b="1" dirty="0">
                <a:solidFill>
                  <a:srgbClr val="FF6700"/>
                </a:solidFill>
                <a:latin typeface="Times New Roman" panose="02020603050405020304" pitchFamily="18" charset="0"/>
                <a:ea typeface="微软雅黑" panose="020B0503020204020204" pitchFamily="34" charset="-122"/>
                <a:sym typeface="Times New Roman" panose="02020603050405020304" pitchFamily="18" charset="0"/>
              </a:rPr>
              <a:t>A</a:t>
            </a:r>
            <a:r>
              <a:rPr lang="zh-CN" altLang="en-US" sz="2000" b="1" dirty="0">
                <a:solidFill>
                  <a:srgbClr val="FF6700"/>
                </a:solidFill>
                <a:latin typeface="Times New Roman" panose="02020603050405020304" pitchFamily="18" charset="0"/>
                <a:ea typeface="微软雅黑" panose="020B0503020204020204" pitchFamily="34" charset="-122"/>
                <a:sym typeface="Times New Roman" panose="02020603050405020304" pitchFamily="18" charset="0"/>
              </a:rPr>
              <a:t>，聚类更加</a:t>
            </a:r>
            <a:r>
              <a:rPr lang="zh-CN" altLang="en-US" sz="2000" b="1">
                <a:solidFill>
                  <a:srgbClr val="FF6700"/>
                </a:solidFill>
                <a:latin typeface="Times New Roman" panose="02020603050405020304" pitchFamily="18" charset="0"/>
                <a:ea typeface="微软雅黑" panose="020B0503020204020204" pitchFamily="34" charset="-122"/>
                <a:sym typeface="Times New Roman" panose="02020603050405020304" pitchFamily="18" charset="0"/>
              </a:rPr>
              <a:t>紧凑，</a:t>
            </a:r>
            <a:endParaRPr lang="en-US" altLang="zh-CN" sz="2000" b="1">
              <a:solidFill>
                <a:srgbClr val="FF6700"/>
              </a:solidFill>
              <a:latin typeface="Times New Roman" panose="02020603050405020304" pitchFamily="18" charset="0"/>
              <a:ea typeface="微软雅黑" panose="020B0503020204020204" pitchFamily="34" charset="-122"/>
              <a:sym typeface="Times New Roman" panose="02020603050405020304" pitchFamily="18" charset="0"/>
            </a:endParaRPr>
          </a:p>
          <a:p>
            <a:pPr algn="ctr">
              <a:spcBef>
                <a:spcPts val="600"/>
              </a:spcBef>
            </a:pPr>
            <a:r>
              <a:rPr lang="zh-CN" altLang="en-US" sz="2000" b="1">
                <a:solidFill>
                  <a:srgbClr val="FF6700"/>
                </a:solidFill>
                <a:latin typeface="Times New Roman" panose="02020603050405020304" pitchFamily="18" charset="0"/>
                <a:ea typeface="微软雅黑" panose="020B0503020204020204" pitchFamily="34" charset="-122"/>
                <a:sym typeface="Times New Roman" panose="02020603050405020304" pitchFamily="18" charset="0"/>
              </a:rPr>
              <a:t>那么</a:t>
            </a:r>
            <a:r>
              <a:rPr lang="en-US" altLang="zh-CN" sz="2000" b="1" dirty="0">
                <a:solidFill>
                  <a:srgbClr val="FF6700"/>
                </a:solidFill>
                <a:latin typeface="Times New Roman" panose="02020603050405020304" pitchFamily="18" charset="0"/>
                <a:ea typeface="微软雅黑" panose="020B0503020204020204" pitchFamily="34" charset="-122"/>
                <a:sym typeface="Times New Roman" panose="02020603050405020304" pitchFamily="18" charset="0"/>
              </a:rPr>
              <a:t>C</a:t>
            </a:r>
            <a:r>
              <a:rPr lang="zh-CN" altLang="en-US" sz="2000" b="1" dirty="0">
                <a:solidFill>
                  <a:srgbClr val="FF6700"/>
                </a:solidFill>
                <a:latin typeface="Times New Roman" panose="02020603050405020304" pitchFamily="18" charset="0"/>
                <a:ea typeface="微软雅黑" panose="020B0503020204020204" pitchFamily="34" charset="-122"/>
                <a:sym typeface="Times New Roman" panose="02020603050405020304" pitchFamily="18" charset="0"/>
              </a:rPr>
              <a:t>作为中心点更加合理</a:t>
            </a:r>
          </a:p>
        </p:txBody>
      </p:sp>
      <p:graphicFrame>
        <p:nvGraphicFramePr>
          <p:cNvPr id="11" name="Group 4">
            <a:extLst>
              <a:ext uri="{FF2B5EF4-FFF2-40B4-BE49-F238E27FC236}">
                <a16:creationId xmlns:a16="http://schemas.microsoft.com/office/drawing/2014/main" id="{58AD3BAC-F8EE-4185-AACD-0028BDD6BA7E}"/>
              </a:ext>
            </a:extLst>
          </p:cNvPr>
          <p:cNvGraphicFramePr>
            <a:graphicFrameLocks noGrp="1"/>
          </p:cNvGraphicFramePr>
          <p:nvPr/>
        </p:nvGraphicFramePr>
        <p:xfrm>
          <a:off x="5436096" y="2708920"/>
          <a:ext cx="3502025" cy="2454864"/>
        </p:xfrm>
        <a:graphic>
          <a:graphicData uri="http://schemas.openxmlformats.org/drawingml/2006/table">
            <a:tbl>
              <a:tblPr/>
              <a:tblGrid>
                <a:gridCol w="946150">
                  <a:extLst>
                    <a:ext uri="{9D8B030D-6E8A-4147-A177-3AD203B41FA5}">
                      <a16:colId xmlns:a16="http://schemas.microsoft.com/office/drawing/2014/main" val="20000"/>
                    </a:ext>
                  </a:extLst>
                </a:gridCol>
                <a:gridCol w="609600">
                  <a:extLst>
                    <a:ext uri="{9D8B030D-6E8A-4147-A177-3AD203B41FA5}">
                      <a16:colId xmlns:a16="http://schemas.microsoft.com/office/drawing/2014/main" val="20001"/>
                    </a:ext>
                  </a:extLst>
                </a:gridCol>
                <a:gridCol w="447675">
                  <a:extLst>
                    <a:ext uri="{9D8B030D-6E8A-4147-A177-3AD203B41FA5}">
                      <a16:colId xmlns:a16="http://schemas.microsoft.com/office/drawing/2014/main" val="20002"/>
                    </a:ext>
                  </a:extLst>
                </a:gridCol>
                <a:gridCol w="525462">
                  <a:extLst>
                    <a:ext uri="{9D8B030D-6E8A-4147-A177-3AD203B41FA5}">
                      <a16:colId xmlns:a16="http://schemas.microsoft.com/office/drawing/2014/main" val="20003"/>
                    </a:ext>
                  </a:extLst>
                </a:gridCol>
                <a:gridCol w="487363">
                  <a:extLst>
                    <a:ext uri="{9D8B030D-6E8A-4147-A177-3AD203B41FA5}">
                      <a16:colId xmlns:a16="http://schemas.microsoft.com/office/drawing/2014/main" val="20004"/>
                    </a:ext>
                  </a:extLst>
                </a:gridCol>
                <a:gridCol w="485775">
                  <a:extLst>
                    <a:ext uri="{9D8B030D-6E8A-4147-A177-3AD203B41FA5}">
                      <a16:colId xmlns:a16="http://schemas.microsoft.com/office/drawing/2014/main" val="20005"/>
                    </a:ext>
                  </a:extLst>
                </a:gridCol>
              </a:tblGrid>
              <a:tr h="409144">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zh-CN" altLang="en-US" sz="1800" b="1" i="0" u="none" strike="noStrike" cap="none" normalizeH="0" baseline="0">
                          <a:ln>
                            <a:noFill/>
                          </a:ln>
                          <a:solidFill>
                            <a:schemeClr val="bg1"/>
                          </a:solidFill>
                          <a:effectLst/>
                          <a:latin typeface="Times New Roman" panose="02020603050405020304" pitchFamily="18" charset="0"/>
                          <a:ea typeface="微软雅黑" panose="020B0503020204020204" pitchFamily="34" charset="-122"/>
                          <a:sym typeface="Times New Roman" panose="02020603050405020304" pitchFamily="18" charset="0"/>
                        </a:rPr>
                        <a:t>样本点</a:t>
                      </a:r>
                    </a:p>
                  </a:txBody>
                  <a:tcPr marT="45696" marB="45696" anchor="ctr" horzOverflow="overflow">
                    <a:lnL w="12700" cap="flat" cmpd="sng" algn="ctr">
                      <a:solidFill>
                        <a:srgbClr val="0070C0"/>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0070C0"/>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altLang="zh-CN" sz="1800" b="1" i="0" u="none" strike="noStrike" cap="none" normalizeH="0" baseline="0">
                          <a:ln>
                            <a:noFill/>
                          </a:ln>
                          <a:solidFill>
                            <a:schemeClr val="bg1"/>
                          </a:solidFill>
                          <a:effectLst/>
                          <a:latin typeface="Times New Roman" panose="02020603050405020304" pitchFamily="18" charset="0"/>
                          <a:ea typeface="微软雅黑" panose="020B0503020204020204" pitchFamily="34" charset="-122"/>
                          <a:sym typeface="Times New Roman" panose="02020603050405020304" pitchFamily="18" charset="0"/>
                        </a:rPr>
                        <a:t>A</a:t>
                      </a:r>
                    </a:p>
                  </a:txBody>
                  <a:tcPr marT="45696" marB="4569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0070C0"/>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altLang="zh-CN" sz="1800" b="1" i="0" u="none" strike="noStrike" cap="none" normalizeH="0" baseline="0">
                          <a:ln>
                            <a:noFill/>
                          </a:ln>
                          <a:solidFill>
                            <a:schemeClr val="bg1"/>
                          </a:solidFill>
                          <a:effectLst/>
                          <a:latin typeface="Times New Roman" panose="02020603050405020304" pitchFamily="18" charset="0"/>
                          <a:ea typeface="微软雅黑" panose="020B0503020204020204" pitchFamily="34" charset="-122"/>
                          <a:sym typeface="Times New Roman" panose="02020603050405020304" pitchFamily="18" charset="0"/>
                        </a:rPr>
                        <a:t>B</a:t>
                      </a:r>
                    </a:p>
                  </a:txBody>
                  <a:tcPr marT="45696" marB="4569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0070C0"/>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altLang="zh-CN" sz="1800" b="1" i="0" u="none" strike="noStrike" cap="none" normalizeH="0" baseline="0">
                          <a:ln>
                            <a:noFill/>
                          </a:ln>
                          <a:solidFill>
                            <a:schemeClr val="bg1"/>
                          </a:solidFill>
                          <a:effectLst/>
                          <a:latin typeface="Times New Roman" panose="02020603050405020304" pitchFamily="18" charset="0"/>
                          <a:ea typeface="微软雅黑" panose="020B0503020204020204" pitchFamily="34" charset="-122"/>
                          <a:sym typeface="Times New Roman" panose="02020603050405020304" pitchFamily="18" charset="0"/>
                        </a:rPr>
                        <a:t>C</a:t>
                      </a:r>
                    </a:p>
                  </a:txBody>
                  <a:tcPr marT="45696" marB="4569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0070C0"/>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altLang="zh-CN" sz="1800" b="1" i="0" u="none" strike="noStrike" cap="none" normalizeH="0" baseline="0">
                          <a:ln>
                            <a:noFill/>
                          </a:ln>
                          <a:solidFill>
                            <a:schemeClr val="bg1"/>
                          </a:solidFill>
                          <a:effectLst/>
                          <a:latin typeface="Times New Roman" panose="02020603050405020304" pitchFamily="18" charset="0"/>
                          <a:ea typeface="微软雅黑" panose="020B0503020204020204" pitchFamily="34" charset="-122"/>
                          <a:sym typeface="Times New Roman" panose="02020603050405020304" pitchFamily="18" charset="0"/>
                        </a:rPr>
                        <a:t>D</a:t>
                      </a:r>
                    </a:p>
                  </a:txBody>
                  <a:tcPr marT="45696" marB="4569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0070C0"/>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altLang="zh-CN" sz="1800" b="1" i="0" u="none" strike="noStrike" cap="none" normalizeH="0" baseline="0">
                          <a:ln>
                            <a:noFill/>
                          </a:ln>
                          <a:solidFill>
                            <a:schemeClr val="bg1"/>
                          </a:solidFill>
                          <a:effectLst/>
                          <a:latin typeface="Times New Roman" panose="02020603050405020304" pitchFamily="18" charset="0"/>
                          <a:ea typeface="微软雅黑" panose="020B0503020204020204" pitchFamily="34" charset="-122"/>
                          <a:sym typeface="Times New Roman" panose="02020603050405020304" pitchFamily="18" charset="0"/>
                        </a:rPr>
                        <a:t>E</a:t>
                      </a:r>
                    </a:p>
                  </a:txBody>
                  <a:tcPr marT="45696" marB="45696" anchor="ctr" horzOverflow="overflow">
                    <a:lnL w="12700" cap="flat" cmpd="sng" algn="ctr">
                      <a:solidFill>
                        <a:schemeClr val="bg1"/>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0070C0"/>
                    </a:solidFill>
                  </a:tcPr>
                </a:tc>
                <a:extLst>
                  <a:ext uri="{0D108BD9-81ED-4DB2-BD59-A6C34878D82A}">
                    <a16:rowId xmlns:a16="http://schemas.microsoft.com/office/drawing/2014/main" val="10000"/>
                  </a:ext>
                </a:extLst>
              </a:tr>
              <a:tr h="409144">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altLang="zh-CN" sz="1800" b="0" i="0" u="none" strike="noStrike" cap="none" normalizeH="0" baseline="0">
                          <a:ln>
                            <a:noFill/>
                          </a:ln>
                          <a:solidFill>
                            <a:schemeClr val="bg1"/>
                          </a:solidFill>
                          <a:effectLst/>
                          <a:latin typeface="Times New Roman" panose="02020603050405020304" pitchFamily="18" charset="0"/>
                          <a:ea typeface="微软雅黑" panose="020B0503020204020204" pitchFamily="34" charset="-122"/>
                          <a:sym typeface="Times New Roman" panose="02020603050405020304" pitchFamily="18" charset="0"/>
                        </a:rPr>
                        <a:t>A</a:t>
                      </a:r>
                    </a:p>
                  </a:txBody>
                  <a:tcPr marT="45696" marB="45696" anchor="ctr" horzOverflow="overflow">
                    <a:lnL w="12700" cap="flat" cmpd="sng" algn="ctr">
                      <a:solidFill>
                        <a:srgbClr val="0070C0"/>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0070C0"/>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altLang="zh-CN"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0</a:t>
                      </a:r>
                    </a:p>
                  </a:txBody>
                  <a:tcPr marT="45696" marB="4569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altLang="zh-CN"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1</a:t>
                      </a:r>
                    </a:p>
                  </a:txBody>
                  <a:tcPr marT="45696" marB="4569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altLang="zh-CN"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2</a:t>
                      </a:r>
                    </a:p>
                  </a:txBody>
                  <a:tcPr marT="45696" marB="4569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altLang="zh-CN"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2</a:t>
                      </a:r>
                    </a:p>
                  </a:txBody>
                  <a:tcPr marT="45696" marB="4569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altLang="zh-CN"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3</a:t>
                      </a:r>
                    </a:p>
                  </a:txBody>
                  <a:tcPr marT="45696" marB="45696" anchor="ctr" horzOverflow="overflow">
                    <a:lnL w="12700" cap="flat" cmpd="sng" algn="ctr">
                      <a:solidFill>
                        <a:schemeClr val="bg1"/>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extLst>
                  <a:ext uri="{0D108BD9-81ED-4DB2-BD59-A6C34878D82A}">
                    <a16:rowId xmlns:a16="http://schemas.microsoft.com/office/drawing/2014/main" val="10001"/>
                  </a:ext>
                </a:extLst>
              </a:tr>
              <a:tr h="409144">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altLang="zh-CN" sz="1800" b="0" i="0" u="none" strike="noStrike" cap="none" normalizeH="0" baseline="0">
                          <a:ln>
                            <a:noFill/>
                          </a:ln>
                          <a:solidFill>
                            <a:schemeClr val="bg1"/>
                          </a:solidFill>
                          <a:effectLst/>
                          <a:latin typeface="Times New Roman" panose="02020603050405020304" pitchFamily="18" charset="0"/>
                          <a:ea typeface="微软雅黑" panose="020B0503020204020204" pitchFamily="34" charset="-122"/>
                          <a:sym typeface="Times New Roman" panose="02020603050405020304" pitchFamily="18" charset="0"/>
                        </a:rPr>
                        <a:t>B</a:t>
                      </a:r>
                    </a:p>
                  </a:txBody>
                  <a:tcPr marT="45696" marB="45696" anchor="ctr" horzOverflow="overflow">
                    <a:lnL w="12700" cap="flat" cmpd="sng" algn="ctr">
                      <a:solidFill>
                        <a:srgbClr val="0070C0"/>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0070C0"/>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altLang="zh-CN"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1</a:t>
                      </a:r>
                    </a:p>
                  </a:txBody>
                  <a:tcPr marT="45696" marB="4569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altLang="zh-CN"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0</a:t>
                      </a:r>
                    </a:p>
                  </a:txBody>
                  <a:tcPr marT="45696" marB="4569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altLang="zh-CN"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2</a:t>
                      </a:r>
                    </a:p>
                  </a:txBody>
                  <a:tcPr marT="45696" marB="4569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altLang="zh-CN"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4</a:t>
                      </a:r>
                    </a:p>
                  </a:txBody>
                  <a:tcPr marT="45696" marB="4569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altLang="zh-CN"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3</a:t>
                      </a:r>
                    </a:p>
                  </a:txBody>
                  <a:tcPr marT="45696" marB="45696" anchor="ctr" horzOverflow="overflow">
                    <a:lnL w="12700" cap="flat" cmpd="sng" algn="ctr">
                      <a:solidFill>
                        <a:schemeClr val="bg1"/>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extLst>
                  <a:ext uri="{0D108BD9-81ED-4DB2-BD59-A6C34878D82A}">
                    <a16:rowId xmlns:a16="http://schemas.microsoft.com/office/drawing/2014/main" val="10002"/>
                  </a:ext>
                </a:extLst>
              </a:tr>
              <a:tr h="409144">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altLang="zh-CN" sz="1800" b="0" i="0" u="none" strike="noStrike" cap="none" normalizeH="0" baseline="0">
                          <a:ln>
                            <a:noFill/>
                          </a:ln>
                          <a:solidFill>
                            <a:schemeClr val="bg1"/>
                          </a:solidFill>
                          <a:effectLst/>
                          <a:latin typeface="Times New Roman" panose="02020603050405020304" pitchFamily="18" charset="0"/>
                          <a:ea typeface="微软雅黑" panose="020B0503020204020204" pitchFamily="34" charset="-122"/>
                          <a:sym typeface="Times New Roman" panose="02020603050405020304" pitchFamily="18" charset="0"/>
                        </a:rPr>
                        <a:t>C</a:t>
                      </a:r>
                    </a:p>
                  </a:txBody>
                  <a:tcPr marT="45696" marB="45696" anchor="ctr" horzOverflow="overflow">
                    <a:lnL w="12700" cap="flat" cmpd="sng" algn="ctr">
                      <a:solidFill>
                        <a:srgbClr val="0070C0"/>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0070C0"/>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altLang="zh-CN"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2</a:t>
                      </a:r>
                    </a:p>
                  </a:txBody>
                  <a:tcPr marT="45696" marB="4569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altLang="zh-CN"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2</a:t>
                      </a:r>
                    </a:p>
                  </a:txBody>
                  <a:tcPr marT="45696" marB="4569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altLang="zh-CN"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0</a:t>
                      </a:r>
                    </a:p>
                  </a:txBody>
                  <a:tcPr marT="45696" marB="4569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altLang="zh-CN"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1</a:t>
                      </a:r>
                    </a:p>
                  </a:txBody>
                  <a:tcPr marT="45696" marB="4569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altLang="zh-CN"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5</a:t>
                      </a:r>
                    </a:p>
                  </a:txBody>
                  <a:tcPr marT="45696" marB="45696" anchor="ctr" horzOverflow="overflow">
                    <a:lnL w="12700" cap="flat" cmpd="sng" algn="ctr">
                      <a:solidFill>
                        <a:schemeClr val="bg1"/>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extLst>
                  <a:ext uri="{0D108BD9-81ED-4DB2-BD59-A6C34878D82A}">
                    <a16:rowId xmlns:a16="http://schemas.microsoft.com/office/drawing/2014/main" val="10003"/>
                  </a:ext>
                </a:extLst>
              </a:tr>
              <a:tr h="409144">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altLang="zh-CN" sz="1800" b="0" i="0" u="none" strike="noStrike" cap="none" normalizeH="0" baseline="0">
                          <a:ln>
                            <a:noFill/>
                          </a:ln>
                          <a:solidFill>
                            <a:schemeClr val="bg1"/>
                          </a:solidFill>
                          <a:effectLst/>
                          <a:latin typeface="Times New Roman" panose="02020603050405020304" pitchFamily="18" charset="0"/>
                          <a:ea typeface="微软雅黑" panose="020B0503020204020204" pitchFamily="34" charset="-122"/>
                          <a:sym typeface="Times New Roman" panose="02020603050405020304" pitchFamily="18" charset="0"/>
                        </a:rPr>
                        <a:t>D</a:t>
                      </a:r>
                    </a:p>
                  </a:txBody>
                  <a:tcPr marT="45696" marB="45696" anchor="ctr" horzOverflow="overflow">
                    <a:lnL w="12700" cap="flat" cmpd="sng" algn="ctr">
                      <a:solidFill>
                        <a:srgbClr val="0070C0"/>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0070C0"/>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altLang="zh-CN"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2</a:t>
                      </a:r>
                    </a:p>
                  </a:txBody>
                  <a:tcPr marT="45696" marB="4569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altLang="zh-CN"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4</a:t>
                      </a:r>
                    </a:p>
                  </a:txBody>
                  <a:tcPr marT="45696" marB="4569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altLang="zh-CN"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1</a:t>
                      </a:r>
                    </a:p>
                  </a:txBody>
                  <a:tcPr marT="45696" marB="4569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altLang="zh-CN"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0</a:t>
                      </a:r>
                    </a:p>
                  </a:txBody>
                  <a:tcPr marT="45696" marB="4569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altLang="zh-CN"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3</a:t>
                      </a:r>
                    </a:p>
                  </a:txBody>
                  <a:tcPr marT="45696" marB="45696" anchor="ctr" horzOverflow="overflow">
                    <a:lnL w="12700" cap="flat" cmpd="sng" algn="ctr">
                      <a:solidFill>
                        <a:schemeClr val="bg1"/>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extLst>
                  <a:ext uri="{0D108BD9-81ED-4DB2-BD59-A6C34878D82A}">
                    <a16:rowId xmlns:a16="http://schemas.microsoft.com/office/drawing/2014/main" val="10004"/>
                  </a:ext>
                </a:extLst>
              </a:tr>
              <a:tr h="409144">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altLang="zh-CN" sz="1800" b="0" i="0" u="none" strike="noStrike" cap="none" normalizeH="0" baseline="0">
                          <a:ln>
                            <a:noFill/>
                          </a:ln>
                          <a:solidFill>
                            <a:schemeClr val="bg1"/>
                          </a:solidFill>
                          <a:effectLst/>
                          <a:latin typeface="Times New Roman" panose="02020603050405020304" pitchFamily="18" charset="0"/>
                          <a:ea typeface="微软雅黑" panose="020B0503020204020204" pitchFamily="34" charset="-122"/>
                          <a:sym typeface="Times New Roman" panose="02020603050405020304" pitchFamily="18" charset="0"/>
                        </a:rPr>
                        <a:t>E</a:t>
                      </a:r>
                    </a:p>
                  </a:txBody>
                  <a:tcPr marT="45696" marB="45696" anchor="ctr" horzOverflow="overflow">
                    <a:lnL w="12700" cap="flat" cmpd="sng" algn="ctr">
                      <a:solidFill>
                        <a:srgbClr val="0070C0"/>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0070C0"/>
                      </a:solidFill>
                      <a:prstDash val="solid"/>
                      <a:round/>
                      <a:headEnd type="none" w="med" len="med"/>
                      <a:tailEnd type="none" w="med" len="med"/>
                    </a:lnB>
                    <a:lnTlToBr>
                      <a:noFill/>
                    </a:lnTlToBr>
                    <a:lnBlToTr>
                      <a:noFill/>
                    </a:lnBlToTr>
                    <a:solidFill>
                      <a:srgbClr val="0070C0"/>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altLang="zh-CN"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3</a:t>
                      </a:r>
                    </a:p>
                  </a:txBody>
                  <a:tcPr marT="45696" marB="4569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0070C0"/>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altLang="zh-CN"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3</a:t>
                      </a:r>
                    </a:p>
                  </a:txBody>
                  <a:tcPr marT="45696" marB="4569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0070C0"/>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altLang="zh-CN"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5</a:t>
                      </a:r>
                    </a:p>
                  </a:txBody>
                  <a:tcPr marT="45696" marB="4569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0070C0"/>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altLang="zh-CN"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3</a:t>
                      </a:r>
                    </a:p>
                  </a:txBody>
                  <a:tcPr marT="45696" marB="4569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0070C0"/>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altLang="zh-CN" sz="1800" b="0" i="0" u="none" strike="noStrike" cap="none" normalizeH="0" baseline="0" dirty="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0</a:t>
                      </a:r>
                    </a:p>
                  </a:txBody>
                  <a:tcPr marT="45696" marB="45696" anchor="ctr" horzOverflow="overflow">
                    <a:lnL w="12700" cap="flat" cmpd="sng" algn="ctr">
                      <a:solidFill>
                        <a:schemeClr val="bg1"/>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0070C0"/>
                      </a:solidFill>
                      <a:prstDash val="solid"/>
                      <a:round/>
                      <a:headEnd type="none" w="med" len="med"/>
                      <a:tailEnd type="none" w="med" len="med"/>
                    </a:lnB>
                    <a:lnTlToBr>
                      <a:noFill/>
                    </a:lnTlToBr>
                    <a:lnBlToTr>
                      <a:noFill/>
                    </a:lnBlToTr>
                    <a:solidFill>
                      <a:schemeClr val="accent1">
                        <a:lumMod val="20000"/>
                        <a:lumOff val="80000"/>
                      </a:schemeClr>
                    </a:solidFill>
                  </a:tcPr>
                </a:tc>
                <a:extLst>
                  <a:ext uri="{0D108BD9-81ED-4DB2-BD59-A6C34878D82A}">
                    <a16:rowId xmlns:a16="http://schemas.microsoft.com/office/drawing/2014/main" val="10005"/>
                  </a:ext>
                </a:extLst>
              </a:tr>
            </a:tbl>
          </a:graphicData>
        </a:graphic>
      </p:graphicFrame>
      <p:pic>
        <p:nvPicPr>
          <p:cNvPr id="9" name="图片 8">
            <a:extLst>
              <a:ext uri="{FF2B5EF4-FFF2-40B4-BE49-F238E27FC236}">
                <a16:creationId xmlns:a16="http://schemas.microsoft.com/office/drawing/2014/main" id="{6B7067D7-DB4C-49A1-A34D-BACD17176655}"/>
              </a:ext>
            </a:extLst>
          </p:cNvPr>
          <p:cNvPicPr>
            <a:picLocks noChangeAspect="1"/>
          </p:cNvPicPr>
          <p:nvPr/>
        </p:nvPicPr>
        <p:blipFill>
          <a:blip r:embed="rId5"/>
          <a:stretch>
            <a:fillRect/>
          </a:stretch>
        </p:blipFill>
        <p:spPr>
          <a:xfrm>
            <a:off x="5419859" y="775100"/>
            <a:ext cx="3724141" cy="1838232"/>
          </a:xfrm>
          <a:prstGeom prst="rect">
            <a:avLst/>
          </a:prstGeom>
        </p:spPr>
      </p:pic>
    </p:spTree>
    <p:extLst>
      <p:ext uri="{BB962C8B-B14F-4D97-AF65-F5344CB8AC3E}">
        <p14:creationId xmlns:p14="http://schemas.microsoft.com/office/powerpoint/2010/main" val="2605360763"/>
      </p:ext>
    </p:extLst>
  </p:cSld>
  <p:clrMapOvr>
    <a:masterClrMapping/>
  </p:clrMapOvr>
  <p:transition spd="med">
    <p:split orient="vert"/>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Rectangle 3"/>
          <p:cNvSpPr>
            <a:spLocks noGrp="1" noChangeArrowheads="1"/>
          </p:cNvSpPr>
          <p:nvPr>
            <p:ph type="body" idx="4294967295"/>
          </p:nvPr>
        </p:nvSpPr>
        <p:spPr>
          <a:xfrm>
            <a:off x="252000" y="756000"/>
            <a:ext cx="5076000" cy="4431278"/>
          </a:xfrm>
          <a:prstGeom prst="rect">
            <a:avLst/>
          </a:prstGeom>
        </p:spPr>
        <p:txBody>
          <a:bodyPr>
            <a:spAutoFit/>
          </a:bodyPr>
          <a:lstStyle/>
          <a:p>
            <a:pPr marL="360000" indent="-360000" algn="just">
              <a:lnSpc>
                <a:spcPct val="120000"/>
              </a:lnSpc>
              <a:spcBef>
                <a:spcPts val="600"/>
              </a:spcBef>
              <a:buClr>
                <a:srgbClr val="FF6700"/>
              </a:buClr>
              <a:buFont typeface="Wingdings" pitchFamily="2" charset="2"/>
              <a:buAutoNum type="alphaLcParenR"/>
            </a:pPr>
            <a:r>
              <a:rPr lang="en-US" altLang="zh-CN" sz="2000" i="1" dirty="0">
                <a:latin typeface="Times New Roman" panose="02020603050405020304" pitchFamily="18" charset="0"/>
                <a:ea typeface="微软雅黑" panose="020B0503020204020204" pitchFamily="34" charset="-122"/>
                <a:sym typeface="Times New Roman" panose="02020603050405020304" pitchFamily="18" charset="0"/>
              </a:rPr>
              <a:t>C</a:t>
            </a:r>
            <a:r>
              <a:rPr lang="en-US" altLang="zh-CN" sz="1400" b="1" i="1" dirty="0">
                <a:solidFill>
                  <a:srgbClr val="FF6700"/>
                </a:solidFill>
                <a:latin typeface="Times New Roman" panose="02020603050405020304" pitchFamily="18" charset="0"/>
                <a:ea typeface="微软雅黑" panose="020B0503020204020204" pitchFamily="34" charset="-122"/>
                <a:sym typeface="Times New Roman" panose="02020603050405020304" pitchFamily="18" charset="0"/>
              </a:rPr>
              <a:t>A</a:t>
            </a:r>
            <a:r>
              <a:rPr lang="en-US" altLang="zh-CN" sz="1400" i="1" dirty="0">
                <a:latin typeface="Times New Roman" panose="02020603050405020304" pitchFamily="18" charset="0"/>
                <a:ea typeface="微软雅黑" panose="020B0503020204020204" pitchFamily="34" charset="-122"/>
                <a:sym typeface="Times New Roman" panose="02020603050405020304" pitchFamily="18" charset="0"/>
              </a:rPr>
              <a:t>AC</a:t>
            </a:r>
            <a:r>
              <a:rPr lang="en-US" altLang="zh-CN" sz="2000" dirty="0">
                <a:latin typeface="Times New Roman" panose="02020603050405020304" pitchFamily="18" charset="0"/>
                <a:ea typeface="微软雅黑" panose="020B0503020204020204" pitchFamily="34" charset="-122"/>
                <a:sym typeface="Times New Roman" panose="02020603050405020304" pitchFamily="18" charset="0"/>
              </a:rPr>
              <a:t>=</a:t>
            </a:r>
            <a:r>
              <a:rPr lang="en-US" altLang="zh-CN" sz="2000" i="1" dirty="0">
                <a:latin typeface="Times New Roman" panose="02020603050405020304" pitchFamily="18" charset="0"/>
                <a:ea typeface="微软雅黑" panose="020B0503020204020204" pitchFamily="34" charset="-122"/>
                <a:sym typeface="Times New Roman" panose="02020603050405020304" pitchFamily="18" charset="0"/>
              </a:rPr>
              <a:t>d</a:t>
            </a:r>
            <a:r>
              <a:rPr lang="en-US" altLang="zh-CN" sz="2000" dirty="0">
                <a:latin typeface="Times New Roman" panose="02020603050405020304" pitchFamily="18" charset="0"/>
                <a:ea typeface="微软雅黑" panose="020B0503020204020204" pitchFamily="34" charset="-122"/>
                <a:sym typeface="Times New Roman" panose="02020603050405020304" pitchFamily="18" charset="0"/>
              </a:rPr>
              <a:t>(</a:t>
            </a:r>
            <a:r>
              <a:rPr lang="en-US" altLang="zh-CN" sz="2000" i="1" dirty="0">
                <a:latin typeface="Times New Roman" panose="02020603050405020304" pitchFamily="18" charset="0"/>
                <a:ea typeface="微软雅黑" panose="020B0503020204020204" pitchFamily="34" charset="-122"/>
                <a:sym typeface="Times New Roman" panose="02020603050405020304" pitchFamily="18" charset="0"/>
              </a:rPr>
              <a:t>A</a:t>
            </a:r>
            <a:r>
              <a:rPr lang="en-US" altLang="zh-CN" sz="2000" dirty="0">
                <a:latin typeface="Times New Roman" panose="02020603050405020304" pitchFamily="18" charset="0"/>
                <a:ea typeface="微软雅黑" panose="020B0503020204020204" pitchFamily="34" charset="-122"/>
                <a:sym typeface="Times New Roman" panose="02020603050405020304" pitchFamily="18" charset="0"/>
              </a:rPr>
              <a:t>,</a:t>
            </a:r>
            <a:r>
              <a:rPr lang="en-US" altLang="zh-CN" sz="2000" i="1" dirty="0">
                <a:latin typeface="Times New Roman" panose="02020603050405020304" pitchFamily="18" charset="0"/>
                <a:ea typeface="微软雅黑" panose="020B0503020204020204" pitchFamily="34" charset="-122"/>
                <a:sym typeface="Times New Roman" panose="02020603050405020304" pitchFamily="18" charset="0"/>
              </a:rPr>
              <a:t>B</a:t>
            </a:r>
            <a:r>
              <a:rPr lang="en-US" altLang="zh-CN" sz="2000" dirty="0">
                <a:latin typeface="Times New Roman" panose="02020603050405020304" pitchFamily="18" charset="0"/>
                <a:ea typeface="微软雅黑" panose="020B0503020204020204" pitchFamily="34" charset="-122"/>
                <a:sym typeface="Times New Roman" panose="02020603050405020304" pitchFamily="18" charset="0"/>
              </a:rPr>
              <a:t>)-</a:t>
            </a:r>
            <a:r>
              <a:rPr lang="en-US" altLang="zh-CN" sz="2000" i="1" dirty="0">
                <a:latin typeface="Times New Roman" panose="02020603050405020304" pitchFamily="18" charset="0"/>
                <a:ea typeface="微软雅黑" panose="020B0503020204020204" pitchFamily="34" charset="-122"/>
                <a:sym typeface="Times New Roman" panose="02020603050405020304" pitchFamily="18" charset="0"/>
              </a:rPr>
              <a:t>d</a:t>
            </a:r>
            <a:r>
              <a:rPr lang="en-US" altLang="zh-CN" sz="2000" dirty="0">
                <a:latin typeface="Times New Roman" panose="02020603050405020304" pitchFamily="18" charset="0"/>
                <a:ea typeface="微软雅黑" panose="020B0503020204020204" pitchFamily="34" charset="-122"/>
                <a:sym typeface="Times New Roman" panose="02020603050405020304" pitchFamily="18" charset="0"/>
              </a:rPr>
              <a:t>(</a:t>
            </a:r>
            <a:r>
              <a:rPr lang="en-US" altLang="zh-CN" sz="2000" i="1" dirty="0">
                <a:latin typeface="Times New Roman" panose="02020603050405020304" pitchFamily="18" charset="0"/>
                <a:ea typeface="微软雅黑" panose="020B0503020204020204" pitchFamily="34" charset="-122"/>
                <a:sym typeface="Times New Roman" panose="02020603050405020304" pitchFamily="18" charset="0"/>
              </a:rPr>
              <a:t>A</a:t>
            </a:r>
            <a:r>
              <a:rPr lang="en-US" altLang="zh-CN" sz="2000" dirty="0">
                <a:latin typeface="Times New Roman" panose="02020603050405020304" pitchFamily="18" charset="0"/>
                <a:ea typeface="微软雅黑" panose="020B0503020204020204" pitchFamily="34" charset="-122"/>
                <a:sym typeface="Times New Roman" panose="02020603050405020304" pitchFamily="18" charset="0"/>
              </a:rPr>
              <a:t>,</a:t>
            </a:r>
            <a:r>
              <a:rPr lang="en-US" altLang="zh-CN" sz="2000" i="1" dirty="0">
                <a:latin typeface="Times New Roman" panose="02020603050405020304" pitchFamily="18" charset="0"/>
                <a:ea typeface="微软雅黑" panose="020B0503020204020204" pitchFamily="34" charset="-122"/>
                <a:sym typeface="Times New Roman" panose="02020603050405020304" pitchFamily="18" charset="0"/>
              </a:rPr>
              <a:t>A</a:t>
            </a:r>
            <a:r>
              <a:rPr lang="en-US" altLang="zh-CN" sz="2000" dirty="0">
                <a:latin typeface="Times New Roman" panose="02020603050405020304" pitchFamily="18" charset="0"/>
                <a:ea typeface="微软雅黑" panose="020B0503020204020204" pitchFamily="34" charset="-122"/>
                <a:sym typeface="Times New Roman" panose="02020603050405020304" pitchFamily="18" charset="0"/>
              </a:rPr>
              <a:t>)=1</a:t>
            </a:r>
          </a:p>
          <a:p>
            <a:pPr marL="360000" indent="-360000" algn="just">
              <a:lnSpc>
                <a:spcPct val="120000"/>
              </a:lnSpc>
              <a:spcBef>
                <a:spcPts val="600"/>
              </a:spcBef>
              <a:buClr>
                <a:srgbClr val="FF6700"/>
              </a:buClr>
              <a:buFont typeface="Wingdings" pitchFamily="2" charset="2"/>
              <a:buAutoNum type="alphaLcParenR"/>
            </a:pPr>
            <a:r>
              <a:rPr lang="en-US" altLang="zh-CN" sz="2000" i="1">
                <a:latin typeface="Times New Roman" panose="02020603050405020304" pitchFamily="18" charset="0"/>
                <a:ea typeface="微软雅黑" panose="020B0503020204020204" pitchFamily="34" charset="-122"/>
                <a:sym typeface="Times New Roman" panose="02020603050405020304" pitchFamily="18" charset="0"/>
              </a:rPr>
              <a:t>C</a:t>
            </a:r>
            <a:r>
              <a:rPr lang="en-US" altLang="zh-CN" sz="1400" b="1" i="1" dirty="0">
                <a:solidFill>
                  <a:srgbClr val="FF6700"/>
                </a:solidFill>
                <a:latin typeface="Times New Roman" panose="02020603050405020304" pitchFamily="18" charset="0"/>
                <a:ea typeface="微软雅黑" panose="020B0503020204020204" pitchFamily="34" charset="-122"/>
                <a:sym typeface="Times New Roman" panose="02020603050405020304" pitchFamily="18" charset="0"/>
              </a:rPr>
              <a:t>B</a:t>
            </a:r>
            <a:r>
              <a:rPr lang="en-US" altLang="zh-CN" sz="1400" i="1">
                <a:latin typeface="Times New Roman" panose="02020603050405020304" pitchFamily="18" charset="0"/>
                <a:ea typeface="微软雅黑" panose="020B0503020204020204" pitchFamily="34" charset="-122"/>
                <a:sym typeface="Times New Roman" panose="02020603050405020304" pitchFamily="18" charset="0"/>
              </a:rPr>
              <a:t>AC</a:t>
            </a:r>
            <a:r>
              <a:rPr lang="en-US" altLang="zh-CN" sz="2000" dirty="0">
                <a:latin typeface="Times New Roman" panose="02020603050405020304" pitchFamily="18" charset="0"/>
                <a:ea typeface="微软雅黑" panose="020B0503020204020204" pitchFamily="34" charset="-122"/>
                <a:sym typeface="Times New Roman" panose="02020603050405020304" pitchFamily="18" charset="0"/>
              </a:rPr>
              <a:t>=</a:t>
            </a:r>
            <a:r>
              <a:rPr lang="en-US" altLang="zh-CN" sz="2000" i="1" dirty="0">
                <a:latin typeface="Times New Roman" panose="02020603050405020304" pitchFamily="18" charset="0"/>
                <a:ea typeface="微软雅黑" panose="020B0503020204020204" pitchFamily="34" charset="-122"/>
                <a:sym typeface="Times New Roman" panose="02020603050405020304" pitchFamily="18" charset="0"/>
              </a:rPr>
              <a:t>0</a:t>
            </a:r>
            <a:r>
              <a:rPr lang="zh-CN" altLang="en-US" sz="2000" dirty="0">
                <a:latin typeface="Times New Roman" panose="02020603050405020304" pitchFamily="18" charset="0"/>
                <a:ea typeface="微软雅黑" panose="020B0503020204020204" pitchFamily="34" charset="-122"/>
                <a:sym typeface="Times New Roman" panose="02020603050405020304" pitchFamily="18" charset="0"/>
              </a:rPr>
              <a:t> </a:t>
            </a:r>
          </a:p>
          <a:p>
            <a:pPr marL="360000" indent="-360000" algn="just">
              <a:lnSpc>
                <a:spcPct val="120000"/>
              </a:lnSpc>
              <a:spcBef>
                <a:spcPts val="600"/>
              </a:spcBef>
              <a:buClr>
                <a:srgbClr val="FF6700"/>
              </a:buClr>
              <a:buFont typeface="Wingdings" pitchFamily="2" charset="2"/>
              <a:buAutoNum type="alphaLcParenR"/>
            </a:pPr>
            <a:r>
              <a:rPr lang="en-US" altLang="zh-CN" sz="2000" dirty="0">
                <a:latin typeface="Times New Roman" panose="02020603050405020304" pitchFamily="18" charset="0"/>
                <a:ea typeface="微软雅黑" panose="020B0503020204020204" pitchFamily="34" charset="-122"/>
                <a:sym typeface="Times New Roman" panose="02020603050405020304" pitchFamily="18" charset="0"/>
              </a:rPr>
              <a:t>C</a:t>
            </a:r>
            <a:r>
              <a:rPr lang="zh-CN" altLang="en-US" sz="2000" dirty="0">
                <a:latin typeface="Times New Roman" panose="02020603050405020304" pitchFamily="18" charset="0"/>
                <a:ea typeface="微软雅黑" panose="020B0503020204020204" pitchFamily="34" charset="-122"/>
                <a:sym typeface="Times New Roman" panose="02020603050405020304" pitchFamily="18" charset="0"/>
              </a:rPr>
              <a:t>原先属于</a:t>
            </a:r>
            <a:r>
              <a:rPr lang="en-US" altLang="zh-CN" sz="2000" dirty="0">
                <a:latin typeface="Times New Roman" panose="02020603050405020304" pitchFamily="18" charset="0"/>
                <a:ea typeface="微软雅黑" panose="020B0503020204020204" pitchFamily="34" charset="-122"/>
                <a:sym typeface="Times New Roman" panose="02020603050405020304" pitchFamily="18" charset="0"/>
              </a:rPr>
              <a:t>A</a:t>
            </a:r>
            <a:r>
              <a:rPr lang="zh-CN" altLang="en-US" sz="2000" dirty="0">
                <a:latin typeface="Times New Roman" panose="02020603050405020304" pitchFamily="18" charset="0"/>
                <a:ea typeface="微软雅黑" panose="020B0503020204020204" pitchFamily="34" charset="-122"/>
                <a:sym typeface="Times New Roman" panose="02020603050405020304" pitchFamily="18" charset="0"/>
              </a:rPr>
              <a:t>中心点所在的簇，当</a:t>
            </a:r>
            <a:r>
              <a:rPr lang="en-US" altLang="zh-CN" sz="2000" dirty="0">
                <a:latin typeface="Times New Roman" panose="02020603050405020304" pitchFamily="18" charset="0"/>
                <a:ea typeface="微软雅黑" panose="020B0503020204020204" pitchFamily="34" charset="-122"/>
                <a:sym typeface="Times New Roman" panose="02020603050405020304" pitchFamily="18" charset="0"/>
              </a:rPr>
              <a:t>A</a:t>
            </a:r>
            <a:r>
              <a:rPr lang="zh-CN" altLang="en-US" sz="2000" dirty="0">
                <a:latin typeface="Times New Roman" panose="02020603050405020304" pitchFamily="18" charset="0"/>
                <a:ea typeface="微软雅黑" panose="020B0503020204020204" pitchFamily="34" charset="-122"/>
                <a:sym typeface="Times New Roman" panose="02020603050405020304" pitchFamily="18" charset="0"/>
              </a:rPr>
              <a:t>被</a:t>
            </a:r>
            <a:r>
              <a:rPr lang="en-US" altLang="zh-CN" sz="2000" dirty="0">
                <a:latin typeface="Times New Roman" panose="02020603050405020304" pitchFamily="18" charset="0"/>
                <a:ea typeface="微软雅黑" panose="020B0503020204020204" pitchFamily="34" charset="-122"/>
                <a:sym typeface="Times New Roman" panose="02020603050405020304" pitchFamily="18" charset="0"/>
              </a:rPr>
              <a:t>C</a:t>
            </a:r>
            <a:r>
              <a:rPr lang="zh-CN" altLang="en-US" sz="2000" dirty="0">
                <a:latin typeface="Times New Roman" panose="02020603050405020304" pitchFamily="18" charset="0"/>
                <a:ea typeface="微软雅黑" panose="020B0503020204020204" pitchFamily="34" charset="-122"/>
                <a:sym typeface="Times New Roman" panose="02020603050405020304" pitchFamily="18" charset="0"/>
              </a:rPr>
              <a:t>替换以后，</a:t>
            </a:r>
            <a:r>
              <a:rPr lang="en-US" altLang="zh-CN" sz="2000" dirty="0">
                <a:latin typeface="Times New Roman" panose="02020603050405020304" pitchFamily="18" charset="0"/>
                <a:ea typeface="微软雅黑" panose="020B0503020204020204" pitchFamily="34" charset="-122"/>
                <a:sym typeface="Times New Roman" panose="02020603050405020304" pitchFamily="18" charset="0"/>
              </a:rPr>
              <a:t>C</a:t>
            </a:r>
            <a:r>
              <a:rPr lang="zh-CN" altLang="en-US" sz="2000" dirty="0">
                <a:latin typeface="Times New Roman" panose="02020603050405020304" pitchFamily="18" charset="0"/>
                <a:ea typeface="微软雅黑" panose="020B0503020204020204" pitchFamily="34" charset="-122"/>
                <a:sym typeface="Times New Roman" panose="02020603050405020304" pitchFamily="18" charset="0"/>
              </a:rPr>
              <a:t>是新中心点</a:t>
            </a:r>
            <a:r>
              <a:rPr lang="zh-CN" altLang="en-US" sz="2000">
                <a:latin typeface="Times New Roman" panose="02020603050405020304" pitchFamily="18" charset="0"/>
                <a:ea typeface="微软雅黑" panose="020B0503020204020204" pitchFamily="34" charset="-122"/>
                <a:sym typeface="Times New Roman" panose="02020603050405020304" pitchFamily="18" charset="0"/>
              </a:rPr>
              <a:t>，</a:t>
            </a:r>
            <a:r>
              <a:rPr lang="en-US" altLang="zh-CN" sz="2000" i="1">
                <a:latin typeface="Times New Roman" panose="02020603050405020304" pitchFamily="18" charset="0"/>
                <a:ea typeface="微软雅黑" panose="020B0503020204020204" pitchFamily="34" charset="-122"/>
                <a:sym typeface="Times New Roman" panose="02020603050405020304" pitchFamily="18" charset="0"/>
              </a:rPr>
              <a:t>C</a:t>
            </a:r>
            <a:r>
              <a:rPr lang="en-US" altLang="zh-CN" sz="1400" b="1" i="1" dirty="0">
                <a:solidFill>
                  <a:srgbClr val="FF6700"/>
                </a:solidFill>
                <a:latin typeface="Times New Roman" panose="02020603050405020304" pitchFamily="18" charset="0"/>
                <a:ea typeface="微软雅黑" panose="020B0503020204020204" pitchFamily="34" charset="-122"/>
                <a:sym typeface="Times New Roman" panose="02020603050405020304" pitchFamily="18" charset="0"/>
              </a:rPr>
              <a:t>C</a:t>
            </a:r>
            <a:r>
              <a:rPr lang="en-US" altLang="zh-CN" sz="1400" i="1">
                <a:latin typeface="Times New Roman" panose="02020603050405020304" pitchFamily="18" charset="0"/>
                <a:ea typeface="微软雅黑" panose="020B0503020204020204" pitchFamily="34" charset="-122"/>
                <a:sym typeface="Times New Roman" panose="02020603050405020304" pitchFamily="18" charset="0"/>
              </a:rPr>
              <a:t>AC</a:t>
            </a:r>
            <a:r>
              <a:rPr lang="en-US" altLang="zh-CN" sz="2000" dirty="0">
                <a:latin typeface="Times New Roman" panose="02020603050405020304" pitchFamily="18" charset="0"/>
                <a:ea typeface="微软雅黑" panose="020B0503020204020204" pitchFamily="34" charset="-122"/>
                <a:sym typeface="Times New Roman" panose="02020603050405020304" pitchFamily="18" charset="0"/>
              </a:rPr>
              <a:t>=</a:t>
            </a:r>
            <a:r>
              <a:rPr lang="en-US" altLang="zh-CN" sz="2000" i="1" dirty="0">
                <a:latin typeface="Times New Roman" panose="02020603050405020304" pitchFamily="18" charset="0"/>
                <a:ea typeface="微软雅黑" panose="020B0503020204020204" pitchFamily="34" charset="-122"/>
                <a:sym typeface="Times New Roman" panose="02020603050405020304" pitchFamily="18" charset="0"/>
              </a:rPr>
              <a:t>d</a:t>
            </a:r>
            <a:r>
              <a:rPr lang="en-US" altLang="zh-CN" sz="2000" dirty="0">
                <a:latin typeface="Times New Roman" panose="02020603050405020304" pitchFamily="18" charset="0"/>
                <a:ea typeface="微软雅黑" panose="020B0503020204020204" pitchFamily="34" charset="-122"/>
                <a:sym typeface="Times New Roman" panose="02020603050405020304" pitchFamily="18" charset="0"/>
              </a:rPr>
              <a:t>(</a:t>
            </a:r>
            <a:r>
              <a:rPr lang="en-US" altLang="zh-CN" sz="2000" i="1" dirty="0">
                <a:latin typeface="Times New Roman" panose="02020603050405020304" pitchFamily="18" charset="0"/>
                <a:ea typeface="微软雅黑" panose="020B0503020204020204" pitchFamily="34" charset="-122"/>
                <a:sym typeface="Times New Roman" panose="02020603050405020304" pitchFamily="18" charset="0"/>
              </a:rPr>
              <a:t>C</a:t>
            </a:r>
            <a:r>
              <a:rPr lang="en-US" altLang="zh-CN" sz="2000" dirty="0">
                <a:latin typeface="Times New Roman" panose="02020603050405020304" pitchFamily="18" charset="0"/>
                <a:ea typeface="微软雅黑" panose="020B0503020204020204" pitchFamily="34" charset="-122"/>
                <a:sym typeface="Times New Roman" panose="02020603050405020304" pitchFamily="18" charset="0"/>
              </a:rPr>
              <a:t>,</a:t>
            </a:r>
            <a:r>
              <a:rPr lang="en-US" altLang="zh-CN" sz="2000" i="1" dirty="0">
                <a:latin typeface="Times New Roman" panose="02020603050405020304" pitchFamily="18" charset="0"/>
                <a:ea typeface="微软雅黑" panose="020B0503020204020204" pitchFamily="34" charset="-122"/>
                <a:sym typeface="Times New Roman" panose="02020603050405020304" pitchFamily="18" charset="0"/>
              </a:rPr>
              <a:t>C</a:t>
            </a:r>
            <a:r>
              <a:rPr lang="en-US" altLang="zh-CN" sz="2000" dirty="0">
                <a:latin typeface="Times New Roman" panose="02020603050405020304" pitchFamily="18" charset="0"/>
                <a:ea typeface="微软雅黑" panose="020B0503020204020204" pitchFamily="34" charset="-122"/>
                <a:sym typeface="Times New Roman" panose="02020603050405020304" pitchFamily="18" charset="0"/>
              </a:rPr>
              <a:t>)-</a:t>
            </a:r>
            <a:r>
              <a:rPr lang="en-US" altLang="zh-CN" sz="2000" i="1" dirty="0">
                <a:latin typeface="Times New Roman" panose="02020603050405020304" pitchFamily="18" charset="0"/>
                <a:ea typeface="微软雅黑" panose="020B0503020204020204" pitchFamily="34" charset="-122"/>
                <a:sym typeface="Times New Roman" panose="02020603050405020304" pitchFamily="18" charset="0"/>
              </a:rPr>
              <a:t>d</a:t>
            </a:r>
            <a:r>
              <a:rPr lang="en-US" altLang="zh-CN" sz="2000" dirty="0">
                <a:latin typeface="Times New Roman" panose="02020603050405020304" pitchFamily="18" charset="0"/>
                <a:ea typeface="微软雅黑" panose="020B0503020204020204" pitchFamily="34" charset="-122"/>
                <a:sym typeface="Times New Roman" panose="02020603050405020304" pitchFamily="18" charset="0"/>
              </a:rPr>
              <a:t>(</a:t>
            </a:r>
            <a:r>
              <a:rPr lang="en-US" altLang="zh-CN" sz="2000" i="1" dirty="0">
                <a:latin typeface="Times New Roman" panose="02020603050405020304" pitchFamily="18" charset="0"/>
                <a:ea typeface="微软雅黑" panose="020B0503020204020204" pitchFamily="34" charset="-122"/>
                <a:sym typeface="Times New Roman" panose="02020603050405020304" pitchFamily="18" charset="0"/>
              </a:rPr>
              <a:t>C</a:t>
            </a:r>
            <a:r>
              <a:rPr lang="en-US" altLang="zh-CN" sz="2000" dirty="0">
                <a:latin typeface="Times New Roman" panose="02020603050405020304" pitchFamily="18" charset="0"/>
                <a:ea typeface="微软雅黑" panose="020B0503020204020204" pitchFamily="34" charset="-122"/>
                <a:sym typeface="Times New Roman" panose="02020603050405020304" pitchFamily="18" charset="0"/>
              </a:rPr>
              <a:t>,</a:t>
            </a:r>
            <a:r>
              <a:rPr lang="en-US" altLang="zh-CN" sz="2000" i="1" dirty="0">
                <a:latin typeface="Times New Roman" panose="02020603050405020304" pitchFamily="18" charset="0"/>
                <a:ea typeface="微软雅黑" panose="020B0503020204020204" pitchFamily="34" charset="-122"/>
                <a:sym typeface="Times New Roman" panose="02020603050405020304" pitchFamily="18" charset="0"/>
              </a:rPr>
              <a:t>A</a:t>
            </a:r>
            <a:r>
              <a:rPr lang="en-US" altLang="zh-CN" sz="2000" dirty="0">
                <a:latin typeface="Times New Roman" panose="02020603050405020304" pitchFamily="18" charset="0"/>
                <a:ea typeface="微软雅黑" panose="020B0503020204020204" pitchFamily="34" charset="-122"/>
                <a:sym typeface="Times New Roman" panose="02020603050405020304" pitchFamily="18" charset="0"/>
              </a:rPr>
              <a:t>)=0-2=-2</a:t>
            </a:r>
          </a:p>
          <a:p>
            <a:pPr marL="360000" indent="-360000" algn="just">
              <a:lnSpc>
                <a:spcPct val="120000"/>
              </a:lnSpc>
              <a:spcBef>
                <a:spcPts val="600"/>
              </a:spcBef>
              <a:buClr>
                <a:srgbClr val="FF6700"/>
              </a:buClr>
              <a:buFont typeface="Wingdings" pitchFamily="2" charset="2"/>
              <a:buAutoNum type="alphaLcParenR"/>
            </a:pPr>
            <a:r>
              <a:rPr lang="en-US" altLang="zh-CN" sz="2000" dirty="0">
                <a:latin typeface="Times New Roman" panose="02020603050405020304" pitchFamily="18" charset="0"/>
                <a:ea typeface="微软雅黑" panose="020B0503020204020204" pitchFamily="34" charset="-122"/>
                <a:sym typeface="Times New Roman" panose="02020603050405020304" pitchFamily="18" charset="0"/>
              </a:rPr>
              <a:t>D</a:t>
            </a:r>
            <a:r>
              <a:rPr lang="zh-CN" altLang="en-US" sz="2000" dirty="0">
                <a:latin typeface="Times New Roman" panose="02020603050405020304" pitchFamily="18" charset="0"/>
                <a:ea typeface="微软雅黑" panose="020B0503020204020204" pitchFamily="34" charset="-122"/>
                <a:sym typeface="Times New Roman" panose="02020603050405020304" pitchFamily="18" charset="0"/>
              </a:rPr>
              <a:t>原先属于</a:t>
            </a:r>
            <a:r>
              <a:rPr lang="en-US" altLang="zh-CN" sz="2000" dirty="0">
                <a:latin typeface="Times New Roman" panose="02020603050405020304" pitchFamily="18" charset="0"/>
                <a:ea typeface="微软雅黑" panose="020B0503020204020204" pitchFamily="34" charset="-122"/>
                <a:sym typeface="Times New Roman" panose="02020603050405020304" pitchFamily="18" charset="0"/>
              </a:rPr>
              <a:t>A</a:t>
            </a:r>
            <a:r>
              <a:rPr lang="zh-CN" altLang="en-US" sz="2000" dirty="0">
                <a:latin typeface="Times New Roman" panose="02020603050405020304" pitchFamily="18" charset="0"/>
                <a:ea typeface="微软雅黑" panose="020B0503020204020204" pitchFamily="34" charset="-122"/>
                <a:sym typeface="Times New Roman" panose="02020603050405020304" pitchFamily="18" charset="0"/>
              </a:rPr>
              <a:t>中心点所在的簇，当</a:t>
            </a:r>
            <a:r>
              <a:rPr lang="en-US" altLang="zh-CN" sz="2000" dirty="0">
                <a:latin typeface="Times New Roman" panose="02020603050405020304" pitchFamily="18" charset="0"/>
                <a:ea typeface="微软雅黑" panose="020B0503020204020204" pitchFamily="34" charset="-122"/>
                <a:sym typeface="Times New Roman" panose="02020603050405020304" pitchFamily="18" charset="0"/>
              </a:rPr>
              <a:t>A</a:t>
            </a:r>
            <a:r>
              <a:rPr lang="zh-CN" altLang="en-US" sz="2000" dirty="0">
                <a:latin typeface="Times New Roman" panose="02020603050405020304" pitchFamily="18" charset="0"/>
                <a:ea typeface="微软雅黑" panose="020B0503020204020204" pitchFamily="34" charset="-122"/>
                <a:sym typeface="Times New Roman" panose="02020603050405020304" pitchFamily="18" charset="0"/>
              </a:rPr>
              <a:t>被</a:t>
            </a:r>
            <a:r>
              <a:rPr lang="en-US" altLang="zh-CN" sz="2000" dirty="0">
                <a:latin typeface="Times New Roman" panose="02020603050405020304" pitchFamily="18" charset="0"/>
                <a:ea typeface="微软雅黑" panose="020B0503020204020204" pitchFamily="34" charset="-122"/>
                <a:sym typeface="Times New Roman" panose="02020603050405020304" pitchFamily="18" charset="0"/>
              </a:rPr>
              <a:t>C</a:t>
            </a:r>
            <a:r>
              <a:rPr lang="zh-CN" altLang="en-US" sz="2000" dirty="0">
                <a:latin typeface="Times New Roman" panose="02020603050405020304" pitchFamily="18" charset="0"/>
                <a:ea typeface="微软雅黑" panose="020B0503020204020204" pitchFamily="34" charset="-122"/>
                <a:sym typeface="Times New Roman" panose="02020603050405020304" pitchFamily="18" charset="0"/>
              </a:rPr>
              <a:t>替换以后，离</a:t>
            </a:r>
            <a:r>
              <a:rPr lang="en-US" altLang="zh-CN" sz="2000" dirty="0">
                <a:latin typeface="Times New Roman" panose="02020603050405020304" pitchFamily="18" charset="0"/>
                <a:ea typeface="微软雅黑" panose="020B0503020204020204" pitchFamily="34" charset="-122"/>
                <a:sym typeface="Times New Roman" panose="02020603050405020304" pitchFamily="18" charset="0"/>
              </a:rPr>
              <a:t>D</a:t>
            </a:r>
            <a:r>
              <a:rPr lang="zh-CN" altLang="en-US" sz="2000" dirty="0">
                <a:latin typeface="Times New Roman" panose="02020603050405020304" pitchFamily="18" charset="0"/>
                <a:ea typeface="微软雅黑" panose="020B0503020204020204" pitchFamily="34" charset="-122"/>
                <a:sym typeface="Times New Roman" panose="02020603050405020304" pitchFamily="18" charset="0"/>
              </a:rPr>
              <a:t>最近的中心点是</a:t>
            </a:r>
            <a:r>
              <a:rPr lang="en-US" altLang="zh-CN" sz="2000" dirty="0">
                <a:latin typeface="Times New Roman" panose="02020603050405020304" pitchFamily="18" charset="0"/>
                <a:ea typeface="微软雅黑" panose="020B0503020204020204" pitchFamily="34" charset="-122"/>
                <a:sym typeface="Times New Roman" panose="02020603050405020304" pitchFamily="18" charset="0"/>
              </a:rPr>
              <a:t>C</a:t>
            </a:r>
            <a:r>
              <a:rPr lang="zh-CN" altLang="en-US" sz="2000">
                <a:latin typeface="Times New Roman" panose="02020603050405020304" pitchFamily="18" charset="0"/>
                <a:ea typeface="微软雅黑" panose="020B0503020204020204" pitchFamily="34" charset="-122"/>
                <a:sym typeface="Times New Roman" panose="02020603050405020304" pitchFamily="18" charset="0"/>
              </a:rPr>
              <a:t>，</a:t>
            </a:r>
            <a:r>
              <a:rPr lang="en-US" altLang="zh-CN" sz="2000" i="1">
                <a:latin typeface="Times New Roman" panose="02020603050405020304" pitchFamily="18" charset="0"/>
                <a:ea typeface="微软雅黑" panose="020B0503020204020204" pitchFamily="34" charset="-122"/>
                <a:sym typeface="Times New Roman" panose="02020603050405020304" pitchFamily="18" charset="0"/>
              </a:rPr>
              <a:t>C</a:t>
            </a:r>
            <a:r>
              <a:rPr lang="en-US" altLang="zh-CN" sz="1400" b="1" i="1" dirty="0">
                <a:solidFill>
                  <a:srgbClr val="FF6700"/>
                </a:solidFill>
                <a:latin typeface="Times New Roman" panose="02020603050405020304" pitchFamily="18" charset="0"/>
                <a:ea typeface="微软雅黑" panose="020B0503020204020204" pitchFamily="34" charset="-122"/>
                <a:sym typeface="Times New Roman" panose="02020603050405020304" pitchFamily="18" charset="0"/>
              </a:rPr>
              <a:t>D</a:t>
            </a:r>
            <a:r>
              <a:rPr lang="en-US" altLang="zh-CN" sz="1400" i="1">
                <a:latin typeface="Times New Roman" panose="02020603050405020304" pitchFamily="18" charset="0"/>
                <a:ea typeface="微软雅黑" panose="020B0503020204020204" pitchFamily="34" charset="-122"/>
                <a:sym typeface="Times New Roman" panose="02020603050405020304" pitchFamily="18" charset="0"/>
              </a:rPr>
              <a:t>AC</a:t>
            </a:r>
            <a:r>
              <a:rPr lang="en-US" altLang="zh-CN" sz="2000" dirty="0">
                <a:latin typeface="Times New Roman" panose="02020603050405020304" pitchFamily="18" charset="0"/>
                <a:ea typeface="微软雅黑" panose="020B0503020204020204" pitchFamily="34" charset="-122"/>
                <a:sym typeface="Times New Roman" panose="02020603050405020304" pitchFamily="18" charset="0"/>
              </a:rPr>
              <a:t>=</a:t>
            </a:r>
            <a:r>
              <a:rPr lang="en-US" altLang="zh-CN" sz="2000" i="1" dirty="0">
                <a:latin typeface="Times New Roman" panose="02020603050405020304" pitchFamily="18" charset="0"/>
                <a:ea typeface="微软雅黑" panose="020B0503020204020204" pitchFamily="34" charset="-122"/>
                <a:sym typeface="Times New Roman" panose="02020603050405020304" pitchFamily="18" charset="0"/>
              </a:rPr>
              <a:t>d</a:t>
            </a:r>
            <a:r>
              <a:rPr lang="en-US" altLang="zh-CN" sz="2000" dirty="0">
                <a:latin typeface="Times New Roman" panose="02020603050405020304" pitchFamily="18" charset="0"/>
                <a:ea typeface="微软雅黑" panose="020B0503020204020204" pitchFamily="34" charset="-122"/>
                <a:sym typeface="Times New Roman" panose="02020603050405020304" pitchFamily="18" charset="0"/>
              </a:rPr>
              <a:t>(</a:t>
            </a:r>
            <a:r>
              <a:rPr lang="en-US" altLang="zh-CN" sz="2000" i="1" dirty="0">
                <a:latin typeface="Times New Roman" panose="02020603050405020304" pitchFamily="18" charset="0"/>
                <a:ea typeface="微软雅黑" panose="020B0503020204020204" pitchFamily="34" charset="-122"/>
                <a:sym typeface="Times New Roman" panose="02020603050405020304" pitchFamily="18" charset="0"/>
              </a:rPr>
              <a:t>D</a:t>
            </a:r>
            <a:r>
              <a:rPr lang="en-US" altLang="zh-CN" sz="2000" dirty="0">
                <a:latin typeface="Times New Roman" panose="02020603050405020304" pitchFamily="18" charset="0"/>
                <a:ea typeface="微软雅黑" panose="020B0503020204020204" pitchFamily="34" charset="-122"/>
                <a:sym typeface="Times New Roman" panose="02020603050405020304" pitchFamily="18" charset="0"/>
              </a:rPr>
              <a:t>,</a:t>
            </a:r>
            <a:r>
              <a:rPr lang="en-US" altLang="zh-CN" sz="2000" i="1" dirty="0">
                <a:latin typeface="Times New Roman" panose="02020603050405020304" pitchFamily="18" charset="0"/>
                <a:ea typeface="微软雅黑" panose="020B0503020204020204" pitchFamily="34" charset="-122"/>
                <a:sym typeface="Times New Roman" panose="02020603050405020304" pitchFamily="18" charset="0"/>
              </a:rPr>
              <a:t>C</a:t>
            </a:r>
            <a:r>
              <a:rPr lang="en-US" altLang="zh-CN" sz="2000" dirty="0">
                <a:latin typeface="Times New Roman" panose="02020603050405020304" pitchFamily="18" charset="0"/>
                <a:ea typeface="微软雅黑" panose="020B0503020204020204" pitchFamily="34" charset="-122"/>
                <a:sym typeface="Times New Roman" panose="02020603050405020304" pitchFamily="18" charset="0"/>
              </a:rPr>
              <a:t>)-</a:t>
            </a:r>
            <a:r>
              <a:rPr lang="en-US" altLang="zh-CN" sz="2000" i="1" dirty="0">
                <a:latin typeface="Times New Roman" panose="02020603050405020304" pitchFamily="18" charset="0"/>
                <a:ea typeface="微软雅黑" panose="020B0503020204020204" pitchFamily="34" charset="-122"/>
                <a:sym typeface="Times New Roman" panose="02020603050405020304" pitchFamily="18" charset="0"/>
              </a:rPr>
              <a:t>d</a:t>
            </a:r>
            <a:r>
              <a:rPr lang="en-US" altLang="zh-CN" sz="2000" dirty="0">
                <a:latin typeface="Times New Roman" panose="02020603050405020304" pitchFamily="18" charset="0"/>
                <a:ea typeface="微软雅黑" panose="020B0503020204020204" pitchFamily="34" charset="-122"/>
                <a:sym typeface="Times New Roman" panose="02020603050405020304" pitchFamily="18" charset="0"/>
              </a:rPr>
              <a:t>(</a:t>
            </a:r>
            <a:r>
              <a:rPr lang="en-US" altLang="zh-CN" sz="2000" i="1" dirty="0">
                <a:latin typeface="Times New Roman" panose="02020603050405020304" pitchFamily="18" charset="0"/>
                <a:ea typeface="微软雅黑" panose="020B0503020204020204" pitchFamily="34" charset="-122"/>
                <a:sym typeface="Times New Roman" panose="02020603050405020304" pitchFamily="18" charset="0"/>
              </a:rPr>
              <a:t>D</a:t>
            </a:r>
            <a:r>
              <a:rPr lang="en-US" altLang="zh-CN" sz="2000" dirty="0">
                <a:latin typeface="Times New Roman" panose="02020603050405020304" pitchFamily="18" charset="0"/>
                <a:ea typeface="微软雅黑" panose="020B0503020204020204" pitchFamily="34" charset="-122"/>
                <a:sym typeface="Times New Roman" panose="02020603050405020304" pitchFamily="18" charset="0"/>
              </a:rPr>
              <a:t>,</a:t>
            </a:r>
            <a:r>
              <a:rPr lang="en-US" altLang="zh-CN" sz="2000" i="1" dirty="0">
                <a:latin typeface="Times New Roman" panose="02020603050405020304" pitchFamily="18" charset="0"/>
                <a:ea typeface="微软雅黑" panose="020B0503020204020204" pitchFamily="34" charset="-122"/>
                <a:sym typeface="Times New Roman" panose="02020603050405020304" pitchFamily="18" charset="0"/>
              </a:rPr>
              <a:t>A</a:t>
            </a:r>
            <a:r>
              <a:rPr lang="en-US" altLang="zh-CN" sz="2000" dirty="0">
                <a:latin typeface="Times New Roman" panose="02020603050405020304" pitchFamily="18" charset="0"/>
                <a:ea typeface="微软雅黑" panose="020B0503020204020204" pitchFamily="34" charset="-122"/>
                <a:sym typeface="Times New Roman" panose="02020603050405020304" pitchFamily="18" charset="0"/>
              </a:rPr>
              <a:t>)=1-2=-1</a:t>
            </a:r>
          </a:p>
          <a:p>
            <a:pPr marL="360000" indent="-360000" algn="just">
              <a:lnSpc>
                <a:spcPct val="120000"/>
              </a:lnSpc>
              <a:spcBef>
                <a:spcPts val="600"/>
              </a:spcBef>
              <a:buClr>
                <a:srgbClr val="FF6700"/>
              </a:buClr>
              <a:buFont typeface="Wingdings" pitchFamily="2" charset="2"/>
              <a:buAutoNum type="alphaLcParenR"/>
            </a:pPr>
            <a:r>
              <a:rPr lang="en-US" altLang="zh-CN" sz="2000" dirty="0">
                <a:latin typeface="Times New Roman" panose="02020603050405020304" pitchFamily="18" charset="0"/>
                <a:ea typeface="微软雅黑" panose="020B0503020204020204" pitchFamily="34" charset="-122"/>
                <a:sym typeface="Times New Roman" panose="02020603050405020304" pitchFamily="18" charset="0"/>
              </a:rPr>
              <a:t>E</a:t>
            </a:r>
            <a:r>
              <a:rPr lang="zh-CN" altLang="en-US" sz="2000" dirty="0">
                <a:latin typeface="Times New Roman" panose="02020603050405020304" pitchFamily="18" charset="0"/>
                <a:ea typeface="微软雅黑" panose="020B0503020204020204" pitchFamily="34" charset="-122"/>
                <a:sym typeface="Times New Roman" panose="02020603050405020304" pitchFamily="18" charset="0"/>
              </a:rPr>
              <a:t>原先属于</a:t>
            </a:r>
            <a:r>
              <a:rPr lang="en-US" altLang="zh-CN" sz="2000" dirty="0">
                <a:latin typeface="Times New Roman" panose="02020603050405020304" pitchFamily="18" charset="0"/>
                <a:ea typeface="微软雅黑" panose="020B0503020204020204" pitchFamily="34" charset="-122"/>
                <a:sym typeface="Times New Roman" panose="02020603050405020304" pitchFamily="18" charset="0"/>
              </a:rPr>
              <a:t>B</a:t>
            </a:r>
            <a:r>
              <a:rPr lang="zh-CN" altLang="en-US" sz="2000" dirty="0">
                <a:latin typeface="Times New Roman" panose="02020603050405020304" pitchFamily="18" charset="0"/>
                <a:ea typeface="微软雅黑" panose="020B0503020204020204" pitchFamily="34" charset="-122"/>
                <a:sym typeface="Times New Roman" panose="02020603050405020304" pitchFamily="18" charset="0"/>
              </a:rPr>
              <a:t>中心点所在的簇，当</a:t>
            </a:r>
            <a:r>
              <a:rPr lang="en-US" altLang="zh-CN" sz="2000" dirty="0">
                <a:latin typeface="Times New Roman" panose="02020603050405020304" pitchFamily="18" charset="0"/>
                <a:ea typeface="微软雅黑" panose="020B0503020204020204" pitchFamily="34" charset="-122"/>
                <a:sym typeface="Times New Roman" panose="02020603050405020304" pitchFamily="18" charset="0"/>
              </a:rPr>
              <a:t>A</a:t>
            </a:r>
            <a:r>
              <a:rPr lang="zh-CN" altLang="en-US" sz="2000" dirty="0">
                <a:latin typeface="Times New Roman" panose="02020603050405020304" pitchFamily="18" charset="0"/>
                <a:ea typeface="微软雅黑" panose="020B0503020204020204" pitchFamily="34" charset="-122"/>
                <a:sym typeface="Times New Roman" panose="02020603050405020304" pitchFamily="18" charset="0"/>
              </a:rPr>
              <a:t>被</a:t>
            </a:r>
            <a:r>
              <a:rPr lang="en-US" altLang="zh-CN" sz="2000" dirty="0">
                <a:latin typeface="Times New Roman" panose="02020603050405020304" pitchFamily="18" charset="0"/>
                <a:ea typeface="微软雅黑" panose="020B0503020204020204" pitchFamily="34" charset="-122"/>
                <a:sym typeface="Times New Roman" panose="02020603050405020304" pitchFamily="18" charset="0"/>
              </a:rPr>
              <a:t>C</a:t>
            </a:r>
            <a:r>
              <a:rPr lang="zh-CN" altLang="en-US" sz="2000" dirty="0">
                <a:latin typeface="Times New Roman" panose="02020603050405020304" pitchFamily="18" charset="0"/>
                <a:ea typeface="微软雅黑" panose="020B0503020204020204" pitchFamily="34" charset="-122"/>
                <a:sym typeface="Times New Roman" panose="02020603050405020304" pitchFamily="18" charset="0"/>
              </a:rPr>
              <a:t>替换以后，离</a:t>
            </a:r>
            <a:r>
              <a:rPr lang="en-US" altLang="zh-CN" sz="2000" dirty="0">
                <a:latin typeface="Times New Roman" panose="02020603050405020304" pitchFamily="18" charset="0"/>
                <a:ea typeface="微软雅黑" panose="020B0503020204020204" pitchFamily="34" charset="-122"/>
                <a:sym typeface="Times New Roman" panose="02020603050405020304" pitchFamily="18" charset="0"/>
              </a:rPr>
              <a:t>E</a:t>
            </a:r>
            <a:r>
              <a:rPr lang="zh-CN" altLang="en-US" sz="2000" dirty="0">
                <a:latin typeface="Times New Roman" panose="02020603050405020304" pitchFamily="18" charset="0"/>
                <a:ea typeface="微软雅黑" panose="020B0503020204020204" pitchFamily="34" charset="-122"/>
                <a:sym typeface="Times New Roman" panose="02020603050405020304" pitchFamily="18" charset="0"/>
              </a:rPr>
              <a:t>最近的中心仍然是 </a:t>
            </a:r>
            <a:r>
              <a:rPr lang="en-US" altLang="zh-CN" sz="2000" dirty="0">
                <a:latin typeface="Times New Roman" panose="02020603050405020304" pitchFamily="18" charset="0"/>
                <a:ea typeface="微软雅黑" panose="020B0503020204020204" pitchFamily="34" charset="-122"/>
                <a:sym typeface="Times New Roman" panose="02020603050405020304" pitchFamily="18" charset="0"/>
              </a:rPr>
              <a:t>B</a:t>
            </a:r>
            <a:r>
              <a:rPr lang="zh-CN" altLang="en-US" sz="2000" dirty="0">
                <a:latin typeface="Times New Roman" panose="02020603050405020304" pitchFamily="18" charset="0"/>
                <a:ea typeface="微软雅黑" panose="020B0503020204020204" pitchFamily="34" charset="-122"/>
                <a:sym typeface="Times New Roman" panose="02020603050405020304" pitchFamily="18" charset="0"/>
              </a:rPr>
              <a:t>，根据</a:t>
            </a:r>
            <a:r>
              <a:rPr lang="en-US" altLang="zh-CN" sz="2000" dirty="0">
                <a:latin typeface="Times New Roman" panose="02020603050405020304" pitchFamily="18" charset="0"/>
                <a:ea typeface="微软雅黑" panose="020B0503020204020204" pitchFamily="34" charset="-122"/>
                <a:sym typeface="Times New Roman" panose="02020603050405020304" pitchFamily="18" charset="0"/>
              </a:rPr>
              <a:t>PAM</a:t>
            </a:r>
            <a:r>
              <a:rPr lang="zh-CN" altLang="en-US" sz="2000" dirty="0">
                <a:latin typeface="Times New Roman" panose="02020603050405020304" pitchFamily="18" charset="0"/>
                <a:ea typeface="微软雅黑" panose="020B0503020204020204" pitchFamily="34" charset="-122"/>
                <a:sym typeface="Times New Roman" panose="02020603050405020304" pitchFamily="18" charset="0"/>
              </a:rPr>
              <a:t>算法代价函数的第三种情况</a:t>
            </a:r>
            <a:r>
              <a:rPr lang="en-US" altLang="zh-CN" sz="2000" i="1" dirty="0">
                <a:latin typeface="Times New Roman" panose="02020603050405020304" pitchFamily="18" charset="0"/>
                <a:ea typeface="微软雅黑" panose="020B0503020204020204" pitchFamily="34" charset="-122"/>
                <a:sym typeface="Times New Roman" panose="02020603050405020304" pitchFamily="18" charset="0"/>
              </a:rPr>
              <a:t>C</a:t>
            </a:r>
            <a:r>
              <a:rPr lang="en-US" altLang="zh-CN" sz="1400" b="1" i="1" dirty="0">
                <a:solidFill>
                  <a:srgbClr val="FF6700"/>
                </a:solidFill>
                <a:latin typeface="Times New Roman" panose="02020603050405020304" pitchFamily="18" charset="0"/>
                <a:ea typeface="微软雅黑" panose="020B0503020204020204" pitchFamily="34" charset="-122"/>
                <a:sym typeface="Times New Roman" panose="02020603050405020304" pitchFamily="18" charset="0"/>
              </a:rPr>
              <a:t>E</a:t>
            </a:r>
            <a:r>
              <a:rPr lang="en-US" altLang="zh-CN" sz="1400" i="1" dirty="0">
                <a:latin typeface="Times New Roman" panose="02020603050405020304" pitchFamily="18" charset="0"/>
                <a:ea typeface="微软雅黑" panose="020B0503020204020204" pitchFamily="34" charset="-122"/>
                <a:sym typeface="Times New Roman" panose="02020603050405020304" pitchFamily="18" charset="0"/>
              </a:rPr>
              <a:t>AC</a:t>
            </a:r>
            <a:r>
              <a:rPr lang="en-US" altLang="zh-CN" sz="2000" dirty="0">
                <a:latin typeface="Times New Roman" panose="02020603050405020304" pitchFamily="18" charset="0"/>
                <a:ea typeface="微软雅黑" panose="020B0503020204020204" pitchFamily="34" charset="-122"/>
                <a:sym typeface="Times New Roman" panose="02020603050405020304" pitchFamily="18" charset="0"/>
              </a:rPr>
              <a:t>=0</a:t>
            </a:r>
            <a:endParaRPr lang="zh-CN" altLang="en-US" sz="2000" dirty="0">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0" name="Rectangle 2"/>
          <p:cNvSpPr>
            <a:spLocks noGrp="1" noChangeArrowheads="1"/>
          </p:cNvSpPr>
          <p:nvPr>
            <p:ph type="title" idx="4294967295"/>
          </p:nvPr>
        </p:nvSpPr>
        <p:spPr>
          <a:xfrm>
            <a:off x="756000" y="108000"/>
            <a:ext cx="6781800" cy="492443"/>
          </a:xfrm>
          <a:prstGeom prst="rect">
            <a:avLst/>
          </a:prstGeom>
        </p:spPr>
        <p:txBody>
          <a:bodyPr wrap="square">
            <a:spAutoFit/>
          </a:bodyPr>
          <a:lstStyle/>
          <a:p>
            <a:pPr fontAlgn="base">
              <a:lnSpc>
                <a:spcPct val="100000"/>
              </a:lnSpc>
              <a:spcAft>
                <a:spcPct val="0"/>
              </a:spcAft>
            </a:pPr>
            <a:r>
              <a:rPr lang="en-US" altLang="zh-CN"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2.1.4 k-</a:t>
            </a:r>
            <a:r>
              <a:rPr lang="zh-CN" altLang="en-US"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中心点</a:t>
            </a:r>
            <a:r>
              <a:rPr lang="en-US" altLang="zh-CN" sz="2600" b="1" spc="50" dirty="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PAM</a:t>
            </a:r>
            <a:r>
              <a:rPr lang="zh-CN" altLang="en-US"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算法示例</a:t>
            </a:r>
            <a:endParaRPr lang="en-US" altLang="zh-CN" sz="2600" b="1" spc="50" dirty="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29701" name="Rectangle 4"/>
          <p:cNvSpPr>
            <a:spLocks noChangeArrowheads="1"/>
          </p:cNvSpPr>
          <p:nvPr/>
        </p:nvSpPr>
        <p:spPr bwMode="auto">
          <a:xfrm>
            <a:off x="234157" y="5234166"/>
            <a:ext cx="867568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marL="469900" indent="-469900">
              <a:spcBef>
                <a:spcPct val="20000"/>
              </a:spcBef>
              <a:buClr>
                <a:schemeClr val="bg2"/>
              </a:buClr>
              <a:buSzPct val="75000"/>
              <a:buFont typeface="Wingdings" charset="2"/>
              <a:buChar char="n"/>
              <a:defRPr sz="3200">
                <a:solidFill>
                  <a:schemeClr val="tx1"/>
                </a:solidFill>
                <a:latin typeface="Arial" charset="0"/>
                <a:ea typeface="楷体_GB2312" charset="0"/>
              </a:defRPr>
            </a:lvl1pPr>
            <a:lvl2pPr marL="742950" indent="-285750">
              <a:spcBef>
                <a:spcPct val="20000"/>
              </a:spcBef>
              <a:buClr>
                <a:schemeClr val="accent2"/>
              </a:buClr>
              <a:buSzPct val="80000"/>
              <a:buFont typeface="Wingdings" charset="2"/>
              <a:buChar char="¨"/>
              <a:defRPr sz="2800">
                <a:solidFill>
                  <a:schemeClr val="tx1"/>
                </a:solidFill>
                <a:latin typeface="Arial" charset="0"/>
                <a:ea typeface="楷体_GB2312" charset="0"/>
              </a:defRPr>
            </a:lvl2pPr>
            <a:lvl3pPr marL="1143000" indent="-228600">
              <a:spcBef>
                <a:spcPct val="20000"/>
              </a:spcBef>
              <a:buClr>
                <a:schemeClr val="bg2"/>
              </a:buClr>
              <a:buSzPct val="65000"/>
              <a:buFont typeface="Wingdings" charset="2"/>
              <a:buChar char="n"/>
              <a:defRPr sz="2400">
                <a:solidFill>
                  <a:schemeClr val="tx1"/>
                </a:solidFill>
                <a:latin typeface="Arial" charset="0"/>
                <a:ea typeface="楷体_GB2312" charset="0"/>
              </a:defRPr>
            </a:lvl3pPr>
            <a:lvl4pPr marL="1600200" indent="-228600">
              <a:spcBef>
                <a:spcPct val="20000"/>
              </a:spcBef>
              <a:buClr>
                <a:schemeClr val="accent2"/>
              </a:buClr>
              <a:buSzPct val="70000"/>
              <a:buFont typeface="Wingdings" charset="2"/>
              <a:buChar char="¨"/>
              <a:defRPr sz="2000">
                <a:solidFill>
                  <a:schemeClr val="tx1"/>
                </a:solidFill>
                <a:latin typeface="Arial" charset="0"/>
                <a:ea typeface="楷体_GB2312" charset="0"/>
              </a:defRPr>
            </a:lvl4pPr>
            <a:lvl5pPr marL="2057400" indent="-228600">
              <a:spcBef>
                <a:spcPct val="20000"/>
              </a:spcBef>
              <a:buClr>
                <a:schemeClr val="bg2"/>
              </a:buClr>
              <a:buFont typeface="Wingdings" charset="2"/>
              <a:buChar char="§"/>
              <a:defRPr sz="2000">
                <a:solidFill>
                  <a:schemeClr val="tx1"/>
                </a:solidFill>
                <a:latin typeface="Arial" charset="0"/>
                <a:ea typeface="楷体_GB2312" charset="0"/>
              </a:defRPr>
            </a:lvl5pPr>
            <a:lvl6pPr marL="25146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楷体_GB2312" charset="0"/>
              </a:defRPr>
            </a:lvl6pPr>
            <a:lvl7pPr marL="29718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楷体_GB2312" charset="0"/>
              </a:defRPr>
            </a:lvl7pPr>
            <a:lvl8pPr marL="34290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楷体_GB2312" charset="0"/>
              </a:defRPr>
            </a:lvl8pPr>
            <a:lvl9pPr marL="38862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楷体_GB2312" charset="0"/>
              </a:defRPr>
            </a:lvl9pPr>
          </a:lstStyle>
          <a:p>
            <a:pPr marL="0" indent="0" algn="ctr">
              <a:buClr>
                <a:schemeClr val="accent2"/>
              </a:buClr>
              <a:buSzTx/>
              <a:buNone/>
              <a:defRPr/>
            </a:pPr>
            <a:r>
              <a:rPr lang="zh-CN" altLang="en-US" sz="2000" dirty="0">
                <a:latin typeface="Times New Roman" panose="02020603050405020304" pitchFamily="18" charset="0"/>
                <a:ea typeface="微软雅黑" panose="020B0503020204020204" pitchFamily="34" charset="-122"/>
                <a:sym typeface="Times New Roman" panose="02020603050405020304" pitchFamily="18" charset="0"/>
              </a:rPr>
              <a:t>因此，</a:t>
            </a:r>
            <a:r>
              <a:rPr lang="en-US" altLang="zh-CN" sz="2000" i="1" dirty="0">
                <a:latin typeface="Times New Roman" panose="02020603050405020304" pitchFamily="18" charset="0"/>
                <a:ea typeface="微软雅黑" panose="020B0503020204020204" pitchFamily="34" charset="-122"/>
                <a:sym typeface="Times New Roman" panose="02020603050405020304" pitchFamily="18" charset="0"/>
              </a:rPr>
              <a:t>TC</a:t>
            </a:r>
            <a:r>
              <a:rPr lang="en-US" altLang="zh-CN" sz="2000" i="1" baseline="-25000" dirty="0">
                <a:latin typeface="Times New Roman" panose="02020603050405020304" pitchFamily="18" charset="0"/>
                <a:ea typeface="微软雅黑" panose="020B0503020204020204" pitchFamily="34" charset="-122"/>
                <a:sym typeface="Times New Roman" panose="02020603050405020304" pitchFamily="18" charset="0"/>
              </a:rPr>
              <a:t>AC</a:t>
            </a:r>
            <a:r>
              <a:rPr lang="en-US" altLang="zh-CN" sz="2000">
                <a:latin typeface="Times New Roman" panose="02020603050405020304" pitchFamily="18" charset="0"/>
                <a:ea typeface="微软雅黑" panose="020B0503020204020204" pitchFamily="34" charset="-122"/>
                <a:sym typeface="Times New Roman" panose="02020603050405020304" pitchFamily="18" charset="0"/>
              </a:rPr>
              <a:t>=</a:t>
            </a:r>
            <a:r>
              <a:rPr lang="en-US" altLang="zh-CN" sz="2000" i="1">
                <a:latin typeface="Times New Roman" panose="02020603050405020304" pitchFamily="18" charset="0"/>
                <a:ea typeface="微软雅黑" panose="020B0503020204020204" pitchFamily="34" charset="-122"/>
                <a:sym typeface="Times New Roman" panose="02020603050405020304" pitchFamily="18" charset="0"/>
              </a:rPr>
              <a:t>C</a:t>
            </a:r>
            <a:r>
              <a:rPr lang="en-US" altLang="zh-CN" sz="2000" i="1" baseline="-25000">
                <a:latin typeface="Times New Roman" panose="02020603050405020304" pitchFamily="18" charset="0"/>
                <a:ea typeface="微软雅黑" panose="020B0503020204020204" pitchFamily="34" charset="-122"/>
                <a:sym typeface="Times New Roman" panose="02020603050405020304" pitchFamily="18" charset="0"/>
              </a:rPr>
              <a:t>AAC</a:t>
            </a:r>
            <a:r>
              <a:rPr lang="en-US" altLang="zh-CN" sz="2000">
                <a:latin typeface="Times New Roman" panose="02020603050405020304" pitchFamily="18" charset="0"/>
                <a:ea typeface="微软雅黑" panose="020B0503020204020204" pitchFamily="34" charset="-122"/>
                <a:sym typeface="Times New Roman" panose="02020603050405020304" pitchFamily="18" charset="0"/>
              </a:rPr>
              <a:t>+</a:t>
            </a:r>
            <a:r>
              <a:rPr lang="en-US" altLang="zh-CN" sz="2000" i="1">
                <a:latin typeface="Times New Roman" panose="02020603050405020304" pitchFamily="18" charset="0"/>
                <a:ea typeface="微软雅黑" panose="020B0503020204020204" pitchFamily="34" charset="-122"/>
                <a:sym typeface="Times New Roman" panose="02020603050405020304" pitchFamily="18" charset="0"/>
              </a:rPr>
              <a:t> C</a:t>
            </a:r>
            <a:r>
              <a:rPr lang="en-US" altLang="zh-CN" sz="2000" i="1" baseline="-25000" dirty="0">
                <a:latin typeface="Times New Roman" panose="02020603050405020304" pitchFamily="18" charset="0"/>
                <a:ea typeface="微软雅黑" panose="020B0503020204020204" pitchFamily="34" charset="-122"/>
                <a:sym typeface="Times New Roman" panose="02020603050405020304" pitchFamily="18" charset="0"/>
              </a:rPr>
              <a:t>BAC</a:t>
            </a:r>
            <a:r>
              <a:rPr lang="en-US" altLang="zh-CN" sz="2000">
                <a:latin typeface="Times New Roman" panose="02020603050405020304" pitchFamily="18" charset="0"/>
                <a:ea typeface="微软雅黑" panose="020B0503020204020204" pitchFamily="34" charset="-122"/>
                <a:sym typeface="Times New Roman" panose="02020603050405020304" pitchFamily="18" charset="0"/>
              </a:rPr>
              <a:t>+</a:t>
            </a:r>
            <a:r>
              <a:rPr lang="en-US" altLang="zh-CN" sz="2000" i="1">
                <a:latin typeface="Times New Roman" panose="02020603050405020304" pitchFamily="18" charset="0"/>
                <a:ea typeface="微软雅黑" panose="020B0503020204020204" pitchFamily="34" charset="-122"/>
                <a:sym typeface="Times New Roman" panose="02020603050405020304" pitchFamily="18" charset="0"/>
              </a:rPr>
              <a:t> C</a:t>
            </a:r>
            <a:r>
              <a:rPr lang="en-US" altLang="zh-CN" sz="2000" i="1" baseline="-25000">
                <a:latin typeface="Times New Roman" panose="02020603050405020304" pitchFamily="18" charset="0"/>
                <a:ea typeface="微软雅黑" panose="020B0503020204020204" pitchFamily="34" charset="-122"/>
                <a:sym typeface="Times New Roman" panose="02020603050405020304" pitchFamily="18" charset="0"/>
              </a:rPr>
              <a:t>CAC</a:t>
            </a:r>
            <a:r>
              <a:rPr lang="en-US" altLang="zh-CN" sz="2000">
                <a:latin typeface="Times New Roman" panose="02020603050405020304" pitchFamily="18" charset="0"/>
                <a:ea typeface="微软雅黑" panose="020B0503020204020204" pitchFamily="34" charset="-122"/>
                <a:sym typeface="Times New Roman" panose="02020603050405020304" pitchFamily="18" charset="0"/>
              </a:rPr>
              <a:t>+</a:t>
            </a:r>
            <a:r>
              <a:rPr lang="en-US" altLang="zh-CN" sz="2000" i="1">
                <a:latin typeface="Times New Roman" panose="02020603050405020304" pitchFamily="18" charset="0"/>
                <a:ea typeface="微软雅黑" panose="020B0503020204020204" pitchFamily="34" charset="-122"/>
                <a:sym typeface="Times New Roman" panose="02020603050405020304" pitchFamily="18" charset="0"/>
              </a:rPr>
              <a:t> C</a:t>
            </a:r>
            <a:r>
              <a:rPr lang="en-US" altLang="zh-CN" sz="2000" i="1" baseline="-25000" dirty="0">
                <a:latin typeface="Times New Roman" panose="02020603050405020304" pitchFamily="18" charset="0"/>
                <a:ea typeface="微软雅黑" panose="020B0503020204020204" pitchFamily="34" charset="-122"/>
                <a:sym typeface="Times New Roman" panose="02020603050405020304" pitchFamily="18" charset="0"/>
              </a:rPr>
              <a:t>DAC</a:t>
            </a:r>
            <a:r>
              <a:rPr lang="en-US" altLang="zh-CN" sz="2000" i="1">
                <a:latin typeface="Times New Roman" panose="02020603050405020304" pitchFamily="18" charset="0"/>
                <a:ea typeface="微软雅黑" panose="020B0503020204020204" pitchFamily="34" charset="-122"/>
                <a:sym typeface="Times New Roman" panose="02020603050405020304" pitchFamily="18" charset="0"/>
              </a:rPr>
              <a:t>+ C</a:t>
            </a:r>
            <a:r>
              <a:rPr lang="en-US" altLang="zh-CN" sz="2000" i="1" baseline="-25000" dirty="0">
                <a:latin typeface="Times New Roman" panose="02020603050405020304" pitchFamily="18" charset="0"/>
                <a:ea typeface="微软雅黑" panose="020B0503020204020204" pitchFamily="34" charset="-122"/>
                <a:sym typeface="Times New Roman" panose="02020603050405020304" pitchFamily="18" charset="0"/>
              </a:rPr>
              <a:t>EAC</a:t>
            </a:r>
            <a:r>
              <a:rPr lang="en-US" altLang="zh-CN" sz="2000" i="1">
                <a:latin typeface="Times New Roman" panose="02020603050405020304" pitchFamily="18" charset="0"/>
                <a:ea typeface="微软雅黑" panose="020B0503020204020204" pitchFamily="34" charset="-122"/>
                <a:sym typeface="Times New Roman" panose="02020603050405020304" pitchFamily="18" charset="0"/>
              </a:rPr>
              <a:t> </a:t>
            </a:r>
            <a:r>
              <a:rPr lang="en-US" altLang="zh-CN" sz="2000" i="1" dirty="0">
                <a:latin typeface="Times New Roman" panose="02020603050405020304" pitchFamily="18" charset="0"/>
                <a:ea typeface="微软雅黑" panose="020B0503020204020204" pitchFamily="34" charset="-122"/>
                <a:sym typeface="Times New Roman" panose="02020603050405020304" pitchFamily="18" charset="0"/>
              </a:rPr>
              <a:t>=1+0-2-1+0</a:t>
            </a:r>
            <a:r>
              <a:rPr lang="en-US" altLang="zh-CN" sz="2000" i="1">
                <a:latin typeface="Times New Roman" panose="02020603050405020304" pitchFamily="18" charset="0"/>
                <a:ea typeface="微软雅黑" panose="020B0503020204020204" pitchFamily="34" charset="-122"/>
                <a:sym typeface="Times New Roman" panose="02020603050405020304" pitchFamily="18" charset="0"/>
              </a:rPr>
              <a:t>=-2</a:t>
            </a:r>
            <a:endParaRPr lang="zh-CN" altLang="en-US" sz="2000" i="1" dirty="0">
              <a:latin typeface="Times New Roman" panose="02020603050405020304" pitchFamily="18" charset="0"/>
              <a:ea typeface="微软雅黑" panose="020B0503020204020204" pitchFamily="34" charset="-122"/>
              <a:sym typeface="Times New Roman" panose="02020603050405020304" pitchFamily="18" charset="0"/>
            </a:endParaRPr>
          </a:p>
        </p:txBody>
      </p:sp>
      <p:graphicFrame>
        <p:nvGraphicFramePr>
          <p:cNvPr id="2" name="对象 1"/>
          <p:cNvGraphicFramePr>
            <a:graphicFrameLocks noChangeAspect="1"/>
          </p:cNvGraphicFramePr>
          <p:nvPr/>
        </p:nvGraphicFramePr>
        <p:xfrm>
          <a:off x="8010001" y="5186457"/>
          <a:ext cx="971567" cy="1256585"/>
        </p:xfrm>
        <a:graphic>
          <a:graphicData uri="http://schemas.openxmlformats.org/presentationml/2006/ole">
            <mc:AlternateContent xmlns:mc="http://schemas.openxmlformats.org/markup-compatibility/2006">
              <mc:Choice xmlns:v="urn:schemas-microsoft-com:vml" Requires="v">
                <p:oleObj spid="_x0000_s39945" r:id="rId3" imgW="1600200" imgH="2070100" progId="Word.Picture.8">
                  <p:embed/>
                </p:oleObj>
              </mc:Choice>
              <mc:Fallback>
                <p:oleObj r:id="rId3" imgW="1600200" imgH="2070100" progId="Word.Picture.8">
                  <p:embed/>
                  <p:pic>
                    <p:nvPicPr>
                      <p:cNvPr id="2" name="对象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10001" y="5186457"/>
                        <a:ext cx="971567" cy="1256585"/>
                      </a:xfrm>
                      <a:prstGeom prst="rect">
                        <a:avLst/>
                      </a:prstGeom>
                      <a:solidFill>
                        <a:srgbClr val="FFFFFF"/>
                      </a:solidFill>
                      <a:ln>
                        <a:noFill/>
                      </a:ln>
                    </p:spPr>
                  </p:pic>
                </p:oleObj>
              </mc:Fallback>
            </mc:AlternateContent>
          </a:graphicData>
        </a:graphic>
      </p:graphicFrame>
      <p:sp>
        <p:nvSpPr>
          <p:cNvPr id="3" name="TextBox 2"/>
          <p:cNvSpPr txBox="1"/>
          <p:nvPr/>
        </p:nvSpPr>
        <p:spPr>
          <a:xfrm>
            <a:off x="953852" y="5656949"/>
            <a:ext cx="7236296" cy="784830"/>
          </a:xfrm>
          <a:prstGeom prst="rect">
            <a:avLst/>
          </a:prstGeom>
          <a:noFill/>
        </p:spPr>
        <p:txBody>
          <a:bodyPr wrap="square" rtlCol="0">
            <a:spAutoFit/>
          </a:bodyPr>
          <a:lstStyle/>
          <a:p>
            <a:pPr algn="ctr">
              <a:spcBef>
                <a:spcPts val="600"/>
              </a:spcBef>
            </a:pPr>
            <a:r>
              <a:rPr lang="zh-CN" altLang="en-US" sz="2000" b="1" dirty="0">
                <a:solidFill>
                  <a:srgbClr val="FF6700"/>
                </a:solidFill>
                <a:latin typeface="Times New Roman" panose="02020603050405020304" pitchFamily="18" charset="0"/>
                <a:ea typeface="微软雅黑" panose="020B0503020204020204" pitchFamily="34" charset="-122"/>
                <a:sym typeface="Times New Roman" panose="02020603050405020304" pitchFamily="18" charset="0"/>
              </a:rPr>
              <a:t>代价函数变小，说明</a:t>
            </a:r>
            <a:r>
              <a:rPr lang="en-US" altLang="zh-CN" sz="2000" b="1" dirty="0">
                <a:solidFill>
                  <a:srgbClr val="FF6700"/>
                </a:solidFill>
                <a:latin typeface="Times New Roman" panose="02020603050405020304" pitchFamily="18" charset="0"/>
                <a:ea typeface="微软雅黑" panose="020B0503020204020204" pitchFamily="34" charset="-122"/>
                <a:sym typeface="Times New Roman" panose="02020603050405020304" pitchFamily="18" charset="0"/>
              </a:rPr>
              <a:t>C</a:t>
            </a:r>
            <a:r>
              <a:rPr lang="zh-CN" altLang="en-US" sz="2000" b="1" dirty="0">
                <a:solidFill>
                  <a:srgbClr val="FF6700"/>
                </a:solidFill>
                <a:latin typeface="Times New Roman" panose="02020603050405020304" pitchFamily="18" charset="0"/>
                <a:ea typeface="微软雅黑" panose="020B0503020204020204" pitchFamily="34" charset="-122"/>
                <a:sym typeface="Times New Roman" panose="02020603050405020304" pitchFamily="18" charset="0"/>
              </a:rPr>
              <a:t>点替换以前的中心点</a:t>
            </a:r>
            <a:r>
              <a:rPr lang="en-US" altLang="zh-CN" sz="2000" b="1" dirty="0">
                <a:solidFill>
                  <a:srgbClr val="FF6700"/>
                </a:solidFill>
                <a:latin typeface="Times New Roman" panose="02020603050405020304" pitchFamily="18" charset="0"/>
                <a:ea typeface="微软雅黑" panose="020B0503020204020204" pitchFamily="34" charset="-122"/>
                <a:sym typeface="Times New Roman" panose="02020603050405020304" pitchFamily="18" charset="0"/>
              </a:rPr>
              <a:t>A</a:t>
            </a:r>
            <a:r>
              <a:rPr lang="zh-CN" altLang="en-US" sz="2000" b="1" dirty="0">
                <a:solidFill>
                  <a:srgbClr val="FF6700"/>
                </a:solidFill>
                <a:latin typeface="Times New Roman" panose="02020603050405020304" pitchFamily="18" charset="0"/>
                <a:ea typeface="微软雅黑" panose="020B0503020204020204" pitchFamily="34" charset="-122"/>
                <a:sym typeface="Times New Roman" panose="02020603050405020304" pitchFamily="18" charset="0"/>
              </a:rPr>
              <a:t>，聚类更加</a:t>
            </a:r>
            <a:r>
              <a:rPr lang="zh-CN" altLang="en-US" sz="2000" b="1">
                <a:solidFill>
                  <a:srgbClr val="FF6700"/>
                </a:solidFill>
                <a:latin typeface="Times New Roman" panose="02020603050405020304" pitchFamily="18" charset="0"/>
                <a:ea typeface="微软雅黑" panose="020B0503020204020204" pitchFamily="34" charset="-122"/>
                <a:sym typeface="Times New Roman" panose="02020603050405020304" pitchFamily="18" charset="0"/>
              </a:rPr>
              <a:t>紧凑，</a:t>
            </a:r>
            <a:endParaRPr lang="en-US" altLang="zh-CN" sz="2000" b="1">
              <a:solidFill>
                <a:srgbClr val="FF6700"/>
              </a:solidFill>
              <a:latin typeface="Times New Roman" panose="02020603050405020304" pitchFamily="18" charset="0"/>
              <a:ea typeface="微软雅黑" panose="020B0503020204020204" pitchFamily="34" charset="-122"/>
              <a:sym typeface="Times New Roman" panose="02020603050405020304" pitchFamily="18" charset="0"/>
            </a:endParaRPr>
          </a:p>
          <a:p>
            <a:pPr algn="ctr">
              <a:spcBef>
                <a:spcPts val="600"/>
              </a:spcBef>
            </a:pPr>
            <a:r>
              <a:rPr lang="zh-CN" altLang="en-US" sz="2000" b="1">
                <a:solidFill>
                  <a:srgbClr val="FF6700"/>
                </a:solidFill>
                <a:latin typeface="Times New Roman" panose="02020603050405020304" pitchFamily="18" charset="0"/>
                <a:ea typeface="微软雅黑" panose="020B0503020204020204" pitchFamily="34" charset="-122"/>
                <a:sym typeface="Times New Roman" panose="02020603050405020304" pitchFamily="18" charset="0"/>
              </a:rPr>
              <a:t>那么</a:t>
            </a:r>
            <a:r>
              <a:rPr lang="en-US" altLang="zh-CN" sz="2000" b="1" dirty="0">
                <a:solidFill>
                  <a:srgbClr val="FF6700"/>
                </a:solidFill>
                <a:latin typeface="Times New Roman" panose="02020603050405020304" pitchFamily="18" charset="0"/>
                <a:ea typeface="微软雅黑" panose="020B0503020204020204" pitchFamily="34" charset="-122"/>
                <a:sym typeface="Times New Roman" panose="02020603050405020304" pitchFamily="18" charset="0"/>
              </a:rPr>
              <a:t>C</a:t>
            </a:r>
            <a:r>
              <a:rPr lang="zh-CN" altLang="en-US" sz="2000" b="1" dirty="0">
                <a:solidFill>
                  <a:srgbClr val="FF6700"/>
                </a:solidFill>
                <a:latin typeface="Times New Roman" panose="02020603050405020304" pitchFamily="18" charset="0"/>
                <a:ea typeface="微软雅黑" panose="020B0503020204020204" pitchFamily="34" charset="-122"/>
                <a:sym typeface="Times New Roman" panose="02020603050405020304" pitchFamily="18" charset="0"/>
              </a:rPr>
              <a:t>作为中心点更加合理</a:t>
            </a:r>
          </a:p>
        </p:txBody>
      </p:sp>
      <p:sp>
        <p:nvSpPr>
          <p:cNvPr id="4" name="矩形 3"/>
          <p:cNvSpPr/>
          <p:nvPr/>
        </p:nvSpPr>
        <p:spPr>
          <a:xfrm>
            <a:off x="162432" y="6412942"/>
            <a:ext cx="8761053" cy="369332"/>
          </a:xfrm>
          <a:prstGeom prst="rect">
            <a:avLst/>
          </a:prstGeom>
        </p:spPr>
        <p:txBody>
          <a:bodyPr wrap="none">
            <a:spAutoFit/>
          </a:bodyPr>
          <a:lstStyle/>
          <a:p>
            <a:r>
              <a:rPr lang="zh-CN" altLang="en-US" b="1" dirty="0">
                <a:latin typeface="Times New Roman" panose="02020603050405020304" pitchFamily="18" charset="0"/>
                <a:ea typeface="微软雅黑" panose="020B0503020204020204" pitchFamily="34" charset="-122"/>
                <a:sym typeface="Times New Roman" panose="02020603050405020304" pitchFamily="18" charset="0"/>
              </a:rPr>
              <a:t>同理</a:t>
            </a:r>
            <a:r>
              <a:rPr lang="zh-CN" altLang="en-US" b="1">
                <a:latin typeface="Times New Roman" panose="02020603050405020304" pitchFamily="18" charset="0"/>
                <a:ea typeface="微软雅黑" panose="020B0503020204020204" pitchFamily="34" charset="-122"/>
                <a:sym typeface="Times New Roman" panose="02020603050405020304" pitchFamily="18" charset="0"/>
              </a:rPr>
              <a:t>计算</a:t>
            </a:r>
            <a:r>
              <a:rPr lang="en-US" altLang="zh-CN" b="1">
                <a:latin typeface="Times New Roman" panose="02020603050405020304" pitchFamily="18" charset="0"/>
                <a:ea typeface="微软雅黑" panose="020B0503020204020204" pitchFamily="34" charset="-122"/>
                <a:sym typeface="Times New Roman" panose="02020603050405020304" pitchFamily="18" charset="0"/>
              </a:rPr>
              <a:t>TC</a:t>
            </a:r>
            <a:r>
              <a:rPr lang="en-US" altLang="zh-CN" i="1" baseline="-25000" dirty="0">
                <a:latin typeface="Times New Roman" panose="02020603050405020304" pitchFamily="18" charset="0"/>
                <a:ea typeface="微软雅黑" panose="020B0503020204020204" pitchFamily="34" charset="-122"/>
                <a:sym typeface="Times New Roman" panose="02020603050405020304" pitchFamily="18" charset="0"/>
              </a:rPr>
              <a:t>AC</a:t>
            </a:r>
            <a:r>
              <a:rPr lang="zh-CN" altLang="en-US" b="1">
                <a:latin typeface="Times New Roman" panose="02020603050405020304" pitchFamily="18" charset="0"/>
                <a:ea typeface="微软雅黑" panose="020B0503020204020204" pitchFamily="34" charset="-122"/>
                <a:sym typeface="Times New Roman" panose="02020603050405020304" pitchFamily="18" charset="0"/>
              </a:rPr>
              <a:t>、 </a:t>
            </a:r>
            <a:r>
              <a:rPr lang="en-US" altLang="zh-CN" b="1">
                <a:latin typeface="Times New Roman" panose="02020603050405020304" pitchFamily="18" charset="0"/>
                <a:ea typeface="微软雅黑" panose="020B0503020204020204" pitchFamily="34" charset="-122"/>
                <a:sym typeface="Times New Roman" panose="02020603050405020304" pitchFamily="18" charset="0"/>
              </a:rPr>
              <a:t>TC</a:t>
            </a:r>
            <a:r>
              <a:rPr lang="en-US" altLang="zh-CN" i="1" baseline="-25000" dirty="0">
                <a:latin typeface="Times New Roman" panose="02020603050405020304" pitchFamily="18" charset="0"/>
                <a:ea typeface="微软雅黑" panose="020B0503020204020204" pitchFamily="34" charset="-122"/>
                <a:sym typeface="Times New Roman" panose="02020603050405020304" pitchFamily="18" charset="0"/>
              </a:rPr>
              <a:t>AD</a:t>
            </a:r>
            <a:r>
              <a:rPr lang="zh-CN" altLang="en-US" b="1">
                <a:latin typeface="Times New Roman" panose="02020603050405020304" pitchFamily="18" charset="0"/>
                <a:ea typeface="微软雅黑" panose="020B0503020204020204" pitchFamily="34" charset="-122"/>
                <a:sym typeface="Times New Roman" panose="02020603050405020304" pitchFamily="18" charset="0"/>
              </a:rPr>
              <a:t>、 </a:t>
            </a:r>
            <a:r>
              <a:rPr lang="en-US" altLang="zh-CN" b="1">
                <a:latin typeface="Times New Roman" panose="02020603050405020304" pitchFamily="18" charset="0"/>
                <a:ea typeface="微软雅黑" panose="020B0503020204020204" pitchFamily="34" charset="-122"/>
                <a:sym typeface="Times New Roman" panose="02020603050405020304" pitchFamily="18" charset="0"/>
              </a:rPr>
              <a:t>TC</a:t>
            </a:r>
            <a:r>
              <a:rPr lang="en-US" altLang="zh-CN" i="1" baseline="-25000" dirty="0">
                <a:latin typeface="Times New Roman" panose="02020603050405020304" pitchFamily="18" charset="0"/>
                <a:ea typeface="微软雅黑" panose="020B0503020204020204" pitchFamily="34" charset="-122"/>
                <a:sym typeface="Times New Roman" panose="02020603050405020304" pitchFamily="18" charset="0"/>
              </a:rPr>
              <a:t>AE</a:t>
            </a:r>
            <a:r>
              <a:rPr lang="zh-CN" altLang="en-US" b="1">
                <a:latin typeface="Times New Roman" panose="02020603050405020304" pitchFamily="18" charset="0"/>
                <a:ea typeface="微软雅黑" panose="020B0503020204020204" pitchFamily="34" charset="-122"/>
                <a:sym typeface="Times New Roman" panose="02020603050405020304" pitchFamily="18" charset="0"/>
              </a:rPr>
              <a:t>、</a:t>
            </a:r>
            <a:r>
              <a:rPr lang="en-US" altLang="zh-CN" b="1">
                <a:latin typeface="Times New Roman" panose="02020603050405020304" pitchFamily="18" charset="0"/>
                <a:ea typeface="微软雅黑" panose="020B0503020204020204" pitchFamily="34" charset="-122"/>
                <a:sym typeface="Times New Roman" panose="02020603050405020304" pitchFamily="18" charset="0"/>
              </a:rPr>
              <a:t>TC</a:t>
            </a:r>
            <a:r>
              <a:rPr lang="en-US" altLang="zh-CN" i="1" baseline="-25000" dirty="0">
                <a:latin typeface="Times New Roman" panose="02020603050405020304" pitchFamily="18" charset="0"/>
                <a:ea typeface="微软雅黑" panose="020B0503020204020204" pitchFamily="34" charset="-122"/>
                <a:sym typeface="Times New Roman" panose="02020603050405020304" pitchFamily="18" charset="0"/>
              </a:rPr>
              <a:t>BC</a:t>
            </a:r>
            <a:r>
              <a:rPr lang="zh-CN" altLang="en-US" b="1">
                <a:latin typeface="Times New Roman" panose="02020603050405020304" pitchFamily="18" charset="0"/>
                <a:ea typeface="微软雅黑" panose="020B0503020204020204" pitchFamily="34" charset="-122"/>
                <a:sym typeface="Times New Roman" panose="02020603050405020304" pitchFamily="18" charset="0"/>
              </a:rPr>
              <a:t>、</a:t>
            </a:r>
            <a:r>
              <a:rPr lang="en-US" altLang="zh-CN" b="1">
                <a:latin typeface="Times New Roman" panose="02020603050405020304" pitchFamily="18" charset="0"/>
                <a:ea typeface="微软雅黑" panose="020B0503020204020204" pitchFamily="34" charset="-122"/>
                <a:sym typeface="Times New Roman" panose="02020603050405020304" pitchFamily="18" charset="0"/>
              </a:rPr>
              <a:t>TC</a:t>
            </a:r>
            <a:r>
              <a:rPr lang="en-US" altLang="zh-CN" i="1" baseline="-25000" dirty="0">
                <a:latin typeface="Times New Roman" panose="02020603050405020304" pitchFamily="18" charset="0"/>
                <a:ea typeface="微软雅黑" panose="020B0503020204020204" pitchFamily="34" charset="-122"/>
                <a:sym typeface="Times New Roman" panose="02020603050405020304" pitchFamily="18" charset="0"/>
              </a:rPr>
              <a:t>BD</a:t>
            </a:r>
            <a:r>
              <a:rPr lang="zh-CN" altLang="en-US" b="1">
                <a:latin typeface="Times New Roman" panose="02020603050405020304" pitchFamily="18" charset="0"/>
                <a:ea typeface="微软雅黑" panose="020B0503020204020204" pitchFamily="34" charset="-122"/>
                <a:sym typeface="Times New Roman" panose="02020603050405020304" pitchFamily="18" charset="0"/>
              </a:rPr>
              <a:t>、 </a:t>
            </a:r>
            <a:r>
              <a:rPr lang="en-US" altLang="zh-CN" b="1">
                <a:latin typeface="Times New Roman" panose="02020603050405020304" pitchFamily="18" charset="0"/>
                <a:ea typeface="微软雅黑" panose="020B0503020204020204" pitchFamily="34" charset="-122"/>
                <a:sym typeface="Times New Roman" panose="02020603050405020304" pitchFamily="18" charset="0"/>
              </a:rPr>
              <a:t>TC</a:t>
            </a:r>
            <a:r>
              <a:rPr lang="en-US" altLang="zh-CN" i="1" baseline="-25000" dirty="0">
                <a:latin typeface="Times New Roman" panose="02020603050405020304" pitchFamily="18" charset="0"/>
                <a:ea typeface="微软雅黑" panose="020B0503020204020204" pitchFamily="34" charset="-122"/>
                <a:sym typeface="Times New Roman" panose="02020603050405020304" pitchFamily="18" charset="0"/>
              </a:rPr>
              <a:t>BE</a:t>
            </a:r>
            <a:r>
              <a:rPr lang="zh-CN" altLang="en-US" b="1">
                <a:latin typeface="Times New Roman" panose="02020603050405020304" pitchFamily="18" charset="0"/>
                <a:ea typeface="微软雅黑" panose="020B0503020204020204" pitchFamily="34" charset="-122"/>
                <a:sym typeface="Times New Roman" panose="02020603050405020304" pitchFamily="18" charset="0"/>
              </a:rPr>
              <a:t>，</a:t>
            </a:r>
            <a:r>
              <a:rPr lang="zh-CN" altLang="en-US" b="1" dirty="0">
                <a:latin typeface="Times New Roman" panose="02020603050405020304" pitchFamily="18" charset="0"/>
                <a:ea typeface="微软雅黑" panose="020B0503020204020204" pitchFamily="34" charset="-122"/>
                <a:sym typeface="Times New Roman" panose="02020603050405020304" pitchFamily="18" charset="0"/>
              </a:rPr>
              <a:t>代价函数最小值作为新中心点</a:t>
            </a:r>
          </a:p>
        </p:txBody>
      </p:sp>
      <p:graphicFrame>
        <p:nvGraphicFramePr>
          <p:cNvPr id="11" name="Group 4">
            <a:extLst>
              <a:ext uri="{FF2B5EF4-FFF2-40B4-BE49-F238E27FC236}">
                <a16:creationId xmlns:a16="http://schemas.microsoft.com/office/drawing/2014/main" id="{58AD3BAC-F8EE-4185-AACD-0028BDD6BA7E}"/>
              </a:ext>
            </a:extLst>
          </p:cNvPr>
          <p:cNvGraphicFramePr>
            <a:graphicFrameLocks noGrp="1"/>
          </p:cNvGraphicFramePr>
          <p:nvPr/>
        </p:nvGraphicFramePr>
        <p:xfrm>
          <a:off x="5436096" y="2708920"/>
          <a:ext cx="3502025" cy="2454864"/>
        </p:xfrm>
        <a:graphic>
          <a:graphicData uri="http://schemas.openxmlformats.org/drawingml/2006/table">
            <a:tbl>
              <a:tblPr/>
              <a:tblGrid>
                <a:gridCol w="946150">
                  <a:extLst>
                    <a:ext uri="{9D8B030D-6E8A-4147-A177-3AD203B41FA5}">
                      <a16:colId xmlns:a16="http://schemas.microsoft.com/office/drawing/2014/main" val="20000"/>
                    </a:ext>
                  </a:extLst>
                </a:gridCol>
                <a:gridCol w="609600">
                  <a:extLst>
                    <a:ext uri="{9D8B030D-6E8A-4147-A177-3AD203B41FA5}">
                      <a16:colId xmlns:a16="http://schemas.microsoft.com/office/drawing/2014/main" val="20001"/>
                    </a:ext>
                  </a:extLst>
                </a:gridCol>
                <a:gridCol w="447675">
                  <a:extLst>
                    <a:ext uri="{9D8B030D-6E8A-4147-A177-3AD203B41FA5}">
                      <a16:colId xmlns:a16="http://schemas.microsoft.com/office/drawing/2014/main" val="20002"/>
                    </a:ext>
                  </a:extLst>
                </a:gridCol>
                <a:gridCol w="525462">
                  <a:extLst>
                    <a:ext uri="{9D8B030D-6E8A-4147-A177-3AD203B41FA5}">
                      <a16:colId xmlns:a16="http://schemas.microsoft.com/office/drawing/2014/main" val="20003"/>
                    </a:ext>
                  </a:extLst>
                </a:gridCol>
                <a:gridCol w="487363">
                  <a:extLst>
                    <a:ext uri="{9D8B030D-6E8A-4147-A177-3AD203B41FA5}">
                      <a16:colId xmlns:a16="http://schemas.microsoft.com/office/drawing/2014/main" val="20004"/>
                    </a:ext>
                  </a:extLst>
                </a:gridCol>
                <a:gridCol w="485775">
                  <a:extLst>
                    <a:ext uri="{9D8B030D-6E8A-4147-A177-3AD203B41FA5}">
                      <a16:colId xmlns:a16="http://schemas.microsoft.com/office/drawing/2014/main" val="20005"/>
                    </a:ext>
                  </a:extLst>
                </a:gridCol>
              </a:tblGrid>
              <a:tr h="409144">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zh-CN" altLang="en-US" sz="1800" b="1" i="0" u="none" strike="noStrike" cap="none" normalizeH="0" baseline="0">
                          <a:ln>
                            <a:noFill/>
                          </a:ln>
                          <a:solidFill>
                            <a:schemeClr val="bg1"/>
                          </a:solidFill>
                          <a:effectLst/>
                          <a:latin typeface="Times New Roman" panose="02020603050405020304" pitchFamily="18" charset="0"/>
                          <a:ea typeface="微软雅黑" panose="020B0503020204020204" pitchFamily="34" charset="-122"/>
                          <a:sym typeface="Times New Roman" panose="02020603050405020304" pitchFamily="18" charset="0"/>
                        </a:rPr>
                        <a:t>样本点</a:t>
                      </a:r>
                    </a:p>
                  </a:txBody>
                  <a:tcPr marT="45696" marB="45696" anchor="ctr" horzOverflow="overflow">
                    <a:lnL w="12700" cap="flat" cmpd="sng" algn="ctr">
                      <a:solidFill>
                        <a:srgbClr val="0070C0"/>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0070C0"/>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altLang="zh-CN" sz="1800" b="1" i="0" u="none" strike="noStrike" cap="none" normalizeH="0" baseline="0">
                          <a:ln>
                            <a:noFill/>
                          </a:ln>
                          <a:solidFill>
                            <a:schemeClr val="bg1"/>
                          </a:solidFill>
                          <a:effectLst/>
                          <a:latin typeface="Times New Roman" panose="02020603050405020304" pitchFamily="18" charset="0"/>
                          <a:ea typeface="微软雅黑" panose="020B0503020204020204" pitchFamily="34" charset="-122"/>
                          <a:sym typeface="Times New Roman" panose="02020603050405020304" pitchFamily="18" charset="0"/>
                        </a:rPr>
                        <a:t>A</a:t>
                      </a:r>
                    </a:p>
                  </a:txBody>
                  <a:tcPr marT="45696" marB="4569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0070C0"/>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altLang="zh-CN" sz="1800" b="1" i="0" u="none" strike="noStrike" cap="none" normalizeH="0" baseline="0">
                          <a:ln>
                            <a:noFill/>
                          </a:ln>
                          <a:solidFill>
                            <a:schemeClr val="bg1"/>
                          </a:solidFill>
                          <a:effectLst/>
                          <a:latin typeface="Times New Roman" panose="02020603050405020304" pitchFamily="18" charset="0"/>
                          <a:ea typeface="微软雅黑" panose="020B0503020204020204" pitchFamily="34" charset="-122"/>
                          <a:sym typeface="Times New Roman" panose="02020603050405020304" pitchFamily="18" charset="0"/>
                        </a:rPr>
                        <a:t>B</a:t>
                      </a:r>
                    </a:p>
                  </a:txBody>
                  <a:tcPr marT="45696" marB="4569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0070C0"/>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altLang="zh-CN" sz="1800" b="1" i="0" u="none" strike="noStrike" cap="none" normalizeH="0" baseline="0">
                          <a:ln>
                            <a:noFill/>
                          </a:ln>
                          <a:solidFill>
                            <a:schemeClr val="bg1"/>
                          </a:solidFill>
                          <a:effectLst/>
                          <a:latin typeface="Times New Roman" panose="02020603050405020304" pitchFamily="18" charset="0"/>
                          <a:ea typeface="微软雅黑" panose="020B0503020204020204" pitchFamily="34" charset="-122"/>
                          <a:sym typeface="Times New Roman" panose="02020603050405020304" pitchFamily="18" charset="0"/>
                        </a:rPr>
                        <a:t>C</a:t>
                      </a:r>
                    </a:p>
                  </a:txBody>
                  <a:tcPr marT="45696" marB="4569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0070C0"/>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altLang="zh-CN" sz="1800" b="1" i="0" u="none" strike="noStrike" cap="none" normalizeH="0" baseline="0">
                          <a:ln>
                            <a:noFill/>
                          </a:ln>
                          <a:solidFill>
                            <a:schemeClr val="bg1"/>
                          </a:solidFill>
                          <a:effectLst/>
                          <a:latin typeface="Times New Roman" panose="02020603050405020304" pitchFamily="18" charset="0"/>
                          <a:ea typeface="微软雅黑" panose="020B0503020204020204" pitchFamily="34" charset="-122"/>
                          <a:sym typeface="Times New Roman" panose="02020603050405020304" pitchFamily="18" charset="0"/>
                        </a:rPr>
                        <a:t>D</a:t>
                      </a:r>
                    </a:p>
                  </a:txBody>
                  <a:tcPr marT="45696" marB="4569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0070C0"/>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altLang="zh-CN" sz="1800" b="1" i="0" u="none" strike="noStrike" cap="none" normalizeH="0" baseline="0">
                          <a:ln>
                            <a:noFill/>
                          </a:ln>
                          <a:solidFill>
                            <a:schemeClr val="bg1"/>
                          </a:solidFill>
                          <a:effectLst/>
                          <a:latin typeface="Times New Roman" panose="02020603050405020304" pitchFamily="18" charset="0"/>
                          <a:ea typeface="微软雅黑" panose="020B0503020204020204" pitchFamily="34" charset="-122"/>
                          <a:sym typeface="Times New Roman" panose="02020603050405020304" pitchFamily="18" charset="0"/>
                        </a:rPr>
                        <a:t>E</a:t>
                      </a:r>
                    </a:p>
                  </a:txBody>
                  <a:tcPr marT="45696" marB="45696" anchor="ctr" horzOverflow="overflow">
                    <a:lnL w="12700" cap="flat" cmpd="sng" algn="ctr">
                      <a:solidFill>
                        <a:schemeClr val="bg1"/>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0070C0"/>
                    </a:solidFill>
                  </a:tcPr>
                </a:tc>
                <a:extLst>
                  <a:ext uri="{0D108BD9-81ED-4DB2-BD59-A6C34878D82A}">
                    <a16:rowId xmlns:a16="http://schemas.microsoft.com/office/drawing/2014/main" val="10000"/>
                  </a:ext>
                </a:extLst>
              </a:tr>
              <a:tr h="409144">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altLang="zh-CN" sz="1800" b="0" i="0" u="none" strike="noStrike" cap="none" normalizeH="0" baseline="0">
                          <a:ln>
                            <a:noFill/>
                          </a:ln>
                          <a:solidFill>
                            <a:schemeClr val="bg1"/>
                          </a:solidFill>
                          <a:effectLst/>
                          <a:latin typeface="Times New Roman" panose="02020603050405020304" pitchFamily="18" charset="0"/>
                          <a:ea typeface="微软雅黑" panose="020B0503020204020204" pitchFamily="34" charset="-122"/>
                          <a:sym typeface="Times New Roman" panose="02020603050405020304" pitchFamily="18" charset="0"/>
                        </a:rPr>
                        <a:t>A</a:t>
                      </a:r>
                    </a:p>
                  </a:txBody>
                  <a:tcPr marT="45696" marB="45696" anchor="ctr" horzOverflow="overflow">
                    <a:lnL w="12700" cap="flat" cmpd="sng" algn="ctr">
                      <a:solidFill>
                        <a:srgbClr val="0070C0"/>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0070C0"/>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altLang="zh-CN"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0</a:t>
                      </a:r>
                    </a:p>
                  </a:txBody>
                  <a:tcPr marT="45696" marB="4569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altLang="zh-CN"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1</a:t>
                      </a:r>
                    </a:p>
                  </a:txBody>
                  <a:tcPr marT="45696" marB="4569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altLang="zh-CN"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2</a:t>
                      </a:r>
                    </a:p>
                  </a:txBody>
                  <a:tcPr marT="45696" marB="4569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altLang="zh-CN"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2</a:t>
                      </a:r>
                    </a:p>
                  </a:txBody>
                  <a:tcPr marT="45696" marB="4569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altLang="zh-CN"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3</a:t>
                      </a:r>
                    </a:p>
                  </a:txBody>
                  <a:tcPr marT="45696" marB="45696" anchor="ctr" horzOverflow="overflow">
                    <a:lnL w="12700" cap="flat" cmpd="sng" algn="ctr">
                      <a:solidFill>
                        <a:schemeClr val="bg1"/>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extLst>
                  <a:ext uri="{0D108BD9-81ED-4DB2-BD59-A6C34878D82A}">
                    <a16:rowId xmlns:a16="http://schemas.microsoft.com/office/drawing/2014/main" val="10001"/>
                  </a:ext>
                </a:extLst>
              </a:tr>
              <a:tr h="409144">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altLang="zh-CN" sz="1800" b="0" i="0" u="none" strike="noStrike" cap="none" normalizeH="0" baseline="0">
                          <a:ln>
                            <a:noFill/>
                          </a:ln>
                          <a:solidFill>
                            <a:schemeClr val="bg1"/>
                          </a:solidFill>
                          <a:effectLst/>
                          <a:latin typeface="Times New Roman" panose="02020603050405020304" pitchFamily="18" charset="0"/>
                          <a:ea typeface="微软雅黑" panose="020B0503020204020204" pitchFamily="34" charset="-122"/>
                          <a:sym typeface="Times New Roman" panose="02020603050405020304" pitchFamily="18" charset="0"/>
                        </a:rPr>
                        <a:t>B</a:t>
                      </a:r>
                    </a:p>
                  </a:txBody>
                  <a:tcPr marT="45696" marB="45696" anchor="ctr" horzOverflow="overflow">
                    <a:lnL w="12700" cap="flat" cmpd="sng" algn="ctr">
                      <a:solidFill>
                        <a:srgbClr val="0070C0"/>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0070C0"/>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altLang="zh-CN"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1</a:t>
                      </a:r>
                    </a:p>
                  </a:txBody>
                  <a:tcPr marT="45696" marB="4569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altLang="zh-CN"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0</a:t>
                      </a:r>
                    </a:p>
                  </a:txBody>
                  <a:tcPr marT="45696" marB="4569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altLang="zh-CN"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2</a:t>
                      </a:r>
                    </a:p>
                  </a:txBody>
                  <a:tcPr marT="45696" marB="4569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altLang="zh-CN"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4</a:t>
                      </a:r>
                    </a:p>
                  </a:txBody>
                  <a:tcPr marT="45696" marB="4569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altLang="zh-CN"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3</a:t>
                      </a:r>
                    </a:p>
                  </a:txBody>
                  <a:tcPr marT="45696" marB="45696" anchor="ctr" horzOverflow="overflow">
                    <a:lnL w="12700" cap="flat" cmpd="sng" algn="ctr">
                      <a:solidFill>
                        <a:schemeClr val="bg1"/>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extLst>
                  <a:ext uri="{0D108BD9-81ED-4DB2-BD59-A6C34878D82A}">
                    <a16:rowId xmlns:a16="http://schemas.microsoft.com/office/drawing/2014/main" val="10002"/>
                  </a:ext>
                </a:extLst>
              </a:tr>
              <a:tr h="409144">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altLang="zh-CN" sz="1800" b="0" i="0" u="none" strike="noStrike" cap="none" normalizeH="0" baseline="0">
                          <a:ln>
                            <a:noFill/>
                          </a:ln>
                          <a:solidFill>
                            <a:schemeClr val="bg1"/>
                          </a:solidFill>
                          <a:effectLst/>
                          <a:latin typeface="Times New Roman" panose="02020603050405020304" pitchFamily="18" charset="0"/>
                          <a:ea typeface="微软雅黑" panose="020B0503020204020204" pitchFamily="34" charset="-122"/>
                          <a:sym typeface="Times New Roman" panose="02020603050405020304" pitchFamily="18" charset="0"/>
                        </a:rPr>
                        <a:t>C</a:t>
                      </a:r>
                    </a:p>
                  </a:txBody>
                  <a:tcPr marT="45696" marB="45696" anchor="ctr" horzOverflow="overflow">
                    <a:lnL w="12700" cap="flat" cmpd="sng" algn="ctr">
                      <a:solidFill>
                        <a:srgbClr val="0070C0"/>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0070C0"/>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altLang="zh-CN"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2</a:t>
                      </a:r>
                    </a:p>
                  </a:txBody>
                  <a:tcPr marT="45696" marB="4569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altLang="zh-CN"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2</a:t>
                      </a:r>
                    </a:p>
                  </a:txBody>
                  <a:tcPr marT="45696" marB="4569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altLang="zh-CN"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0</a:t>
                      </a:r>
                    </a:p>
                  </a:txBody>
                  <a:tcPr marT="45696" marB="4569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altLang="zh-CN"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1</a:t>
                      </a:r>
                    </a:p>
                  </a:txBody>
                  <a:tcPr marT="45696" marB="4569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altLang="zh-CN"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5</a:t>
                      </a:r>
                    </a:p>
                  </a:txBody>
                  <a:tcPr marT="45696" marB="45696" anchor="ctr" horzOverflow="overflow">
                    <a:lnL w="12700" cap="flat" cmpd="sng" algn="ctr">
                      <a:solidFill>
                        <a:schemeClr val="bg1"/>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extLst>
                  <a:ext uri="{0D108BD9-81ED-4DB2-BD59-A6C34878D82A}">
                    <a16:rowId xmlns:a16="http://schemas.microsoft.com/office/drawing/2014/main" val="10003"/>
                  </a:ext>
                </a:extLst>
              </a:tr>
              <a:tr h="409144">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altLang="zh-CN" sz="1800" b="0" i="0" u="none" strike="noStrike" cap="none" normalizeH="0" baseline="0">
                          <a:ln>
                            <a:noFill/>
                          </a:ln>
                          <a:solidFill>
                            <a:schemeClr val="bg1"/>
                          </a:solidFill>
                          <a:effectLst/>
                          <a:latin typeface="Times New Roman" panose="02020603050405020304" pitchFamily="18" charset="0"/>
                          <a:ea typeface="微软雅黑" panose="020B0503020204020204" pitchFamily="34" charset="-122"/>
                          <a:sym typeface="Times New Roman" panose="02020603050405020304" pitchFamily="18" charset="0"/>
                        </a:rPr>
                        <a:t>D</a:t>
                      </a:r>
                    </a:p>
                  </a:txBody>
                  <a:tcPr marT="45696" marB="45696" anchor="ctr" horzOverflow="overflow">
                    <a:lnL w="12700" cap="flat" cmpd="sng" algn="ctr">
                      <a:solidFill>
                        <a:srgbClr val="0070C0"/>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0070C0"/>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altLang="zh-CN"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2</a:t>
                      </a:r>
                    </a:p>
                  </a:txBody>
                  <a:tcPr marT="45696" marB="4569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altLang="zh-CN"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4</a:t>
                      </a:r>
                    </a:p>
                  </a:txBody>
                  <a:tcPr marT="45696" marB="4569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altLang="zh-CN"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1</a:t>
                      </a:r>
                    </a:p>
                  </a:txBody>
                  <a:tcPr marT="45696" marB="4569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altLang="zh-CN"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0</a:t>
                      </a:r>
                    </a:p>
                  </a:txBody>
                  <a:tcPr marT="45696" marB="4569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altLang="zh-CN"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3</a:t>
                      </a:r>
                    </a:p>
                  </a:txBody>
                  <a:tcPr marT="45696" marB="45696" anchor="ctr" horzOverflow="overflow">
                    <a:lnL w="12700" cap="flat" cmpd="sng" algn="ctr">
                      <a:solidFill>
                        <a:schemeClr val="bg1"/>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extLst>
                  <a:ext uri="{0D108BD9-81ED-4DB2-BD59-A6C34878D82A}">
                    <a16:rowId xmlns:a16="http://schemas.microsoft.com/office/drawing/2014/main" val="10004"/>
                  </a:ext>
                </a:extLst>
              </a:tr>
              <a:tr h="409144">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altLang="zh-CN" sz="1800" b="0" i="0" u="none" strike="noStrike" cap="none" normalizeH="0" baseline="0">
                          <a:ln>
                            <a:noFill/>
                          </a:ln>
                          <a:solidFill>
                            <a:schemeClr val="bg1"/>
                          </a:solidFill>
                          <a:effectLst/>
                          <a:latin typeface="Times New Roman" panose="02020603050405020304" pitchFamily="18" charset="0"/>
                          <a:ea typeface="微软雅黑" panose="020B0503020204020204" pitchFamily="34" charset="-122"/>
                          <a:sym typeface="Times New Roman" panose="02020603050405020304" pitchFamily="18" charset="0"/>
                        </a:rPr>
                        <a:t>E</a:t>
                      </a:r>
                    </a:p>
                  </a:txBody>
                  <a:tcPr marT="45696" marB="45696" anchor="ctr" horzOverflow="overflow">
                    <a:lnL w="12700" cap="flat" cmpd="sng" algn="ctr">
                      <a:solidFill>
                        <a:srgbClr val="0070C0"/>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0070C0"/>
                      </a:solidFill>
                      <a:prstDash val="solid"/>
                      <a:round/>
                      <a:headEnd type="none" w="med" len="med"/>
                      <a:tailEnd type="none" w="med" len="med"/>
                    </a:lnB>
                    <a:lnTlToBr>
                      <a:noFill/>
                    </a:lnTlToBr>
                    <a:lnBlToTr>
                      <a:noFill/>
                    </a:lnBlToTr>
                    <a:solidFill>
                      <a:srgbClr val="0070C0"/>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altLang="zh-CN"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3</a:t>
                      </a:r>
                    </a:p>
                  </a:txBody>
                  <a:tcPr marT="45696" marB="4569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0070C0"/>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altLang="zh-CN"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3</a:t>
                      </a:r>
                    </a:p>
                  </a:txBody>
                  <a:tcPr marT="45696" marB="4569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0070C0"/>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altLang="zh-CN"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5</a:t>
                      </a:r>
                    </a:p>
                  </a:txBody>
                  <a:tcPr marT="45696" marB="4569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0070C0"/>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altLang="zh-CN"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3</a:t>
                      </a:r>
                    </a:p>
                  </a:txBody>
                  <a:tcPr marT="45696" marB="4569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0070C0"/>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altLang="zh-CN" sz="1800" b="0" i="0" u="none" strike="noStrike" cap="none" normalizeH="0" baseline="0" dirty="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0</a:t>
                      </a:r>
                    </a:p>
                  </a:txBody>
                  <a:tcPr marT="45696" marB="45696" anchor="ctr" horzOverflow="overflow">
                    <a:lnL w="12700" cap="flat" cmpd="sng" algn="ctr">
                      <a:solidFill>
                        <a:schemeClr val="bg1"/>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0070C0"/>
                      </a:solidFill>
                      <a:prstDash val="solid"/>
                      <a:round/>
                      <a:headEnd type="none" w="med" len="med"/>
                      <a:tailEnd type="none" w="med" len="med"/>
                    </a:lnB>
                    <a:lnTlToBr>
                      <a:noFill/>
                    </a:lnTlToBr>
                    <a:lnBlToTr>
                      <a:noFill/>
                    </a:lnBlToTr>
                    <a:solidFill>
                      <a:schemeClr val="accent1">
                        <a:lumMod val="20000"/>
                        <a:lumOff val="80000"/>
                      </a:schemeClr>
                    </a:solidFill>
                  </a:tcPr>
                </a:tc>
                <a:extLst>
                  <a:ext uri="{0D108BD9-81ED-4DB2-BD59-A6C34878D82A}">
                    <a16:rowId xmlns:a16="http://schemas.microsoft.com/office/drawing/2014/main" val="10005"/>
                  </a:ext>
                </a:extLst>
              </a:tr>
            </a:tbl>
          </a:graphicData>
        </a:graphic>
      </p:graphicFrame>
      <p:pic>
        <p:nvPicPr>
          <p:cNvPr id="9" name="图片 8">
            <a:extLst>
              <a:ext uri="{FF2B5EF4-FFF2-40B4-BE49-F238E27FC236}">
                <a16:creationId xmlns:a16="http://schemas.microsoft.com/office/drawing/2014/main" id="{6B7067D7-DB4C-49A1-A34D-BACD17176655}"/>
              </a:ext>
            </a:extLst>
          </p:cNvPr>
          <p:cNvPicPr>
            <a:picLocks noChangeAspect="1"/>
          </p:cNvPicPr>
          <p:nvPr/>
        </p:nvPicPr>
        <p:blipFill>
          <a:blip r:embed="rId5"/>
          <a:stretch>
            <a:fillRect/>
          </a:stretch>
        </p:blipFill>
        <p:spPr>
          <a:xfrm>
            <a:off x="5419859" y="775100"/>
            <a:ext cx="3724141" cy="1838232"/>
          </a:xfrm>
          <a:prstGeom prst="rect">
            <a:avLst/>
          </a:prstGeom>
        </p:spPr>
      </p:pic>
    </p:spTree>
    <p:extLst>
      <p:ext uri="{BB962C8B-B14F-4D97-AF65-F5344CB8AC3E}">
        <p14:creationId xmlns:p14="http://schemas.microsoft.com/office/powerpoint/2010/main" val="1004361219"/>
      </p:ext>
    </p:extLst>
  </p:cSld>
  <p:clrMapOvr>
    <a:masterClrMapping/>
  </p:clrMapOvr>
  <p:transition spd="med">
    <p:split orient="vert"/>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756000" y="108000"/>
            <a:ext cx="6781800" cy="492443"/>
          </a:xfrm>
          <a:prstGeom prst="rect">
            <a:avLst/>
          </a:prstGeom>
        </p:spPr>
        <p:txBody>
          <a:bodyPr wrap="square">
            <a:spAutoFit/>
          </a:bodyPr>
          <a:lstStyle/>
          <a:p>
            <a:pPr fontAlgn="base">
              <a:lnSpc>
                <a:spcPct val="100000"/>
              </a:lnSpc>
              <a:spcAft>
                <a:spcPct val="0"/>
              </a:spcAft>
            </a:pPr>
            <a:r>
              <a:rPr lang="en-US" altLang="zh-CN"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2.1.4 PAM</a:t>
            </a:r>
            <a:r>
              <a:rPr lang="zh-CN" altLang="en-US" sz="2600" b="1" spc="50" dirty="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算法</a:t>
            </a:r>
          </a:p>
        </p:txBody>
      </p:sp>
      <p:sp>
        <p:nvSpPr>
          <p:cNvPr id="6" name="内容占位符 2">
            <a:extLst>
              <a:ext uri="{FF2B5EF4-FFF2-40B4-BE49-F238E27FC236}">
                <a16:creationId xmlns:a16="http://schemas.microsoft.com/office/drawing/2014/main" id="{058EE8F5-F87A-4DC3-BE91-FDA3D8731CA0}"/>
              </a:ext>
            </a:extLst>
          </p:cNvPr>
          <p:cNvSpPr txBox="1">
            <a:spLocks/>
          </p:cNvSpPr>
          <p:nvPr/>
        </p:nvSpPr>
        <p:spPr>
          <a:xfrm>
            <a:off x="230188" y="756000"/>
            <a:ext cx="8640000" cy="1211807"/>
          </a:xfrm>
          <a:prstGeom prst="rect">
            <a:avLst/>
          </a:prstGeom>
          <a:noFill/>
        </p:spPr>
        <p:txBody>
          <a:bodyPr wrap="square">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60000" indent="-360000" algn="just" fontAlgn="base">
              <a:lnSpc>
                <a:spcPct val="150000"/>
              </a:lnSpc>
              <a:spcBef>
                <a:spcPts val="600"/>
              </a:spcBef>
              <a:spcAft>
                <a:spcPct val="0"/>
              </a:spcAft>
              <a:buClr>
                <a:srgbClr val="FF6600"/>
              </a:buClr>
              <a:buSzPct val="80000"/>
              <a:buFont typeface="Wingdings" panose="05000000000000000000" pitchFamily="2" charset="2"/>
              <a:buChar char="l"/>
            </a:pPr>
            <a:r>
              <a:rPr lang="en-US" altLang="zh-CN" sz="2400">
                <a:latin typeface="Times New Roman" panose="02020603050405020304" pitchFamily="18" charset="0"/>
                <a:ea typeface="微软雅黑" panose="020B0503020204020204" pitchFamily="34" charset="-122"/>
                <a:cs typeface="+mn-ea"/>
                <a:sym typeface="Times New Roman" panose="02020603050405020304" pitchFamily="18" charset="0"/>
              </a:rPr>
              <a:t>PAM</a:t>
            </a:r>
            <a:r>
              <a:rPr lang="zh-CN" altLang="en-US" sz="2400">
                <a:latin typeface="Times New Roman" panose="02020603050405020304" pitchFamily="18" charset="0"/>
                <a:ea typeface="微软雅黑" panose="020B0503020204020204" pitchFamily="34" charset="-122"/>
                <a:cs typeface="+mn-ea"/>
                <a:sym typeface="Times New Roman" panose="02020603050405020304" pitchFamily="18" charset="0"/>
              </a:rPr>
              <a:t>算法</a:t>
            </a:r>
            <a:r>
              <a:rPr lang="en-US" altLang="zh-CN" sz="2400">
                <a:latin typeface="Times New Roman" panose="02020603050405020304" pitchFamily="18" charset="0"/>
                <a:ea typeface="微软雅黑" panose="020B0503020204020204" pitchFamily="34" charset="-122"/>
                <a:cs typeface="+mn-ea"/>
                <a:sym typeface="Times New Roman" panose="02020603050405020304" pitchFamily="18" charset="0"/>
              </a:rPr>
              <a:t>(Partitioning Around Medoids)</a:t>
            </a:r>
          </a:p>
          <a:p>
            <a:pPr marL="360000" indent="-360000" algn="just" fontAlgn="base">
              <a:lnSpc>
                <a:spcPct val="150000"/>
              </a:lnSpc>
              <a:spcBef>
                <a:spcPts val="600"/>
              </a:spcBef>
              <a:spcAft>
                <a:spcPct val="0"/>
              </a:spcAft>
              <a:buClr>
                <a:srgbClr val="FF6600"/>
              </a:buClr>
              <a:buSzPct val="80000"/>
              <a:buFont typeface="Wingdings" panose="05000000000000000000" pitchFamily="2" charset="2"/>
              <a:buChar char="l"/>
            </a:pPr>
            <a:r>
              <a:rPr lang="zh-CN" altLang="en-US" sz="2400">
                <a:latin typeface="Times New Roman" panose="02020603050405020304" pitchFamily="18" charset="0"/>
                <a:ea typeface="微软雅黑" panose="020B0503020204020204" pitchFamily="34" charset="-122"/>
                <a:cs typeface="+mn-ea"/>
                <a:sym typeface="Times New Roman" panose="02020603050405020304" pitchFamily="18" charset="0"/>
              </a:rPr>
              <a:t>最早提出的</a:t>
            </a:r>
            <a:r>
              <a:rPr lang="en-US" altLang="zh-CN" sz="2400">
                <a:latin typeface="Times New Roman" panose="02020603050405020304" pitchFamily="18" charset="0"/>
                <a:ea typeface="微软雅黑" panose="020B0503020204020204" pitchFamily="34" charset="-122"/>
                <a:cs typeface="+mn-ea"/>
                <a:sym typeface="Times New Roman" panose="02020603050405020304" pitchFamily="18" charset="0"/>
              </a:rPr>
              <a:t>k-</a:t>
            </a:r>
            <a:r>
              <a:rPr lang="zh-CN" altLang="en-US" sz="2400">
                <a:latin typeface="Times New Roman" panose="02020603050405020304" pitchFamily="18" charset="0"/>
                <a:ea typeface="微软雅黑" panose="020B0503020204020204" pitchFamily="34" charset="-122"/>
                <a:cs typeface="+mn-ea"/>
                <a:sym typeface="Times New Roman" panose="02020603050405020304" pitchFamily="18" charset="0"/>
              </a:rPr>
              <a:t>中心点算法之一</a:t>
            </a:r>
            <a:endParaRPr lang="en-US" altLang="zh-CN" sz="2400" dirty="0">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7" name="文本框 6">
            <a:extLst>
              <a:ext uri="{FF2B5EF4-FFF2-40B4-BE49-F238E27FC236}">
                <a16:creationId xmlns:a16="http://schemas.microsoft.com/office/drawing/2014/main" id="{8E3A1904-60E1-45AD-8AEC-8D11F2E95CCA}"/>
              </a:ext>
            </a:extLst>
          </p:cNvPr>
          <p:cNvSpPr txBox="1"/>
          <p:nvPr/>
        </p:nvSpPr>
        <p:spPr>
          <a:xfrm>
            <a:off x="619021" y="2053207"/>
            <a:ext cx="8251167" cy="3464025"/>
          </a:xfrm>
          <a:prstGeom prst="rect">
            <a:avLst/>
          </a:prstGeom>
          <a:noFill/>
        </p:spPr>
        <p:txBody>
          <a:bodyPr wrap="square" rtlCol="0">
            <a:spAutoFit/>
          </a:bodyPr>
          <a:lstStyle/>
          <a:p>
            <a:pPr marL="457200" indent="-457200">
              <a:lnSpc>
                <a:spcPct val="150000"/>
              </a:lnSpc>
              <a:spcBef>
                <a:spcPts val="600"/>
              </a:spcBef>
              <a:buFont typeface="+mj-ea"/>
              <a:buAutoNum type="circleNumDbPlain"/>
            </a:pPr>
            <a:r>
              <a:rPr lang="zh-CN" altLang="en-US" sz="2200">
                <a:latin typeface="Times New Roman" panose="02020603050405020304" pitchFamily="18" charset="0"/>
                <a:ea typeface="微软雅黑" panose="020B0503020204020204" pitchFamily="34" charset="-122"/>
                <a:sym typeface="Times New Roman" panose="02020603050405020304" pitchFamily="18" charset="0"/>
              </a:rPr>
              <a:t>随机</a:t>
            </a:r>
            <a:r>
              <a:rPr lang="zh-CN" altLang="en-US" sz="2200" dirty="0">
                <a:latin typeface="Times New Roman" panose="02020603050405020304" pitchFamily="18" charset="0"/>
                <a:ea typeface="微软雅黑" panose="020B0503020204020204" pitchFamily="34" charset="-122"/>
                <a:sym typeface="Times New Roman" panose="02020603050405020304" pitchFamily="18" charset="0"/>
              </a:rPr>
              <a:t>选择</a:t>
            </a:r>
            <a:r>
              <a:rPr lang="en-US" altLang="zh-CN" sz="2200" b="1" dirty="0">
                <a:latin typeface="Times New Roman" panose="02020603050405020304" pitchFamily="18" charset="0"/>
                <a:ea typeface="微软雅黑" panose="020B0503020204020204" pitchFamily="34" charset="-122"/>
                <a:sym typeface="Times New Roman" panose="02020603050405020304" pitchFamily="18" charset="0"/>
              </a:rPr>
              <a:t>k </a:t>
            </a:r>
            <a:r>
              <a:rPr lang="zh-CN" altLang="en-US" sz="2200" dirty="0">
                <a:latin typeface="Times New Roman" panose="02020603050405020304" pitchFamily="18" charset="0"/>
                <a:ea typeface="微软雅黑" panose="020B0503020204020204" pitchFamily="34" charset="-122"/>
                <a:sym typeface="Times New Roman" panose="02020603050405020304" pitchFamily="18" charset="0"/>
              </a:rPr>
              <a:t>个对象作为初始的</a:t>
            </a:r>
            <a:r>
              <a:rPr lang="zh-CN" altLang="en-US" sz="2200">
                <a:latin typeface="Times New Roman" panose="02020603050405020304" pitchFamily="18" charset="0"/>
                <a:ea typeface="微软雅黑" panose="020B0503020204020204" pitchFamily="34" charset="-122"/>
                <a:sym typeface="Times New Roman" panose="02020603050405020304" pitchFamily="18" charset="0"/>
              </a:rPr>
              <a:t>代表对象 </a:t>
            </a:r>
            <a:r>
              <a:rPr lang="en-US" altLang="zh-CN" sz="2200" b="1">
                <a:latin typeface="Times New Roman" panose="02020603050405020304" pitchFamily="18" charset="0"/>
                <a:ea typeface="微软雅黑" panose="020B0503020204020204" pitchFamily="34" charset="-122"/>
                <a:sym typeface="Times New Roman" panose="02020603050405020304" pitchFamily="18" charset="0"/>
              </a:rPr>
              <a:t>repeat</a:t>
            </a:r>
            <a:endParaRPr lang="en-US" altLang="zh-CN" sz="2200" dirty="0">
              <a:latin typeface="Times New Roman" panose="02020603050405020304" pitchFamily="18" charset="0"/>
              <a:ea typeface="微软雅黑" panose="020B0503020204020204" pitchFamily="34" charset="-122"/>
              <a:sym typeface="Times New Roman" panose="02020603050405020304" pitchFamily="18" charset="0"/>
            </a:endParaRPr>
          </a:p>
          <a:p>
            <a:pPr marL="457200" indent="-457200">
              <a:lnSpc>
                <a:spcPct val="150000"/>
              </a:lnSpc>
              <a:spcBef>
                <a:spcPts val="600"/>
              </a:spcBef>
              <a:buFont typeface="+mj-ea"/>
              <a:buAutoNum type="circleNumDbPlain"/>
            </a:pPr>
            <a:r>
              <a:rPr lang="zh-CN" altLang="en-US" sz="2200">
                <a:latin typeface="Times New Roman" panose="02020603050405020304" pitchFamily="18" charset="0"/>
                <a:ea typeface="微软雅黑" panose="020B0503020204020204" pitchFamily="34" charset="-122"/>
                <a:sym typeface="Times New Roman" panose="02020603050405020304" pitchFamily="18" charset="0"/>
              </a:rPr>
              <a:t>指派</a:t>
            </a:r>
            <a:r>
              <a:rPr lang="zh-CN" altLang="en-US" sz="2200" dirty="0">
                <a:latin typeface="Times New Roman" panose="02020603050405020304" pitchFamily="18" charset="0"/>
                <a:ea typeface="微软雅黑" panose="020B0503020204020204" pitchFamily="34" charset="-122"/>
                <a:sym typeface="Times New Roman" panose="02020603050405020304" pitchFamily="18" charset="0"/>
              </a:rPr>
              <a:t>每个剩余的对象给离它最近的代表对象所代表的簇</a:t>
            </a:r>
          </a:p>
          <a:p>
            <a:pPr marL="457200" indent="-457200">
              <a:lnSpc>
                <a:spcPct val="150000"/>
              </a:lnSpc>
              <a:spcBef>
                <a:spcPts val="600"/>
              </a:spcBef>
              <a:buFont typeface="+mj-ea"/>
              <a:buAutoNum type="circleNumDbPlain"/>
            </a:pPr>
            <a:r>
              <a:rPr lang="zh-CN" altLang="en-US" sz="2200">
                <a:latin typeface="Times New Roman" panose="02020603050405020304" pitchFamily="18" charset="0"/>
                <a:ea typeface="微软雅黑" panose="020B0503020204020204" pitchFamily="34" charset="-122"/>
                <a:sym typeface="Times New Roman" panose="02020603050405020304" pitchFamily="18" charset="0"/>
              </a:rPr>
              <a:t>随机</a:t>
            </a:r>
            <a:r>
              <a:rPr lang="zh-CN" altLang="en-US" sz="2200" dirty="0">
                <a:latin typeface="Times New Roman" panose="02020603050405020304" pitchFamily="18" charset="0"/>
                <a:ea typeface="微软雅黑" panose="020B0503020204020204" pitchFamily="34" charset="-122"/>
                <a:sym typeface="Times New Roman" panose="02020603050405020304" pitchFamily="18" charset="0"/>
              </a:rPr>
              <a:t>地选择一个非代表对象</a:t>
            </a:r>
            <a:r>
              <a:rPr lang="en-US" altLang="zh-CN" sz="2200" b="1" dirty="0" err="1">
                <a:latin typeface="Times New Roman" panose="02020603050405020304" pitchFamily="18" charset="0"/>
                <a:ea typeface="微软雅黑" panose="020B0503020204020204" pitchFamily="34" charset="-122"/>
                <a:sym typeface="Times New Roman" panose="02020603050405020304" pitchFamily="18" charset="0"/>
              </a:rPr>
              <a:t>O</a:t>
            </a:r>
            <a:r>
              <a:rPr lang="en-US" altLang="zh-CN" sz="2200" b="1" baseline="-25000" dirty="0" err="1">
                <a:latin typeface="Times New Roman" panose="02020603050405020304" pitchFamily="18" charset="0"/>
                <a:ea typeface="微软雅黑" panose="020B0503020204020204" pitchFamily="34" charset="-122"/>
                <a:sym typeface="Times New Roman" panose="02020603050405020304" pitchFamily="18" charset="0"/>
              </a:rPr>
              <a:t>random</a:t>
            </a:r>
            <a:endParaRPr lang="zh-CN" altLang="en-US" sz="2200" baseline="-25000" dirty="0">
              <a:latin typeface="Times New Roman" panose="02020603050405020304" pitchFamily="18" charset="0"/>
              <a:ea typeface="微软雅黑" panose="020B0503020204020204" pitchFamily="34" charset="-122"/>
              <a:sym typeface="Times New Roman" panose="02020603050405020304" pitchFamily="18" charset="0"/>
            </a:endParaRPr>
          </a:p>
          <a:p>
            <a:pPr marL="457200" indent="-457200">
              <a:lnSpc>
                <a:spcPct val="150000"/>
              </a:lnSpc>
              <a:spcBef>
                <a:spcPts val="600"/>
              </a:spcBef>
              <a:buFont typeface="+mj-ea"/>
              <a:buAutoNum type="circleNumDbPlain"/>
            </a:pPr>
            <a:r>
              <a:rPr lang="zh-CN" altLang="en-US" sz="2200">
                <a:latin typeface="Times New Roman" panose="02020603050405020304" pitchFamily="18" charset="0"/>
                <a:ea typeface="微软雅黑" panose="020B0503020204020204" pitchFamily="34" charset="-122"/>
                <a:sym typeface="Times New Roman" panose="02020603050405020304" pitchFamily="18" charset="0"/>
              </a:rPr>
              <a:t>计算</a:t>
            </a:r>
            <a:r>
              <a:rPr lang="zh-CN" altLang="en-US" sz="2200" dirty="0">
                <a:latin typeface="Times New Roman" panose="02020603050405020304" pitchFamily="18" charset="0"/>
                <a:ea typeface="微软雅黑" panose="020B0503020204020204" pitchFamily="34" charset="-122"/>
                <a:sym typeface="Times New Roman" panose="02020603050405020304" pitchFamily="18" charset="0"/>
              </a:rPr>
              <a:t>用</a:t>
            </a:r>
            <a:r>
              <a:rPr lang="en-US" altLang="zh-CN" sz="2200" b="1" dirty="0" err="1">
                <a:latin typeface="Times New Roman" panose="02020603050405020304" pitchFamily="18" charset="0"/>
                <a:ea typeface="微软雅黑" panose="020B0503020204020204" pitchFamily="34" charset="-122"/>
                <a:sym typeface="Times New Roman" panose="02020603050405020304" pitchFamily="18" charset="0"/>
              </a:rPr>
              <a:t>O</a:t>
            </a:r>
            <a:r>
              <a:rPr lang="en-US" altLang="zh-CN" sz="2200" b="1" baseline="-25000" dirty="0" err="1">
                <a:latin typeface="Times New Roman" panose="02020603050405020304" pitchFamily="18" charset="0"/>
                <a:ea typeface="微软雅黑" panose="020B0503020204020204" pitchFamily="34" charset="-122"/>
                <a:sym typeface="Times New Roman" panose="02020603050405020304" pitchFamily="18" charset="0"/>
              </a:rPr>
              <a:t>random</a:t>
            </a:r>
            <a:r>
              <a:rPr lang="zh-CN" altLang="en-US" sz="2200" dirty="0">
                <a:latin typeface="Times New Roman" panose="02020603050405020304" pitchFamily="18" charset="0"/>
                <a:ea typeface="微软雅黑" panose="020B0503020204020204" pitchFamily="34" charset="-122"/>
                <a:sym typeface="Times New Roman" panose="02020603050405020304" pitchFamily="18" charset="0"/>
              </a:rPr>
              <a:t>代替</a:t>
            </a:r>
            <a:r>
              <a:rPr lang="en-US" altLang="zh-CN" sz="2200" b="1" dirty="0" err="1">
                <a:latin typeface="Times New Roman" panose="02020603050405020304" pitchFamily="18" charset="0"/>
                <a:ea typeface="微软雅黑" panose="020B0503020204020204" pitchFamily="34" charset="-122"/>
                <a:sym typeface="Times New Roman" panose="02020603050405020304" pitchFamily="18" charset="0"/>
              </a:rPr>
              <a:t>O</a:t>
            </a:r>
            <a:r>
              <a:rPr lang="en-US" altLang="zh-CN" sz="2200" b="1" baseline="-25000" dirty="0" err="1">
                <a:latin typeface="Times New Roman" panose="02020603050405020304" pitchFamily="18" charset="0"/>
                <a:ea typeface="微软雅黑" panose="020B0503020204020204" pitchFamily="34" charset="-122"/>
                <a:sym typeface="Times New Roman" panose="02020603050405020304" pitchFamily="18" charset="0"/>
              </a:rPr>
              <a:t>j</a:t>
            </a:r>
            <a:r>
              <a:rPr lang="zh-CN" altLang="en-US" sz="2200" dirty="0">
                <a:latin typeface="Times New Roman" panose="02020603050405020304" pitchFamily="18" charset="0"/>
                <a:ea typeface="微软雅黑" panose="020B0503020204020204" pitchFamily="34" charset="-122"/>
                <a:sym typeface="Times New Roman" panose="02020603050405020304" pitchFamily="18" charset="0"/>
              </a:rPr>
              <a:t>的</a:t>
            </a:r>
            <a:r>
              <a:rPr lang="zh-CN" altLang="en-US" sz="2200" b="1" dirty="0">
                <a:solidFill>
                  <a:srgbClr val="FF6700"/>
                </a:solidFill>
                <a:latin typeface="Times New Roman" panose="02020603050405020304" pitchFamily="18" charset="0"/>
                <a:ea typeface="微软雅黑" panose="020B0503020204020204" pitchFamily="34" charset="-122"/>
                <a:sym typeface="Times New Roman" panose="02020603050405020304" pitchFamily="18" charset="0"/>
              </a:rPr>
              <a:t>总代价</a:t>
            </a:r>
            <a:r>
              <a:rPr lang="en-US" altLang="zh-CN" sz="2200" b="1" dirty="0">
                <a:solidFill>
                  <a:srgbClr val="FF6700"/>
                </a:solidFill>
                <a:latin typeface="Times New Roman" panose="02020603050405020304" pitchFamily="18" charset="0"/>
                <a:ea typeface="微软雅黑" panose="020B0503020204020204" pitchFamily="34" charset="-122"/>
                <a:sym typeface="Times New Roman" panose="02020603050405020304" pitchFamily="18" charset="0"/>
              </a:rPr>
              <a:t>S </a:t>
            </a:r>
          </a:p>
          <a:p>
            <a:pPr marL="457200" indent="-457200">
              <a:lnSpc>
                <a:spcPct val="150000"/>
              </a:lnSpc>
              <a:spcBef>
                <a:spcPts val="600"/>
              </a:spcBef>
              <a:buFont typeface="+mj-ea"/>
              <a:buAutoNum type="circleNumDbPlain"/>
            </a:pPr>
            <a:r>
              <a:rPr lang="zh-CN" altLang="en-US" sz="2200">
                <a:latin typeface="Times New Roman" panose="02020603050405020304" pitchFamily="18" charset="0"/>
                <a:ea typeface="微软雅黑" panose="020B0503020204020204" pitchFamily="34" charset="-122"/>
                <a:sym typeface="Times New Roman" panose="02020603050405020304" pitchFamily="18" charset="0"/>
              </a:rPr>
              <a:t>如果</a:t>
            </a:r>
            <a:r>
              <a:rPr lang="en-US" altLang="zh-CN" sz="2200" b="1" dirty="0">
                <a:latin typeface="Times New Roman" panose="02020603050405020304" pitchFamily="18" charset="0"/>
                <a:ea typeface="微软雅黑" panose="020B0503020204020204" pitchFamily="34" charset="-122"/>
                <a:sym typeface="Times New Roman" panose="02020603050405020304" pitchFamily="18" charset="0"/>
              </a:rPr>
              <a:t>S&lt;0</a:t>
            </a:r>
            <a:r>
              <a:rPr lang="zh-CN" altLang="en-US" sz="2200" dirty="0">
                <a:latin typeface="Times New Roman" panose="02020603050405020304" pitchFamily="18" charset="0"/>
                <a:ea typeface="微软雅黑" panose="020B0503020204020204" pitchFamily="34" charset="-122"/>
                <a:sym typeface="Times New Roman" panose="02020603050405020304" pitchFamily="18" charset="0"/>
              </a:rPr>
              <a:t>，则用</a:t>
            </a:r>
            <a:r>
              <a:rPr lang="en-US" altLang="zh-CN" sz="2200" b="1" dirty="0" err="1">
                <a:latin typeface="Times New Roman" panose="02020603050405020304" pitchFamily="18" charset="0"/>
                <a:ea typeface="微软雅黑" panose="020B0503020204020204" pitchFamily="34" charset="-122"/>
                <a:sym typeface="Times New Roman" panose="02020603050405020304" pitchFamily="18" charset="0"/>
              </a:rPr>
              <a:t>O</a:t>
            </a:r>
            <a:r>
              <a:rPr lang="en-US" altLang="zh-CN" sz="2200" b="1" baseline="-25000" dirty="0" err="1">
                <a:latin typeface="Times New Roman" panose="02020603050405020304" pitchFamily="18" charset="0"/>
                <a:ea typeface="微软雅黑" panose="020B0503020204020204" pitchFamily="34" charset="-122"/>
                <a:sym typeface="Times New Roman" panose="02020603050405020304" pitchFamily="18" charset="0"/>
              </a:rPr>
              <a:t>random</a:t>
            </a:r>
            <a:r>
              <a:rPr lang="zh-CN" altLang="en-US" sz="2200" dirty="0">
                <a:latin typeface="Times New Roman" panose="02020603050405020304" pitchFamily="18" charset="0"/>
                <a:ea typeface="微软雅黑" panose="020B0503020204020204" pitchFamily="34" charset="-122"/>
                <a:sym typeface="Times New Roman" panose="02020603050405020304" pitchFamily="18" charset="0"/>
              </a:rPr>
              <a:t>替换</a:t>
            </a:r>
            <a:r>
              <a:rPr lang="en-US" altLang="zh-CN" sz="2200" b="1" dirty="0" err="1">
                <a:latin typeface="Times New Roman" panose="02020603050405020304" pitchFamily="18" charset="0"/>
                <a:ea typeface="微软雅黑" panose="020B0503020204020204" pitchFamily="34" charset="-122"/>
                <a:sym typeface="Times New Roman" panose="02020603050405020304" pitchFamily="18" charset="0"/>
              </a:rPr>
              <a:t>O</a:t>
            </a:r>
            <a:r>
              <a:rPr lang="en-US" altLang="zh-CN" sz="2200" b="1" baseline="-25000" dirty="0" err="1">
                <a:latin typeface="Times New Roman" panose="02020603050405020304" pitchFamily="18" charset="0"/>
                <a:ea typeface="微软雅黑" panose="020B0503020204020204" pitchFamily="34" charset="-122"/>
                <a:sym typeface="Times New Roman" panose="02020603050405020304" pitchFamily="18" charset="0"/>
              </a:rPr>
              <a:t>j</a:t>
            </a:r>
            <a:r>
              <a:rPr lang="zh-CN" altLang="en-US" sz="2200" dirty="0">
                <a:latin typeface="Times New Roman" panose="02020603050405020304" pitchFamily="18" charset="0"/>
                <a:ea typeface="微软雅黑" panose="020B0503020204020204" pitchFamily="34" charset="-122"/>
                <a:sym typeface="Times New Roman" panose="02020603050405020304" pitchFamily="18" charset="0"/>
              </a:rPr>
              <a:t>形成新的</a:t>
            </a:r>
            <a:r>
              <a:rPr lang="en-US" altLang="zh-CN" sz="2200" b="1" dirty="0">
                <a:latin typeface="Times New Roman" panose="02020603050405020304" pitchFamily="18" charset="0"/>
                <a:ea typeface="微软雅黑" panose="020B0503020204020204" pitchFamily="34" charset="-122"/>
                <a:sym typeface="Times New Roman" panose="02020603050405020304" pitchFamily="18" charset="0"/>
              </a:rPr>
              <a:t>k</a:t>
            </a:r>
            <a:r>
              <a:rPr lang="zh-CN" altLang="en-US" sz="2200" dirty="0">
                <a:latin typeface="Times New Roman" panose="02020603050405020304" pitchFamily="18" charset="0"/>
                <a:ea typeface="微软雅黑" panose="020B0503020204020204" pitchFamily="34" charset="-122"/>
                <a:sym typeface="Times New Roman" panose="02020603050405020304" pitchFamily="18" charset="0"/>
              </a:rPr>
              <a:t>个代表对象</a:t>
            </a:r>
            <a:r>
              <a:rPr lang="zh-CN" altLang="en-US" sz="2200">
                <a:latin typeface="Times New Roman" panose="02020603050405020304" pitchFamily="18" charset="0"/>
                <a:ea typeface="微软雅黑" panose="020B0503020204020204" pitchFamily="34" charset="-122"/>
                <a:sym typeface="Times New Roman" panose="02020603050405020304" pitchFamily="18" charset="0"/>
              </a:rPr>
              <a:t>的集合</a:t>
            </a:r>
            <a:r>
              <a:rPr lang="en-US" altLang="zh-CN" sz="2200" b="1">
                <a:latin typeface="Times New Roman" panose="02020603050405020304" pitchFamily="18" charset="0"/>
                <a:ea typeface="微软雅黑" panose="020B0503020204020204" pitchFamily="34" charset="-122"/>
                <a:sym typeface="Times New Roman" panose="02020603050405020304" pitchFamily="18" charset="0"/>
              </a:rPr>
              <a:t>until</a:t>
            </a:r>
            <a:r>
              <a:rPr lang="zh-CN" altLang="en-US" sz="2200" dirty="0">
                <a:latin typeface="Times New Roman" panose="02020603050405020304" pitchFamily="18" charset="0"/>
                <a:ea typeface="微软雅黑" panose="020B0503020204020204" pitchFamily="34" charset="-122"/>
                <a:sym typeface="Times New Roman" panose="02020603050405020304" pitchFamily="18" charset="0"/>
              </a:rPr>
              <a:t>不发生变化</a:t>
            </a:r>
          </a:p>
        </p:txBody>
      </p:sp>
    </p:spTree>
    <p:extLst>
      <p:ext uri="{BB962C8B-B14F-4D97-AF65-F5344CB8AC3E}">
        <p14:creationId xmlns:p14="http://schemas.microsoft.com/office/powerpoint/2010/main" val="4094834005"/>
      </p:ext>
    </p:extLst>
  </p:cSld>
  <p:clrMapOvr>
    <a:masterClrMapping/>
  </p:clrMapOvr>
  <p:transition spd="med">
    <p:split orient="vert"/>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755576" y="108000"/>
            <a:ext cx="6781800" cy="492443"/>
          </a:xfrm>
          <a:prstGeom prst="rect">
            <a:avLst/>
          </a:prstGeom>
        </p:spPr>
        <p:txBody>
          <a:bodyPr wrap="square">
            <a:spAutoFit/>
          </a:bodyPr>
          <a:lstStyle/>
          <a:p>
            <a:pPr fontAlgn="base">
              <a:lnSpc>
                <a:spcPct val="100000"/>
              </a:lnSpc>
              <a:spcAft>
                <a:spcPct val="0"/>
              </a:spcAft>
            </a:pPr>
            <a:r>
              <a:rPr lang="en-US" altLang="zh-CN"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2.1.4 PAM</a:t>
            </a:r>
            <a:r>
              <a:rPr lang="zh-CN" altLang="en-US" sz="2600" b="1" spc="50" dirty="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算法示意</a:t>
            </a:r>
          </a:p>
        </p:txBody>
      </p:sp>
      <p:pic>
        <p:nvPicPr>
          <p:cNvPr id="4" name="图片 3"/>
          <p:cNvPicPr>
            <a:picLocks noChangeAspect="1"/>
          </p:cNvPicPr>
          <p:nvPr/>
        </p:nvPicPr>
        <p:blipFill>
          <a:blip r:embed="rId2"/>
          <a:stretch>
            <a:fillRect/>
          </a:stretch>
        </p:blipFill>
        <p:spPr>
          <a:xfrm>
            <a:off x="252000" y="1222820"/>
            <a:ext cx="8640000" cy="4949850"/>
          </a:xfrm>
          <a:prstGeom prst="rect">
            <a:avLst/>
          </a:prstGeom>
        </p:spPr>
      </p:pic>
    </p:spTree>
    <p:extLst>
      <p:ext uri="{BB962C8B-B14F-4D97-AF65-F5344CB8AC3E}">
        <p14:creationId xmlns:p14="http://schemas.microsoft.com/office/powerpoint/2010/main" val="2519213986"/>
      </p:ext>
    </p:extLst>
  </p:cSld>
  <p:clrMapOvr>
    <a:masterClrMapping/>
  </p:clrMapOvr>
  <p:transition spd="med">
    <p:split orient="vert"/>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756000" y="108000"/>
            <a:ext cx="6781800" cy="492443"/>
          </a:xfrm>
          <a:prstGeom prst="rect">
            <a:avLst/>
          </a:prstGeom>
        </p:spPr>
        <p:txBody>
          <a:bodyPr wrap="square">
            <a:spAutoFit/>
          </a:bodyPr>
          <a:lstStyle/>
          <a:p>
            <a:pPr fontAlgn="base">
              <a:lnSpc>
                <a:spcPct val="100000"/>
              </a:lnSpc>
              <a:spcAft>
                <a:spcPct val="0"/>
              </a:spcAft>
            </a:pPr>
            <a:r>
              <a:rPr lang="en-US" altLang="zh-CN"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2.1.4 PAM</a:t>
            </a:r>
            <a:r>
              <a:rPr lang="zh-CN" altLang="en-US" sz="2600" b="1" spc="50" dirty="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算法</a:t>
            </a:r>
          </a:p>
        </p:txBody>
      </p:sp>
      <p:sp>
        <p:nvSpPr>
          <p:cNvPr id="3" name="内容占位符 2"/>
          <p:cNvSpPr>
            <a:spLocks noGrp="1"/>
          </p:cNvSpPr>
          <p:nvPr>
            <p:ph idx="4294967295"/>
          </p:nvPr>
        </p:nvSpPr>
        <p:spPr>
          <a:xfrm>
            <a:off x="252000" y="756000"/>
            <a:ext cx="8640000" cy="3240182"/>
          </a:xfrm>
          <a:prstGeom prst="rect">
            <a:avLst/>
          </a:prstGeom>
          <a:noFill/>
        </p:spPr>
        <p:txBody>
          <a:bodyPr wrap="square">
            <a:spAutoFit/>
          </a:bodyPr>
          <a:lstStyle/>
          <a:p>
            <a:pPr marL="360000" indent="-360000" algn="just" fontAlgn="base">
              <a:lnSpc>
                <a:spcPct val="140000"/>
              </a:lnSpc>
              <a:spcBef>
                <a:spcPts val="600"/>
              </a:spcBef>
              <a:buClr>
                <a:srgbClr val="FF6600"/>
              </a:buClr>
              <a:buSzPct val="80000"/>
              <a:buFont typeface="Wingdings" panose="05000000000000000000" pitchFamily="2" charset="2"/>
              <a:buChar char="l"/>
            </a:pPr>
            <a:r>
              <a:rPr lang="zh-CN" altLang="en-US" sz="2400">
                <a:latin typeface="Times New Roman" panose="02020603050405020304" pitchFamily="18" charset="0"/>
                <a:ea typeface="微软雅黑" panose="020B0503020204020204" pitchFamily="34" charset="-122"/>
                <a:cs typeface="+mn-ea"/>
                <a:sym typeface="Times New Roman" panose="02020603050405020304" pitchFamily="18" charset="0"/>
              </a:rPr>
              <a:t>优点</a:t>
            </a:r>
            <a:endParaRPr lang="en-US" altLang="zh-CN" sz="2400" dirty="0">
              <a:latin typeface="Times New Roman" panose="02020603050405020304" pitchFamily="18" charset="0"/>
              <a:ea typeface="微软雅黑" panose="020B0503020204020204" pitchFamily="34" charset="-122"/>
              <a:cs typeface="+mn-ea"/>
              <a:sym typeface="Times New Roman" panose="02020603050405020304" pitchFamily="18" charset="0"/>
            </a:endParaRPr>
          </a:p>
          <a:p>
            <a:pPr marL="817200" lvl="1" indent="-360000" algn="just" fontAlgn="base">
              <a:lnSpc>
                <a:spcPct val="140000"/>
              </a:lnSpc>
              <a:spcBef>
                <a:spcPts val="600"/>
              </a:spcBef>
              <a:buClr>
                <a:srgbClr val="FF6600"/>
              </a:buClr>
              <a:buSzPct val="80000"/>
              <a:buFont typeface="Wingdings" panose="05000000000000000000" pitchFamily="2" charset="2"/>
              <a:buChar char="l"/>
            </a:pPr>
            <a:r>
              <a:rPr lang="zh-CN" altLang="en-US" sz="2200" dirty="0">
                <a:latin typeface="Times New Roman" panose="02020603050405020304" pitchFamily="18" charset="0"/>
                <a:ea typeface="微软雅黑" panose="020B0503020204020204" pitchFamily="34" charset="-122"/>
                <a:cs typeface="+mn-ea"/>
                <a:sym typeface="Times New Roman" panose="02020603050405020304" pitchFamily="18" charset="0"/>
              </a:rPr>
              <a:t>当存在噪音和孤立点</a:t>
            </a:r>
            <a:r>
              <a:rPr lang="zh-CN" altLang="en-US" sz="2200">
                <a:latin typeface="Times New Roman" panose="02020603050405020304" pitchFamily="18" charset="0"/>
                <a:ea typeface="微软雅黑" panose="020B0503020204020204" pitchFamily="34" charset="-122"/>
                <a:cs typeface="+mn-ea"/>
                <a:sym typeface="Times New Roman" panose="02020603050405020304" pitchFamily="18" charset="0"/>
              </a:rPr>
              <a:t>时，</a:t>
            </a:r>
            <a:r>
              <a:rPr lang="en-US" altLang="zh-CN" sz="2200">
                <a:latin typeface="Times New Roman" panose="02020603050405020304" pitchFamily="18" charset="0"/>
                <a:ea typeface="微软雅黑" panose="020B0503020204020204" pitchFamily="34" charset="-122"/>
                <a:cs typeface="+mn-ea"/>
                <a:sym typeface="Times New Roman" panose="02020603050405020304" pitchFamily="18" charset="0"/>
              </a:rPr>
              <a:t>PAM </a:t>
            </a:r>
            <a:r>
              <a:rPr lang="zh-CN" altLang="en-US" sz="2200">
                <a:latin typeface="Times New Roman" panose="02020603050405020304" pitchFamily="18" charset="0"/>
                <a:ea typeface="微软雅黑" panose="020B0503020204020204" pitchFamily="34" charset="-122"/>
                <a:cs typeface="+mn-ea"/>
                <a:sym typeface="Times New Roman" panose="02020603050405020304" pitchFamily="18" charset="0"/>
              </a:rPr>
              <a:t>比</a:t>
            </a:r>
            <a:r>
              <a:rPr lang="en-US" altLang="zh-CN" sz="2200" dirty="0">
                <a:latin typeface="Times New Roman" panose="02020603050405020304" pitchFamily="18" charset="0"/>
                <a:ea typeface="微软雅黑" panose="020B0503020204020204" pitchFamily="34" charset="-122"/>
                <a:cs typeface="+mn-ea"/>
                <a:sym typeface="Times New Roman" panose="02020603050405020304" pitchFamily="18" charset="0"/>
              </a:rPr>
              <a:t>k-</a:t>
            </a:r>
            <a:r>
              <a:rPr lang="zh-CN" altLang="en-US" sz="2200" dirty="0">
                <a:latin typeface="Times New Roman" panose="02020603050405020304" pitchFamily="18" charset="0"/>
                <a:ea typeface="微软雅黑" panose="020B0503020204020204" pitchFamily="34" charset="-122"/>
                <a:cs typeface="+mn-ea"/>
                <a:sym typeface="Times New Roman" panose="02020603050405020304" pitchFamily="18" charset="0"/>
              </a:rPr>
              <a:t>均值方法更健壮</a:t>
            </a:r>
          </a:p>
          <a:p>
            <a:pPr marL="360000" indent="-360000" algn="just" fontAlgn="base">
              <a:lnSpc>
                <a:spcPct val="140000"/>
              </a:lnSpc>
              <a:spcBef>
                <a:spcPts val="600"/>
              </a:spcBef>
              <a:buClr>
                <a:srgbClr val="FF6600"/>
              </a:buClr>
              <a:buSzPct val="80000"/>
              <a:buFont typeface="Wingdings" panose="05000000000000000000" pitchFamily="2" charset="2"/>
              <a:buChar char="l"/>
            </a:pPr>
            <a:r>
              <a:rPr lang="zh-CN" altLang="en-US" sz="2400">
                <a:latin typeface="Times New Roman" panose="02020603050405020304" pitchFamily="18" charset="0"/>
                <a:ea typeface="微软雅黑" panose="020B0503020204020204" pitchFamily="34" charset="-122"/>
                <a:cs typeface="+mn-ea"/>
                <a:sym typeface="Times New Roman" panose="02020603050405020304" pitchFamily="18" charset="0"/>
              </a:rPr>
              <a:t>缺点</a:t>
            </a:r>
            <a:endParaRPr lang="en-US" altLang="zh-CN" sz="2400" dirty="0">
              <a:latin typeface="Times New Roman" panose="02020603050405020304" pitchFamily="18" charset="0"/>
              <a:ea typeface="微软雅黑" panose="020B0503020204020204" pitchFamily="34" charset="-122"/>
              <a:cs typeface="+mn-ea"/>
              <a:sym typeface="Times New Roman" panose="02020603050405020304" pitchFamily="18" charset="0"/>
            </a:endParaRPr>
          </a:p>
          <a:p>
            <a:pPr marL="817200" lvl="1" indent="-360000" algn="just" fontAlgn="base">
              <a:lnSpc>
                <a:spcPct val="140000"/>
              </a:lnSpc>
              <a:spcBef>
                <a:spcPts val="600"/>
              </a:spcBef>
              <a:buClr>
                <a:srgbClr val="FF6600"/>
              </a:buClr>
              <a:buSzPct val="80000"/>
              <a:buFont typeface="Wingdings" panose="05000000000000000000" pitchFamily="2" charset="2"/>
              <a:buChar char="l"/>
            </a:pPr>
            <a:r>
              <a:rPr lang="en-US" altLang="zh-CN" sz="2200" dirty="0">
                <a:latin typeface="Times New Roman" panose="02020603050405020304" pitchFamily="18" charset="0"/>
                <a:ea typeface="微软雅黑" panose="020B0503020204020204" pitchFamily="34" charset="-122"/>
                <a:cs typeface="+mn-ea"/>
                <a:sym typeface="Times New Roman" panose="02020603050405020304" pitchFamily="18" charset="0"/>
              </a:rPr>
              <a:t>PAM </a:t>
            </a:r>
            <a:r>
              <a:rPr lang="zh-CN" altLang="en-US" sz="2200" dirty="0">
                <a:latin typeface="Times New Roman" panose="02020603050405020304" pitchFamily="18" charset="0"/>
                <a:ea typeface="微软雅黑" panose="020B0503020204020204" pitchFamily="34" charset="-122"/>
                <a:cs typeface="+mn-ea"/>
                <a:sym typeface="Times New Roman" panose="02020603050405020304" pitchFamily="18" charset="0"/>
              </a:rPr>
              <a:t>对于较小的数据集非常有效，但不能很好地扩展到大型数据集，原因是计算复杂</a:t>
            </a:r>
            <a:r>
              <a:rPr lang="zh-CN" altLang="en-US" sz="2200">
                <a:latin typeface="Times New Roman" panose="02020603050405020304" pitchFamily="18" charset="0"/>
                <a:ea typeface="微软雅黑" panose="020B0503020204020204" pitchFamily="34" charset="-122"/>
                <a:cs typeface="+mn-ea"/>
                <a:sym typeface="Times New Roman" panose="02020603050405020304" pitchFamily="18" charset="0"/>
              </a:rPr>
              <a:t>度较高</a:t>
            </a:r>
            <a:endParaRPr lang="en-US" altLang="zh-CN" sz="2200" dirty="0">
              <a:latin typeface="Times New Roman" panose="02020603050405020304" pitchFamily="18" charset="0"/>
              <a:ea typeface="微软雅黑" panose="020B0503020204020204" pitchFamily="34" charset="-122"/>
              <a:cs typeface="+mn-ea"/>
              <a:sym typeface="Times New Roman" panose="02020603050405020304" pitchFamily="18" charset="0"/>
            </a:endParaRPr>
          </a:p>
          <a:p>
            <a:pPr lvl="2">
              <a:lnSpc>
                <a:spcPct val="140000"/>
              </a:lnSpc>
              <a:spcBef>
                <a:spcPts val="600"/>
              </a:spcBef>
              <a:buClr>
                <a:srgbClr val="FF6700"/>
              </a:buClr>
            </a:pPr>
            <a:r>
              <a:rPr lang="zh-CN" altLang="en-US" b="1" dirty="0">
                <a:solidFill>
                  <a:srgbClr val="FF6600"/>
                </a:solidFill>
                <a:sym typeface="Times New Roman" panose="02020603050405020304" pitchFamily="18" charset="0"/>
              </a:rPr>
              <a:t>每次中心点交换的时候，就要计算数据中每个点</a:t>
            </a:r>
            <a:r>
              <a:rPr lang="zh-CN" altLang="en-US" b="1">
                <a:solidFill>
                  <a:srgbClr val="FF6600"/>
                </a:solidFill>
                <a:sym typeface="Times New Roman" panose="02020603050405020304" pitchFamily="18" charset="0"/>
              </a:rPr>
              <a:t>的代价</a:t>
            </a:r>
            <a:endParaRPr lang="zh-CN" altLang="en-US" sz="2200" b="1" dirty="0">
              <a:solidFill>
                <a:srgbClr val="FF6600"/>
              </a:solidFill>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pic>
        <p:nvPicPr>
          <p:cNvPr id="5"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5536" y="4293096"/>
            <a:ext cx="3888432" cy="22243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89985632"/>
      </p:ext>
    </p:extLst>
  </p:cSld>
  <p:clrMapOvr>
    <a:masterClrMapping/>
  </p:clrMapOvr>
  <p:transition spd="med">
    <p:split orient="vert"/>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756000" y="108000"/>
            <a:ext cx="6781800" cy="492443"/>
          </a:xfrm>
          <a:prstGeom prst="rect">
            <a:avLst/>
          </a:prstGeom>
        </p:spPr>
        <p:txBody>
          <a:bodyPr wrap="square">
            <a:spAutoFit/>
          </a:bodyPr>
          <a:lstStyle/>
          <a:p>
            <a:pPr fontAlgn="base">
              <a:lnSpc>
                <a:spcPct val="100000"/>
              </a:lnSpc>
              <a:spcAft>
                <a:spcPct val="0"/>
              </a:spcAft>
            </a:pPr>
            <a:r>
              <a:rPr lang="zh-CN" altLang="en-US"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分类 </a:t>
            </a:r>
            <a:r>
              <a:rPr lang="en-US" altLang="zh-CN" sz="2600" b="1" spc="50" dirty="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vs. </a:t>
            </a:r>
            <a:r>
              <a:rPr lang="zh-CN" altLang="en-US" sz="2600" b="1" spc="50" dirty="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聚类</a:t>
            </a:r>
          </a:p>
        </p:txBody>
      </p:sp>
      <p:sp>
        <p:nvSpPr>
          <p:cNvPr id="3" name="内容占位符 2"/>
          <p:cNvSpPr>
            <a:spLocks noGrp="1"/>
          </p:cNvSpPr>
          <p:nvPr>
            <p:ph idx="4294967295"/>
          </p:nvPr>
        </p:nvSpPr>
        <p:spPr>
          <a:xfrm>
            <a:off x="252000" y="756000"/>
            <a:ext cx="8229600" cy="3556358"/>
          </a:xfrm>
          <a:prstGeom prst="rect">
            <a:avLst/>
          </a:prstGeom>
          <a:noFill/>
        </p:spPr>
        <p:txBody>
          <a:bodyPr wrap="square">
            <a:spAutoFit/>
          </a:bodyPr>
          <a:lstStyle/>
          <a:p>
            <a:pPr marL="360000" indent="-360000" algn="just" fontAlgn="base">
              <a:lnSpc>
                <a:spcPct val="150000"/>
              </a:lnSpc>
              <a:spcBef>
                <a:spcPts val="600"/>
              </a:spcBef>
              <a:spcAft>
                <a:spcPct val="0"/>
              </a:spcAft>
              <a:buClr>
                <a:srgbClr val="FF6600"/>
              </a:buClr>
              <a:buSzPct val="80000"/>
              <a:buFont typeface="Wingdings" panose="05000000000000000000" pitchFamily="2" charset="2"/>
              <a:buChar char="l"/>
            </a:pPr>
            <a:r>
              <a:rPr lang="zh-CN" altLang="en-US" sz="2400">
                <a:latin typeface="Times New Roman" panose="02020603050405020304" pitchFamily="18" charset="0"/>
                <a:ea typeface="微软雅黑" panose="020B0503020204020204" pitchFamily="34" charset="-122"/>
                <a:cs typeface="+mn-ea"/>
                <a:sym typeface="Times New Roman" panose="02020603050405020304" pitchFamily="18" charset="0"/>
              </a:rPr>
              <a:t>分类</a:t>
            </a:r>
            <a:endParaRPr lang="en-US" altLang="zh-CN" sz="2400" dirty="0">
              <a:latin typeface="Times New Roman" panose="02020603050405020304" pitchFamily="18" charset="0"/>
              <a:ea typeface="微软雅黑" panose="020B0503020204020204" pitchFamily="34" charset="-122"/>
              <a:cs typeface="+mn-ea"/>
              <a:sym typeface="Times New Roman" panose="02020603050405020304" pitchFamily="18" charset="0"/>
            </a:endParaRPr>
          </a:p>
          <a:p>
            <a:pPr marL="817200" lvl="1" indent="-360000" algn="just" fontAlgn="base">
              <a:lnSpc>
                <a:spcPct val="150000"/>
              </a:lnSpc>
              <a:spcBef>
                <a:spcPts val="600"/>
              </a:spcBef>
              <a:spcAft>
                <a:spcPct val="0"/>
              </a:spcAft>
              <a:buClr>
                <a:srgbClr val="FF6600"/>
              </a:buClr>
              <a:buSzPct val="80000"/>
              <a:buFont typeface="Wingdings" panose="05000000000000000000" pitchFamily="2" charset="2"/>
              <a:buChar char="l"/>
            </a:pPr>
            <a:r>
              <a:rPr lang="zh-CN" altLang="en-US" sz="2200" dirty="0">
                <a:latin typeface="Times New Roman" panose="02020603050405020304" pitchFamily="18" charset="0"/>
                <a:ea typeface="微软雅黑" panose="020B0503020204020204" pitchFamily="34" charset="-122"/>
                <a:cs typeface="+mn-ea"/>
                <a:sym typeface="Times New Roman" panose="02020603050405020304" pitchFamily="18" charset="0"/>
              </a:rPr>
              <a:t>有监督学习</a:t>
            </a:r>
          </a:p>
          <a:p>
            <a:pPr marL="817200" lvl="1" indent="-360000" algn="just" fontAlgn="base">
              <a:lnSpc>
                <a:spcPct val="150000"/>
              </a:lnSpc>
              <a:spcBef>
                <a:spcPts val="600"/>
              </a:spcBef>
              <a:spcAft>
                <a:spcPct val="0"/>
              </a:spcAft>
              <a:buClr>
                <a:srgbClr val="FF6600"/>
              </a:buClr>
              <a:buSzPct val="80000"/>
              <a:buFont typeface="Wingdings" panose="05000000000000000000" pitchFamily="2" charset="2"/>
              <a:buChar char="l"/>
            </a:pPr>
            <a:r>
              <a:rPr lang="zh-CN" altLang="en-US" sz="2200" dirty="0">
                <a:latin typeface="Times New Roman" panose="02020603050405020304" pitchFamily="18" charset="0"/>
                <a:ea typeface="微软雅黑" panose="020B0503020204020204" pitchFamily="34" charset="-122"/>
                <a:cs typeface="+mn-ea"/>
                <a:sym typeface="Times New Roman" panose="02020603050405020304" pitchFamily="18" charset="0"/>
              </a:rPr>
              <a:t>通过有标签样本学习分类器</a:t>
            </a:r>
          </a:p>
          <a:p>
            <a:pPr marL="360000" indent="-360000" algn="just" fontAlgn="base">
              <a:lnSpc>
                <a:spcPct val="150000"/>
              </a:lnSpc>
              <a:spcBef>
                <a:spcPts val="600"/>
              </a:spcBef>
              <a:spcAft>
                <a:spcPct val="0"/>
              </a:spcAft>
              <a:buClr>
                <a:srgbClr val="FF6600"/>
              </a:buClr>
              <a:buSzPct val="80000"/>
              <a:buFont typeface="Wingdings" panose="05000000000000000000" pitchFamily="2" charset="2"/>
              <a:buChar char="l"/>
            </a:pPr>
            <a:r>
              <a:rPr lang="zh-CN" altLang="en-US" sz="2400">
                <a:latin typeface="Times New Roman" panose="02020603050405020304" pitchFamily="18" charset="0"/>
                <a:ea typeface="微软雅黑" panose="020B0503020204020204" pitchFamily="34" charset="-122"/>
                <a:cs typeface="+mn-ea"/>
                <a:sym typeface="Times New Roman" panose="02020603050405020304" pitchFamily="18" charset="0"/>
              </a:rPr>
              <a:t>聚类</a:t>
            </a:r>
            <a:endParaRPr lang="en-US" altLang="zh-CN" sz="2400" dirty="0">
              <a:latin typeface="Times New Roman" panose="02020603050405020304" pitchFamily="18" charset="0"/>
              <a:ea typeface="微软雅黑" panose="020B0503020204020204" pitchFamily="34" charset="-122"/>
              <a:cs typeface="+mn-ea"/>
              <a:sym typeface="Times New Roman" panose="02020603050405020304" pitchFamily="18" charset="0"/>
            </a:endParaRPr>
          </a:p>
          <a:p>
            <a:pPr marL="817200" lvl="1" indent="-360000" algn="just" fontAlgn="base">
              <a:lnSpc>
                <a:spcPct val="150000"/>
              </a:lnSpc>
              <a:spcBef>
                <a:spcPts val="600"/>
              </a:spcBef>
              <a:spcAft>
                <a:spcPct val="0"/>
              </a:spcAft>
              <a:buClr>
                <a:srgbClr val="FF6600"/>
              </a:buClr>
              <a:buSzPct val="80000"/>
              <a:buFont typeface="Wingdings" panose="05000000000000000000" pitchFamily="2" charset="2"/>
              <a:buChar char="l"/>
            </a:pPr>
            <a:r>
              <a:rPr lang="zh-CN" altLang="en-US" sz="2200">
                <a:latin typeface="Times New Roman" panose="02020603050405020304" pitchFamily="18" charset="0"/>
                <a:ea typeface="微软雅黑" panose="020B0503020204020204" pitchFamily="34" charset="-122"/>
                <a:cs typeface="+mn-ea"/>
                <a:sym typeface="Times New Roman" panose="02020603050405020304" pitchFamily="18" charset="0"/>
              </a:rPr>
              <a:t>无监督学习</a:t>
            </a:r>
            <a:endParaRPr lang="en-US" altLang="zh-CN" sz="2200" dirty="0">
              <a:latin typeface="Times New Roman" panose="02020603050405020304" pitchFamily="18" charset="0"/>
              <a:ea typeface="微软雅黑" panose="020B0503020204020204" pitchFamily="34" charset="-122"/>
              <a:cs typeface="+mn-ea"/>
              <a:sym typeface="Times New Roman" panose="02020603050405020304" pitchFamily="18" charset="0"/>
            </a:endParaRPr>
          </a:p>
          <a:p>
            <a:pPr marL="817200" lvl="1" indent="-360000" algn="just" fontAlgn="base">
              <a:lnSpc>
                <a:spcPct val="150000"/>
              </a:lnSpc>
              <a:spcBef>
                <a:spcPts val="600"/>
              </a:spcBef>
              <a:spcAft>
                <a:spcPct val="0"/>
              </a:spcAft>
              <a:buClr>
                <a:srgbClr val="FF6600"/>
              </a:buClr>
              <a:buSzPct val="80000"/>
              <a:buFont typeface="Wingdings" panose="05000000000000000000" pitchFamily="2" charset="2"/>
              <a:buChar char="l"/>
            </a:pPr>
            <a:r>
              <a:rPr lang="zh-CN" altLang="en-US" sz="2200" dirty="0">
                <a:latin typeface="Times New Roman" panose="02020603050405020304" pitchFamily="18" charset="0"/>
                <a:ea typeface="微软雅黑" panose="020B0503020204020204" pitchFamily="34" charset="-122"/>
                <a:cs typeface="+mn-ea"/>
                <a:sym typeface="Times New Roman" panose="02020603050405020304" pitchFamily="18" charset="0"/>
              </a:rPr>
              <a:t>通过观察学习，将数据分割成多</a:t>
            </a:r>
            <a:r>
              <a:rPr lang="zh-CN" altLang="en-US" sz="2200">
                <a:latin typeface="Times New Roman" panose="02020603050405020304" pitchFamily="18" charset="0"/>
                <a:ea typeface="微软雅黑" panose="020B0503020204020204" pitchFamily="34" charset="-122"/>
                <a:cs typeface="+mn-ea"/>
                <a:sym typeface="Times New Roman" panose="02020603050405020304" pitchFamily="18" charset="0"/>
              </a:rPr>
              <a:t>个簇</a:t>
            </a:r>
            <a:endParaRPr lang="zh-CN" altLang="en-US" sz="2200" dirty="0">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Tree>
    <p:extLst>
      <p:ext uri="{BB962C8B-B14F-4D97-AF65-F5344CB8AC3E}">
        <p14:creationId xmlns:p14="http://schemas.microsoft.com/office/powerpoint/2010/main" val="2491315173"/>
      </p:ext>
    </p:extLst>
  </p:cSld>
  <p:clrMapOvr>
    <a:masterClrMapping/>
  </p:clrMapOvr>
  <p:transition spd="med">
    <p:split orient="vert"/>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756000" y="108000"/>
            <a:ext cx="6781800" cy="492443"/>
          </a:xfrm>
          <a:prstGeom prst="rect">
            <a:avLst/>
          </a:prstGeom>
        </p:spPr>
        <p:txBody>
          <a:bodyPr wrap="square">
            <a:spAutoFit/>
          </a:bodyPr>
          <a:lstStyle/>
          <a:p>
            <a:pPr fontAlgn="base">
              <a:lnSpc>
                <a:spcPct val="100000"/>
              </a:lnSpc>
              <a:spcAft>
                <a:spcPct val="0"/>
              </a:spcAft>
            </a:pPr>
            <a:r>
              <a:rPr lang="en-US" altLang="zh-CN"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2.1.4 PAM</a:t>
            </a:r>
            <a:r>
              <a:rPr lang="zh-CN" altLang="en-US" sz="2600" b="1" spc="50" dirty="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算法</a:t>
            </a:r>
          </a:p>
        </p:txBody>
      </p:sp>
      <p:sp>
        <p:nvSpPr>
          <p:cNvPr id="3" name="内容占位符 2"/>
          <p:cNvSpPr>
            <a:spLocks noGrp="1"/>
          </p:cNvSpPr>
          <p:nvPr>
            <p:ph idx="4294967295"/>
          </p:nvPr>
        </p:nvSpPr>
        <p:spPr>
          <a:xfrm>
            <a:off x="252000" y="756000"/>
            <a:ext cx="8640000" cy="3240182"/>
          </a:xfrm>
          <a:prstGeom prst="rect">
            <a:avLst/>
          </a:prstGeom>
          <a:noFill/>
        </p:spPr>
        <p:txBody>
          <a:bodyPr wrap="square">
            <a:spAutoFit/>
          </a:bodyPr>
          <a:lstStyle/>
          <a:p>
            <a:pPr marL="360000" indent="-360000" algn="just" fontAlgn="base">
              <a:lnSpc>
                <a:spcPct val="140000"/>
              </a:lnSpc>
              <a:spcBef>
                <a:spcPts val="600"/>
              </a:spcBef>
              <a:buClr>
                <a:srgbClr val="FF6600"/>
              </a:buClr>
              <a:buSzPct val="80000"/>
              <a:buFont typeface="Wingdings" panose="05000000000000000000" pitchFamily="2" charset="2"/>
              <a:buChar char="l"/>
            </a:pPr>
            <a:r>
              <a:rPr lang="zh-CN" altLang="en-US" sz="2400">
                <a:latin typeface="Times New Roman" panose="02020603050405020304" pitchFamily="18" charset="0"/>
                <a:ea typeface="微软雅黑" panose="020B0503020204020204" pitchFamily="34" charset="-122"/>
                <a:cs typeface="+mn-ea"/>
                <a:sym typeface="Times New Roman" panose="02020603050405020304" pitchFamily="18" charset="0"/>
              </a:rPr>
              <a:t>优点</a:t>
            </a:r>
            <a:endParaRPr lang="en-US" altLang="zh-CN" sz="2400" dirty="0">
              <a:latin typeface="Times New Roman" panose="02020603050405020304" pitchFamily="18" charset="0"/>
              <a:ea typeface="微软雅黑" panose="020B0503020204020204" pitchFamily="34" charset="-122"/>
              <a:cs typeface="+mn-ea"/>
              <a:sym typeface="Times New Roman" panose="02020603050405020304" pitchFamily="18" charset="0"/>
            </a:endParaRPr>
          </a:p>
          <a:p>
            <a:pPr marL="817200" lvl="1" indent="-360000" algn="just" fontAlgn="base">
              <a:lnSpc>
                <a:spcPct val="140000"/>
              </a:lnSpc>
              <a:spcBef>
                <a:spcPts val="600"/>
              </a:spcBef>
              <a:buClr>
                <a:srgbClr val="FF6600"/>
              </a:buClr>
              <a:buSzPct val="80000"/>
              <a:buFont typeface="Wingdings" panose="05000000000000000000" pitchFamily="2" charset="2"/>
              <a:buChar char="l"/>
            </a:pPr>
            <a:r>
              <a:rPr lang="zh-CN" altLang="en-US" sz="2200" dirty="0">
                <a:latin typeface="Times New Roman" panose="02020603050405020304" pitchFamily="18" charset="0"/>
                <a:ea typeface="微软雅黑" panose="020B0503020204020204" pitchFamily="34" charset="-122"/>
                <a:cs typeface="+mn-ea"/>
                <a:sym typeface="Times New Roman" panose="02020603050405020304" pitchFamily="18" charset="0"/>
              </a:rPr>
              <a:t>当存在噪音和孤立点</a:t>
            </a:r>
            <a:r>
              <a:rPr lang="zh-CN" altLang="en-US" sz="2200">
                <a:latin typeface="Times New Roman" panose="02020603050405020304" pitchFamily="18" charset="0"/>
                <a:ea typeface="微软雅黑" panose="020B0503020204020204" pitchFamily="34" charset="-122"/>
                <a:cs typeface="+mn-ea"/>
                <a:sym typeface="Times New Roman" panose="02020603050405020304" pitchFamily="18" charset="0"/>
              </a:rPr>
              <a:t>时，</a:t>
            </a:r>
            <a:r>
              <a:rPr lang="en-US" altLang="zh-CN" sz="2200">
                <a:latin typeface="Times New Roman" panose="02020603050405020304" pitchFamily="18" charset="0"/>
                <a:ea typeface="微软雅黑" panose="020B0503020204020204" pitchFamily="34" charset="-122"/>
                <a:cs typeface="+mn-ea"/>
                <a:sym typeface="Times New Roman" panose="02020603050405020304" pitchFamily="18" charset="0"/>
              </a:rPr>
              <a:t>PAM </a:t>
            </a:r>
            <a:r>
              <a:rPr lang="zh-CN" altLang="en-US" sz="2200">
                <a:latin typeface="Times New Roman" panose="02020603050405020304" pitchFamily="18" charset="0"/>
                <a:ea typeface="微软雅黑" panose="020B0503020204020204" pitchFamily="34" charset="-122"/>
                <a:cs typeface="+mn-ea"/>
                <a:sym typeface="Times New Roman" panose="02020603050405020304" pitchFamily="18" charset="0"/>
              </a:rPr>
              <a:t>比</a:t>
            </a:r>
            <a:r>
              <a:rPr lang="en-US" altLang="zh-CN" sz="2200" dirty="0">
                <a:latin typeface="Times New Roman" panose="02020603050405020304" pitchFamily="18" charset="0"/>
                <a:ea typeface="微软雅黑" panose="020B0503020204020204" pitchFamily="34" charset="-122"/>
                <a:cs typeface="+mn-ea"/>
                <a:sym typeface="Times New Roman" panose="02020603050405020304" pitchFamily="18" charset="0"/>
              </a:rPr>
              <a:t>k-</a:t>
            </a:r>
            <a:r>
              <a:rPr lang="zh-CN" altLang="en-US" sz="2200" dirty="0">
                <a:latin typeface="Times New Roman" panose="02020603050405020304" pitchFamily="18" charset="0"/>
                <a:ea typeface="微软雅黑" panose="020B0503020204020204" pitchFamily="34" charset="-122"/>
                <a:cs typeface="+mn-ea"/>
                <a:sym typeface="Times New Roman" panose="02020603050405020304" pitchFamily="18" charset="0"/>
              </a:rPr>
              <a:t>均值方法更健壮</a:t>
            </a:r>
          </a:p>
          <a:p>
            <a:pPr marL="360000" indent="-360000" algn="just" fontAlgn="base">
              <a:lnSpc>
                <a:spcPct val="140000"/>
              </a:lnSpc>
              <a:spcBef>
                <a:spcPts val="600"/>
              </a:spcBef>
              <a:buClr>
                <a:srgbClr val="FF6600"/>
              </a:buClr>
              <a:buSzPct val="80000"/>
              <a:buFont typeface="Wingdings" panose="05000000000000000000" pitchFamily="2" charset="2"/>
              <a:buChar char="l"/>
            </a:pPr>
            <a:r>
              <a:rPr lang="zh-CN" altLang="en-US" sz="2400">
                <a:latin typeface="Times New Roman" panose="02020603050405020304" pitchFamily="18" charset="0"/>
                <a:ea typeface="微软雅黑" panose="020B0503020204020204" pitchFamily="34" charset="-122"/>
                <a:cs typeface="+mn-ea"/>
                <a:sym typeface="Times New Roman" panose="02020603050405020304" pitchFamily="18" charset="0"/>
              </a:rPr>
              <a:t>缺点</a:t>
            </a:r>
            <a:endParaRPr lang="en-US" altLang="zh-CN" sz="2400" dirty="0">
              <a:latin typeface="Times New Roman" panose="02020603050405020304" pitchFamily="18" charset="0"/>
              <a:ea typeface="微软雅黑" panose="020B0503020204020204" pitchFamily="34" charset="-122"/>
              <a:cs typeface="+mn-ea"/>
              <a:sym typeface="Times New Roman" panose="02020603050405020304" pitchFamily="18" charset="0"/>
            </a:endParaRPr>
          </a:p>
          <a:p>
            <a:pPr marL="817200" lvl="1" indent="-360000" algn="just" fontAlgn="base">
              <a:lnSpc>
                <a:spcPct val="140000"/>
              </a:lnSpc>
              <a:spcBef>
                <a:spcPts val="600"/>
              </a:spcBef>
              <a:buClr>
                <a:srgbClr val="FF6600"/>
              </a:buClr>
              <a:buSzPct val="80000"/>
              <a:buFont typeface="Wingdings" panose="05000000000000000000" pitchFamily="2" charset="2"/>
              <a:buChar char="l"/>
            </a:pPr>
            <a:r>
              <a:rPr lang="en-US" altLang="zh-CN" sz="2200" dirty="0">
                <a:latin typeface="Times New Roman" panose="02020603050405020304" pitchFamily="18" charset="0"/>
                <a:ea typeface="微软雅黑" panose="020B0503020204020204" pitchFamily="34" charset="-122"/>
                <a:cs typeface="+mn-ea"/>
                <a:sym typeface="Times New Roman" panose="02020603050405020304" pitchFamily="18" charset="0"/>
              </a:rPr>
              <a:t>PAM </a:t>
            </a:r>
            <a:r>
              <a:rPr lang="zh-CN" altLang="en-US" sz="2200" dirty="0">
                <a:latin typeface="Times New Roman" panose="02020603050405020304" pitchFamily="18" charset="0"/>
                <a:ea typeface="微软雅黑" panose="020B0503020204020204" pitchFamily="34" charset="-122"/>
                <a:cs typeface="+mn-ea"/>
                <a:sym typeface="Times New Roman" panose="02020603050405020304" pitchFamily="18" charset="0"/>
              </a:rPr>
              <a:t>对于较小的数据集非常有效，但不能很好地扩展到大型数据集，原因是计算复杂</a:t>
            </a:r>
            <a:r>
              <a:rPr lang="zh-CN" altLang="en-US" sz="2200">
                <a:latin typeface="Times New Roman" panose="02020603050405020304" pitchFamily="18" charset="0"/>
                <a:ea typeface="微软雅黑" panose="020B0503020204020204" pitchFamily="34" charset="-122"/>
                <a:cs typeface="+mn-ea"/>
                <a:sym typeface="Times New Roman" panose="02020603050405020304" pitchFamily="18" charset="0"/>
              </a:rPr>
              <a:t>度较高</a:t>
            </a:r>
            <a:endParaRPr lang="en-US" altLang="zh-CN" sz="2200" dirty="0">
              <a:latin typeface="Times New Roman" panose="02020603050405020304" pitchFamily="18" charset="0"/>
              <a:ea typeface="微软雅黑" panose="020B0503020204020204" pitchFamily="34" charset="-122"/>
              <a:cs typeface="+mn-ea"/>
              <a:sym typeface="Times New Roman" panose="02020603050405020304" pitchFamily="18" charset="0"/>
            </a:endParaRPr>
          </a:p>
          <a:p>
            <a:pPr lvl="2">
              <a:lnSpc>
                <a:spcPct val="140000"/>
              </a:lnSpc>
              <a:spcBef>
                <a:spcPts val="600"/>
              </a:spcBef>
              <a:buClr>
                <a:srgbClr val="FF6700"/>
              </a:buClr>
            </a:pPr>
            <a:r>
              <a:rPr lang="zh-CN" altLang="en-US" b="1" dirty="0">
                <a:solidFill>
                  <a:srgbClr val="FF6600"/>
                </a:solidFill>
                <a:sym typeface="Times New Roman" panose="02020603050405020304" pitchFamily="18" charset="0"/>
              </a:rPr>
              <a:t>每次中心点交换的时候，就要计算数据中每个点</a:t>
            </a:r>
            <a:r>
              <a:rPr lang="zh-CN" altLang="en-US" b="1">
                <a:solidFill>
                  <a:srgbClr val="FF6600"/>
                </a:solidFill>
                <a:sym typeface="Times New Roman" panose="02020603050405020304" pitchFamily="18" charset="0"/>
              </a:rPr>
              <a:t>的代价</a:t>
            </a:r>
            <a:endParaRPr lang="zh-CN" altLang="en-US" sz="2200" b="1" dirty="0">
              <a:solidFill>
                <a:srgbClr val="FF6600"/>
              </a:solidFill>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pic>
        <p:nvPicPr>
          <p:cNvPr id="5"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5536" y="4293096"/>
            <a:ext cx="3888432" cy="22243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矩形 5">
            <a:extLst>
              <a:ext uri="{FF2B5EF4-FFF2-40B4-BE49-F238E27FC236}">
                <a16:creationId xmlns:a16="http://schemas.microsoft.com/office/drawing/2014/main" id="{176CDD42-76AA-4FEA-B27C-38AC029E9361}"/>
              </a:ext>
            </a:extLst>
          </p:cNvPr>
          <p:cNvSpPr/>
          <p:nvPr/>
        </p:nvSpPr>
        <p:spPr>
          <a:xfrm>
            <a:off x="4427984" y="4120104"/>
            <a:ext cx="4464016" cy="2581541"/>
          </a:xfrm>
          <a:prstGeom prst="rect">
            <a:avLst/>
          </a:prstGeom>
        </p:spPr>
        <p:txBody>
          <a:bodyPr wrap="square">
            <a:spAutoFit/>
          </a:bodyPr>
          <a:lstStyle/>
          <a:p>
            <a:pPr marL="298450" indent="-285750">
              <a:lnSpc>
                <a:spcPct val="120000"/>
              </a:lnSpc>
              <a:spcBef>
                <a:spcPts val="600"/>
              </a:spcBef>
              <a:buFont typeface="Arial" pitchFamily="34" charset="0"/>
              <a:buChar char="•"/>
            </a:pPr>
            <a:r>
              <a:rPr lang="en-US" altLang="zh-CN" sz="2000" dirty="0">
                <a:latin typeface="Times New Roman" panose="02020603050405020304" pitchFamily="18" charset="0"/>
                <a:ea typeface="微软雅黑" panose="020B0503020204020204" pitchFamily="34" charset="-122"/>
                <a:cs typeface="SimSun"/>
                <a:sym typeface="Times New Roman" panose="02020603050405020304" pitchFamily="18" charset="0"/>
              </a:rPr>
              <a:t>PAM</a:t>
            </a:r>
            <a:r>
              <a:rPr lang="zh-CN" altLang="en-US" sz="2000" dirty="0">
                <a:latin typeface="Times New Roman" panose="02020603050405020304" pitchFamily="18" charset="0"/>
                <a:ea typeface="微软雅黑" panose="020B0503020204020204" pitchFamily="34" charset="-122"/>
                <a:cs typeface="SimSun"/>
                <a:sym typeface="Times New Roman" panose="02020603050405020304" pitchFamily="18" charset="0"/>
              </a:rPr>
              <a:t>算法中，每一次迭代都需要确定出</a:t>
            </a:r>
            <a:r>
              <a:rPr lang="en-US" altLang="zh-CN" sz="2000" b="1" dirty="0">
                <a:solidFill>
                  <a:srgbClr val="FF6600"/>
                </a:solidFill>
                <a:latin typeface="Times New Roman" panose="02020603050405020304" pitchFamily="18" charset="0"/>
                <a:ea typeface="微软雅黑" panose="020B0503020204020204" pitchFamily="34" charset="-122"/>
                <a:cs typeface="SimSun"/>
                <a:sym typeface="Times New Roman" panose="02020603050405020304" pitchFamily="18" charset="0"/>
              </a:rPr>
              <a:t>k(n-k)</a:t>
            </a:r>
            <a:r>
              <a:rPr lang="zh-CN" altLang="en-US" sz="2000" dirty="0">
                <a:latin typeface="Times New Roman" panose="02020603050405020304" pitchFamily="18" charset="0"/>
                <a:ea typeface="微软雅黑" panose="020B0503020204020204" pitchFamily="34" charset="-122"/>
                <a:cs typeface="SimSun"/>
                <a:sym typeface="Times New Roman" panose="02020603050405020304" pitchFamily="18" charset="0"/>
              </a:rPr>
              <a:t>个交换对</a:t>
            </a:r>
            <a:endParaRPr lang="en-US" altLang="zh-CN" sz="2000" spc="15" dirty="0">
              <a:latin typeface="Times New Roman" panose="02020603050405020304" pitchFamily="18" charset="0"/>
              <a:ea typeface="微软雅黑" panose="020B0503020204020204" pitchFamily="34" charset="-122"/>
              <a:cs typeface="SimSun"/>
              <a:sym typeface="Times New Roman" panose="02020603050405020304" pitchFamily="18" charset="0"/>
            </a:endParaRPr>
          </a:p>
          <a:p>
            <a:pPr marL="298450" indent="-285750">
              <a:lnSpc>
                <a:spcPct val="120000"/>
              </a:lnSpc>
              <a:spcBef>
                <a:spcPts val="600"/>
              </a:spcBef>
              <a:buFont typeface="Arial" pitchFamily="34" charset="0"/>
              <a:buChar char="•"/>
            </a:pPr>
            <a:r>
              <a:rPr lang="zh-CN" altLang="en-US" sz="2000" spc="15" dirty="0">
                <a:latin typeface="Times New Roman" panose="02020603050405020304" pitchFamily="18" charset="0"/>
                <a:ea typeface="微软雅黑" panose="020B0503020204020204" pitchFamily="34" charset="-122"/>
                <a:cs typeface="SimSun"/>
                <a:sym typeface="Times New Roman" panose="02020603050405020304" pitchFamily="18" charset="0"/>
              </a:rPr>
              <a:t>对于交换对</a:t>
            </a:r>
            <a:r>
              <a:rPr lang="en-US" altLang="zh-CN" sz="2000" spc="15" dirty="0">
                <a:latin typeface="Times New Roman" panose="02020603050405020304" pitchFamily="18" charset="0"/>
                <a:ea typeface="微软雅黑" panose="020B0503020204020204" pitchFamily="34" charset="-122"/>
                <a:cs typeface="SimSun"/>
                <a:sym typeface="Times New Roman" panose="02020603050405020304" pitchFamily="18" charset="0"/>
              </a:rPr>
              <a:t>i</a:t>
            </a:r>
            <a:r>
              <a:rPr lang="zh-CN" altLang="en-US" sz="2000" spc="15" dirty="0">
                <a:latin typeface="Times New Roman" panose="02020603050405020304" pitchFamily="18" charset="0"/>
                <a:ea typeface="微软雅黑" panose="020B0503020204020204" pitchFamily="34" charset="-122"/>
                <a:cs typeface="SimSun"/>
                <a:sym typeface="Times New Roman" panose="02020603050405020304" pitchFamily="18" charset="0"/>
              </a:rPr>
              <a:t>，</a:t>
            </a:r>
            <a:r>
              <a:rPr lang="en-US" altLang="zh-CN" sz="2000" spc="15" dirty="0">
                <a:latin typeface="Times New Roman" panose="02020603050405020304" pitchFamily="18" charset="0"/>
                <a:ea typeface="微软雅黑" panose="020B0503020204020204" pitchFamily="34" charset="-122"/>
                <a:cs typeface="SimSun"/>
                <a:sym typeface="Times New Roman" panose="02020603050405020304" pitchFamily="18" charset="0"/>
              </a:rPr>
              <a:t>h</a:t>
            </a:r>
            <a:r>
              <a:rPr lang="zh-CN" altLang="en-US" sz="2000" spc="15" dirty="0">
                <a:latin typeface="Times New Roman" panose="02020603050405020304" pitchFamily="18" charset="0"/>
                <a:ea typeface="微软雅黑" panose="020B0503020204020204" pitchFamily="34" charset="-122"/>
                <a:cs typeface="SimSun"/>
                <a:sym typeface="Times New Roman" panose="02020603050405020304" pitchFamily="18" charset="0"/>
              </a:rPr>
              <a:t>需要计算</a:t>
            </a:r>
            <a:r>
              <a:rPr lang="en-US" altLang="zh-CN" sz="2000" b="1" spc="15" dirty="0" err="1">
                <a:solidFill>
                  <a:srgbClr val="FF6600"/>
                </a:solidFill>
                <a:latin typeface="Times New Roman" panose="02020603050405020304" pitchFamily="18" charset="0"/>
                <a:ea typeface="微软雅黑" panose="020B0503020204020204" pitchFamily="34" charset="-122"/>
                <a:cs typeface="SimSun"/>
                <a:sym typeface="Times New Roman" panose="02020603050405020304" pitchFamily="18" charset="0"/>
              </a:rPr>
              <a:t>Tc</a:t>
            </a:r>
            <a:r>
              <a:rPr lang="en-US" altLang="zh-CN" sz="2400" b="1" i="1" spc="22" baseline="20467" dirty="0" err="1">
                <a:solidFill>
                  <a:srgbClr val="FF6600"/>
                </a:solidFill>
                <a:latin typeface="Times New Roman" panose="02020603050405020304" pitchFamily="18" charset="0"/>
                <a:ea typeface="微软雅黑" panose="020B0503020204020204" pitchFamily="34" charset="-122"/>
                <a:cs typeface="Times New Roman"/>
                <a:sym typeface="Times New Roman" panose="02020603050405020304" pitchFamily="18" charset="0"/>
              </a:rPr>
              <a:t>ih</a:t>
            </a:r>
            <a:endParaRPr lang="en-US" altLang="zh-CN" sz="2000" b="1" i="1" spc="15" dirty="0">
              <a:solidFill>
                <a:srgbClr val="FF6600"/>
              </a:solidFill>
              <a:latin typeface="Times New Roman" panose="02020603050405020304" pitchFamily="18" charset="0"/>
              <a:ea typeface="微软雅黑" panose="020B0503020204020204" pitchFamily="34" charset="-122"/>
              <a:cs typeface="Meiryo"/>
              <a:sym typeface="Times New Roman" panose="02020603050405020304" pitchFamily="18" charset="0"/>
            </a:endParaRPr>
          </a:p>
          <a:p>
            <a:pPr marL="298450" indent="-285750">
              <a:lnSpc>
                <a:spcPct val="120000"/>
              </a:lnSpc>
              <a:spcBef>
                <a:spcPts val="600"/>
              </a:spcBef>
              <a:buFont typeface="Arial" pitchFamily="34" charset="0"/>
              <a:buChar char="•"/>
            </a:pPr>
            <a:r>
              <a:rPr lang="zh-CN" altLang="en-US" sz="2000" spc="15" dirty="0">
                <a:latin typeface="Times New Roman" panose="02020603050405020304" pitchFamily="18" charset="0"/>
                <a:ea typeface="微软雅黑" panose="020B0503020204020204" pitchFamily="34" charset="-122"/>
                <a:cs typeface="SimSun"/>
                <a:sym typeface="Times New Roman" panose="02020603050405020304" pitchFamily="18" charset="0"/>
              </a:rPr>
              <a:t>在计算</a:t>
            </a:r>
            <a:r>
              <a:rPr lang="en-US" altLang="zh-CN" sz="2000" spc="15" dirty="0" err="1">
                <a:latin typeface="Times New Roman" panose="02020603050405020304" pitchFamily="18" charset="0"/>
                <a:ea typeface="微软雅黑" panose="020B0503020204020204" pitchFamily="34" charset="-122"/>
                <a:cs typeface="SimSun"/>
                <a:sym typeface="Times New Roman" panose="02020603050405020304" pitchFamily="18" charset="0"/>
              </a:rPr>
              <a:t>TC</a:t>
            </a:r>
            <a:r>
              <a:rPr lang="en-US" altLang="zh-CN" sz="2400" i="1" spc="22" baseline="20467" dirty="0" err="1">
                <a:latin typeface="Times New Roman" panose="02020603050405020304" pitchFamily="18" charset="0"/>
                <a:ea typeface="微软雅黑" panose="020B0503020204020204" pitchFamily="34" charset="-122"/>
                <a:cs typeface="Times New Roman"/>
                <a:sym typeface="Times New Roman" panose="02020603050405020304" pitchFamily="18" charset="0"/>
              </a:rPr>
              <a:t>ih</a:t>
            </a:r>
            <a:r>
              <a:rPr lang="zh-CN" altLang="en-US" sz="2000" spc="15" dirty="0">
                <a:latin typeface="Times New Roman" panose="02020603050405020304" pitchFamily="18" charset="0"/>
                <a:ea typeface="微软雅黑" panose="020B0503020204020204" pitchFamily="34" charset="-122"/>
                <a:cs typeface="SimSun"/>
                <a:sym typeface="Times New Roman" panose="02020603050405020304" pitchFamily="18" charset="0"/>
              </a:rPr>
              <a:t>过程中，</a:t>
            </a:r>
            <a:r>
              <a:rPr lang="zh-CN" altLang="en-US" sz="2000" spc="-5" dirty="0">
                <a:latin typeface="Times New Roman" panose="02020603050405020304" pitchFamily="18" charset="0"/>
                <a:ea typeface="微软雅黑" panose="020B0503020204020204" pitchFamily="34" charset="-122"/>
                <a:cs typeface="SimSun"/>
                <a:sym typeface="Times New Roman" panose="02020603050405020304" pitchFamily="18" charset="0"/>
              </a:rPr>
              <a:t>需要</a:t>
            </a:r>
            <a:r>
              <a:rPr lang="zh-CN" altLang="en-US" sz="2000" dirty="0">
                <a:latin typeface="Times New Roman" panose="02020603050405020304" pitchFamily="18" charset="0"/>
                <a:ea typeface="微软雅黑" panose="020B0503020204020204" pitchFamily="34" charset="-122"/>
                <a:cs typeface="SimSun"/>
                <a:sym typeface="Times New Roman" panose="02020603050405020304" pitchFamily="18" charset="0"/>
              </a:rPr>
              <a:t>计</a:t>
            </a:r>
            <a:r>
              <a:rPr lang="zh-CN" altLang="en-US" sz="2000" spc="-5" dirty="0">
                <a:latin typeface="Times New Roman" panose="02020603050405020304" pitchFamily="18" charset="0"/>
                <a:ea typeface="微软雅黑" panose="020B0503020204020204" pitchFamily="34" charset="-122"/>
                <a:cs typeface="SimSun"/>
                <a:sym typeface="Times New Roman" panose="02020603050405020304" pitchFamily="18" charset="0"/>
              </a:rPr>
              <a:t>算</a:t>
            </a:r>
            <a:r>
              <a:rPr lang="en-US" altLang="zh-CN" sz="2000" b="1" spc="-5" dirty="0">
                <a:solidFill>
                  <a:srgbClr val="FF6600"/>
                </a:solidFill>
                <a:latin typeface="Times New Roman" panose="02020603050405020304" pitchFamily="18" charset="0"/>
                <a:ea typeface="微软雅黑" panose="020B0503020204020204" pitchFamily="34" charset="-122"/>
                <a:cs typeface="SimSun"/>
                <a:sym typeface="Times New Roman" panose="02020603050405020304" pitchFamily="18" charset="0"/>
              </a:rPr>
              <a:t>n-</a:t>
            </a:r>
            <a:r>
              <a:rPr lang="en-US" altLang="zh-CN" sz="2000" b="1" spc="-10" dirty="0">
                <a:solidFill>
                  <a:srgbClr val="FF6600"/>
                </a:solidFill>
                <a:latin typeface="Times New Roman" panose="02020603050405020304" pitchFamily="18" charset="0"/>
                <a:ea typeface="微软雅黑" panose="020B0503020204020204" pitchFamily="34" charset="-122"/>
                <a:cs typeface="SimSun"/>
                <a:sym typeface="Times New Roman" panose="02020603050405020304" pitchFamily="18" charset="0"/>
              </a:rPr>
              <a:t>k</a:t>
            </a:r>
            <a:r>
              <a:rPr lang="zh-CN" altLang="en-US" sz="2000" spc="-5" dirty="0">
                <a:latin typeface="Times New Roman" panose="02020603050405020304" pitchFamily="18" charset="0"/>
                <a:ea typeface="微软雅黑" panose="020B0503020204020204" pitchFamily="34" charset="-122"/>
                <a:cs typeface="SimSun"/>
                <a:sym typeface="Times New Roman" panose="02020603050405020304" pitchFamily="18" charset="0"/>
              </a:rPr>
              <a:t>个非</a:t>
            </a:r>
            <a:r>
              <a:rPr lang="zh-CN" altLang="en-US" sz="2000" dirty="0">
                <a:latin typeface="Times New Roman" panose="02020603050405020304" pitchFamily="18" charset="0"/>
                <a:ea typeface="微软雅黑" panose="020B0503020204020204" pitchFamily="34" charset="-122"/>
                <a:cs typeface="SimSun"/>
                <a:sym typeface="Times New Roman" panose="02020603050405020304" pitchFamily="18" charset="0"/>
              </a:rPr>
              <a:t>中</a:t>
            </a:r>
            <a:r>
              <a:rPr lang="zh-CN" altLang="en-US" sz="2000" spc="-5" dirty="0">
                <a:latin typeface="Times New Roman" panose="02020603050405020304" pitchFamily="18" charset="0"/>
                <a:ea typeface="微软雅黑" panose="020B0503020204020204" pitchFamily="34" charset="-122"/>
                <a:cs typeface="SimSun"/>
                <a:sym typeface="Times New Roman" panose="02020603050405020304" pitchFamily="18" charset="0"/>
              </a:rPr>
              <a:t>心点的</a:t>
            </a:r>
            <a:r>
              <a:rPr lang="zh-CN" altLang="en-US" sz="2000" dirty="0">
                <a:latin typeface="Times New Roman" panose="02020603050405020304" pitchFamily="18" charset="0"/>
                <a:ea typeface="微软雅黑" panose="020B0503020204020204" pitchFamily="34" charset="-122"/>
                <a:cs typeface="SimSun"/>
                <a:sym typeface="Times New Roman" panose="02020603050405020304" pitchFamily="18" charset="0"/>
              </a:rPr>
              <a:t>代</a:t>
            </a:r>
            <a:r>
              <a:rPr lang="zh-CN" altLang="en-US" sz="2000" spc="-5" dirty="0">
                <a:latin typeface="Times New Roman" panose="02020603050405020304" pitchFamily="18" charset="0"/>
                <a:ea typeface="微软雅黑" panose="020B0503020204020204" pitchFamily="34" charset="-122"/>
                <a:cs typeface="SimSun"/>
                <a:sym typeface="Times New Roman" panose="02020603050405020304" pitchFamily="18" charset="0"/>
              </a:rPr>
              <a:t>价</a:t>
            </a:r>
            <a:endParaRPr lang="en-US" altLang="zh-CN" sz="2000" spc="-5" dirty="0">
              <a:latin typeface="Times New Roman" panose="02020603050405020304" pitchFamily="18" charset="0"/>
              <a:ea typeface="微软雅黑" panose="020B0503020204020204" pitchFamily="34" charset="-122"/>
              <a:cs typeface="SimSun"/>
              <a:sym typeface="Times New Roman" panose="02020603050405020304" pitchFamily="18" charset="0"/>
            </a:endParaRPr>
          </a:p>
          <a:p>
            <a:pPr marL="298450" indent="-285750">
              <a:lnSpc>
                <a:spcPct val="120000"/>
              </a:lnSpc>
              <a:spcBef>
                <a:spcPts val="600"/>
              </a:spcBef>
              <a:buFont typeface="Arial" pitchFamily="34" charset="0"/>
              <a:buChar char="•"/>
            </a:pPr>
            <a:r>
              <a:rPr lang="zh-CN" altLang="en-US" sz="2000" spc="-5" dirty="0">
                <a:latin typeface="Times New Roman" panose="02020603050405020304" pitchFamily="18" charset="0"/>
                <a:ea typeface="微软雅黑" panose="020B0503020204020204" pitchFamily="34" charset="-122"/>
                <a:cs typeface="SimSun"/>
                <a:sym typeface="Times New Roman" panose="02020603050405020304" pitchFamily="18" charset="0"/>
              </a:rPr>
              <a:t>所</a:t>
            </a:r>
            <a:r>
              <a:rPr lang="zh-CN" altLang="en-US" sz="2000" dirty="0">
                <a:latin typeface="Times New Roman" panose="02020603050405020304" pitchFamily="18" charset="0"/>
                <a:ea typeface="微软雅黑" panose="020B0503020204020204" pitchFamily="34" charset="-122"/>
                <a:cs typeface="SimSun"/>
                <a:sym typeface="Times New Roman" panose="02020603050405020304" pitchFamily="18" charset="0"/>
              </a:rPr>
              <a:t>以</a:t>
            </a:r>
            <a:r>
              <a:rPr lang="zh-CN" altLang="en-US" sz="2000" spc="-5" dirty="0">
                <a:latin typeface="Times New Roman" panose="02020603050405020304" pitchFamily="18" charset="0"/>
                <a:ea typeface="微软雅黑" panose="020B0503020204020204" pitchFamily="34" charset="-122"/>
                <a:cs typeface="SimSun"/>
                <a:sym typeface="Times New Roman" panose="02020603050405020304" pitchFamily="18" charset="0"/>
              </a:rPr>
              <a:t>每次迭</a:t>
            </a:r>
            <a:r>
              <a:rPr lang="zh-CN" altLang="en-US" sz="2000" dirty="0">
                <a:latin typeface="Times New Roman" panose="02020603050405020304" pitchFamily="18" charset="0"/>
                <a:ea typeface="微软雅黑" panose="020B0503020204020204" pitchFamily="34" charset="-122"/>
                <a:cs typeface="SimSun"/>
                <a:sym typeface="Times New Roman" panose="02020603050405020304" pitchFamily="18" charset="0"/>
              </a:rPr>
              <a:t>代</a:t>
            </a:r>
            <a:r>
              <a:rPr lang="zh-CN" altLang="en-US" sz="2000" spc="-5" dirty="0">
                <a:latin typeface="Times New Roman" panose="02020603050405020304" pitchFamily="18" charset="0"/>
                <a:ea typeface="微软雅黑" panose="020B0503020204020204" pitchFamily="34" charset="-122"/>
                <a:cs typeface="SimSun"/>
                <a:sym typeface="Times New Roman" panose="02020603050405020304" pitchFamily="18" charset="0"/>
              </a:rPr>
              <a:t>的复杂度是</a:t>
            </a:r>
            <a:r>
              <a:rPr lang="en-US" altLang="zh-CN" sz="2000" b="1" spc="-5" dirty="0">
                <a:solidFill>
                  <a:srgbClr val="FF6600"/>
                </a:solidFill>
                <a:latin typeface="Times New Roman" panose="02020603050405020304" pitchFamily="18" charset="0"/>
                <a:ea typeface="微软雅黑" panose="020B0503020204020204" pitchFamily="34" charset="-122"/>
                <a:cs typeface="SimSun"/>
                <a:sym typeface="Times New Roman" panose="02020603050405020304" pitchFamily="18" charset="0"/>
              </a:rPr>
              <a:t>k(n-k)</a:t>
            </a:r>
            <a:r>
              <a:rPr lang="en-US" altLang="zh-CN" sz="2000" b="1" i="1" spc="-7" baseline="28619" dirty="0">
                <a:solidFill>
                  <a:srgbClr val="FF6600"/>
                </a:solidFill>
                <a:latin typeface="Times New Roman" panose="02020603050405020304" pitchFamily="18" charset="0"/>
                <a:ea typeface="微软雅黑" panose="020B0503020204020204" pitchFamily="34" charset="-122"/>
                <a:cs typeface="Times New Roman"/>
                <a:sym typeface="Times New Roman" panose="02020603050405020304" pitchFamily="18" charset="0"/>
              </a:rPr>
              <a:t>2</a:t>
            </a:r>
            <a:r>
              <a:rPr lang="zh-CN" altLang="en-US" sz="2000" b="1" i="1" spc="577" baseline="28619" dirty="0">
                <a:solidFill>
                  <a:srgbClr val="FF6600"/>
                </a:solidFill>
                <a:latin typeface="Times New Roman" panose="02020603050405020304" pitchFamily="18" charset="0"/>
                <a:ea typeface="微软雅黑" panose="020B0503020204020204" pitchFamily="34" charset="-122"/>
                <a:cs typeface="Times New Roman"/>
                <a:sym typeface="Times New Roman" panose="02020603050405020304" pitchFamily="18" charset="0"/>
              </a:rPr>
              <a:t> </a:t>
            </a:r>
            <a:endParaRPr lang="zh-CN" altLang="en-US" sz="2000" b="1" baseline="28619" dirty="0">
              <a:solidFill>
                <a:srgbClr val="FF6600"/>
              </a:solidFill>
              <a:latin typeface="Times New Roman" panose="02020603050405020304" pitchFamily="18" charset="0"/>
              <a:ea typeface="微软雅黑" panose="020B0503020204020204" pitchFamily="34" charset="-122"/>
              <a:cs typeface="Times New Roman"/>
              <a:sym typeface="Times New Roman" panose="02020603050405020304" pitchFamily="18" charset="0"/>
            </a:endParaRPr>
          </a:p>
        </p:txBody>
      </p:sp>
    </p:spTree>
    <p:extLst>
      <p:ext uri="{BB962C8B-B14F-4D97-AF65-F5344CB8AC3E}">
        <p14:creationId xmlns:p14="http://schemas.microsoft.com/office/powerpoint/2010/main" val="645108856"/>
      </p:ext>
    </p:extLst>
  </p:cSld>
  <p:clrMapOvr>
    <a:masterClrMapping/>
  </p:clrMapOvr>
  <p:transition spd="med">
    <p:split orient="vert"/>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custDataLst>
              <p:tags r:id="rId2"/>
            </p:custDataLst>
          </p:nvPr>
        </p:nvSpPr>
        <p:spPr>
          <a:xfrm>
            <a:off x="914400" y="635000"/>
            <a:ext cx="7315200" cy="2143125"/>
          </a:xfrm>
          <a:prstGeom prst="rect">
            <a:avLst/>
          </a:prstGeom>
          <a:noFill/>
        </p:spPr>
        <p:txBody>
          <a:bodyPr vert="horz" wrap="square" rtlCol="0" anchor="ctr" anchorCtr="0">
            <a:noAutofit/>
          </a:bodyPr>
          <a:lstStyle/>
          <a:p>
            <a:r>
              <a:rPr lang="zh-CN" altLang="en-US" sz="2600" dirty="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下列哪些属于基于划分的聚类算法</a:t>
            </a:r>
          </a:p>
        </p:txBody>
      </p:sp>
      <p:sp>
        <p:nvSpPr>
          <p:cNvPr id="7" name="TextBox 6"/>
          <p:cNvSpPr txBox="1"/>
          <p:nvPr>
            <p:custDataLst>
              <p:tags r:id="rId3"/>
            </p:custDataLst>
          </p:nvPr>
        </p:nvSpPr>
        <p:spPr>
          <a:xfrm>
            <a:off x="1828800" y="2786063"/>
            <a:ext cx="6400800" cy="642938"/>
          </a:xfrm>
          <a:prstGeom prst="rect">
            <a:avLst/>
          </a:prstGeom>
          <a:noFill/>
        </p:spPr>
        <p:txBody>
          <a:bodyPr vert="horz" rtlCol="0" anchor="ctr" anchorCtr="0">
            <a:noAutofit/>
          </a:bodyPr>
          <a:lstStyle/>
          <a:p>
            <a:r>
              <a:rPr lang="en-US" altLang="zh-CN" sz="2600" dirty="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K-means</a:t>
            </a:r>
            <a:endParaRPr lang="zh-CN" altLang="en-US" sz="2600" dirty="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8" name="TextBox 7"/>
          <p:cNvSpPr txBox="1"/>
          <p:nvPr>
            <p:custDataLst>
              <p:tags r:id="rId4"/>
            </p:custDataLst>
          </p:nvPr>
        </p:nvSpPr>
        <p:spPr>
          <a:xfrm>
            <a:off x="1828800" y="3643313"/>
            <a:ext cx="6400800" cy="642938"/>
          </a:xfrm>
          <a:prstGeom prst="rect">
            <a:avLst/>
          </a:prstGeom>
          <a:noFill/>
        </p:spPr>
        <p:txBody>
          <a:bodyPr vert="horz" rtlCol="0" anchor="ctr" anchorCtr="0">
            <a:noAutofit/>
          </a:bodyPr>
          <a:lstStyle/>
          <a:p>
            <a:r>
              <a:rPr lang="en-US" altLang="zh-CN" sz="2600" dirty="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K-modes</a:t>
            </a:r>
            <a:endParaRPr lang="zh-CN" altLang="en-US" sz="2600" dirty="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9" name="TextBox 8"/>
          <p:cNvSpPr txBox="1"/>
          <p:nvPr>
            <p:custDataLst>
              <p:tags r:id="rId5"/>
            </p:custDataLst>
          </p:nvPr>
        </p:nvSpPr>
        <p:spPr>
          <a:xfrm>
            <a:off x="1828800" y="4500563"/>
            <a:ext cx="6400800" cy="642938"/>
          </a:xfrm>
          <a:prstGeom prst="rect">
            <a:avLst/>
          </a:prstGeom>
          <a:noFill/>
        </p:spPr>
        <p:txBody>
          <a:bodyPr vert="horz" rtlCol="0" anchor="ctr" anchorCtr="0">
            <a:noAutofit/>
          </a:bodyPr>
          <a:lstStyle/>
          <a:p>
            <a:r>
              <a:rPr lang="en-US" altLang="zh-CN" sz="2600" dirty="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K-means++</a:t>
            </a:r>
            <a:endParaRPr lang="zh-CN" altLang="en-US" sz="2600" dirty="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0" name="TextBox 9"/>
          <p:cNvSpPr txBox="1"/>
          <p:nvPr>
            <p:custDataLst>
              <p:tags r:id="rId6"/>
            </p:custDataLst>
          </p:nvPr>
        </p:nvSpPr>
        <p:spPr>
          <a:xfrm>
            <a:off x="1828800" y="5357813"/>
            <a:ext cx="6400800" cy="642938"/>
          </a:xfrm>
          <a:prstGeom prst="rect">
            <a:avLst/>
          </a:prstGeom>
          <a:noFill/>
        </p:spPr>
        <p:txBody>
          <a:bodyPr vert="horz" rtlCol="0" anchor="ctr" anchorCtr="0">
            <a:noAutofit/>
          </a:bodyPr>
          <a:lstStyle/>
          <a:p>
            <a:r>
              <a:rPr lang="en-US" altLang="zh-CN" sz="2600" dirty="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K</a:t>
            </a:r>
            <a:r>
              <a:rPr lang="zh-CN" altLang="en-US" sz="2600" dirty="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中心点</a:t>
            </a:r>
          </a:p>
        </p:txBody>
      </p:sp>
      <p:sp>
        <p:nvSpPr>
          <p:cNvPr id="11" name="矩形 10"/>
          <p:cNvSpPr>
            <a:spLocks noChangeAspect="1"/>
          </p:cNvSpPr>
          <p:nvPr>
            <p:custDataLst>
              <p:tags r:id="rId7"/>
            </p:custDataLst>
          </p:nvPr>
        </p:nvSpPr>
        <p:spPr bwMode="auto">
          <a:xfrm>
            <a:off x="1114425" y="2850356"/>
            <a:ext cx="514350" cy="514350"/>
          </a:xfrm>
          <a:prstGeom prst="rect">
            <a:avLst/>
          </a:prstGeom>
          <a:solidFill>
            <a:srgbClr val="FF9900"/>
          </a:solidFill>
          <a:ln w="25400" cap="flat" cmpd="sng" algn="ctr">
            <a:solidFill>
              <a:srgbClr val="000000"/>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rgbClr val="FFFFFF"/>
                </a:solidFill>
                <a:effectLst/>
                <a:latin typeface="Times New Roman" panose="02020603050405020304" pitchFamily="18" charset="0"/>
                <a:ea typeface="微软雅黑" panose="020B0503020204020204" pitchFamily="34" charset="-122"/>
                <a:sym typeface="Times New Roman" panose="02020603050405020304" pitchFamily="18" charset="0"/>
              </a:rPr>
              <a:t>A</a:t>
            </a:r>
            <a:endParaRPr kumimoji="0" lang="zh-CN" altLang="en-US" sz="1600" b="0" i="0" u="none" strike="noStrike" cap="none" normalizeH="0" baseline="0">
              <a:ln>
                <a:noFill/>
              </a:ln>
              <a:solidFill>
                <a:srgbClr val="FFFFFF"/>
              </a:solidFill>
              <a:effectLst/>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2" name="矩形 11"/>
          <p:cNvSpPr>
            <a:spLocks noChangeAspect="1"/>
          </p:cNvSpPr>
          <p:nvPr>
            <p:custDataLst>
              <p:tags r:id="rId8"/>
            </p:custDataLst>
          </p:nvPr>
        </p:nvSpPr>
        <p:spPr bwMode="auto">
          <a:xfrm>
            <a:off x="1114425" y="3707606"/>
            <a:ext cx="514350" cy="514350"/>
          </a:xfrm>
          <a:prstGeom prst="rect">
            <a:avLst/>
          </a:prstGeom>
          <a:solidFill>
            <a:srgbClr val="FF9900"/>
          </a:solidFill>
          <a:ln w="25400" cap="flat" cmpd="sng" algn="ctr">
            <a:solidFill>
              <a:srgbClr val="000000"/>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rgbClr val="FFFFFF"/>
                </a:solidFill>
                <a:effectLst/>
                <a:latin typeface="Times New Roman" panose="02020603050405020304" pitchFamily="18" charset="0"/>
                <a:ea typeface="微软雅黑" panose="020B0503020204020204" pitchFamily="34" charset="-122"/>
                <a:sym typeface="Times New Roman" panose="02020603050405020304" pitchFamily="18" charset="0"/>
              </a:rPr>
              <a:t>B</a:t>
            </a:r>
            <a:endParaRPr kumimoji="0" lang="zh-CN" altLang="en-US" sz="1600" b="0" i="0" u="none" strike="noStrike" cap="none" normalizeH="0" baseline="0">
              <a:ln>
                <a:noFill/>
              </a:ln>
              <a:solidFill>
                <a:srgbClr val="FFFFFF"/>
              </a:solidFill>
              <a:effectLst/>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3" name="矩形 12"/>
          <p:cNvSpPr>
            <a:spLocks noChangeAspect="1"/>
          </p:cNvSpPr>
          <p:nvPr>
            <p:custDataLst>
              <p:tags r:id="rId9"/>
            </p:custDataLst>
          </p:nvPr>
        </p:nvSpPr>
        <p:spPr bwMode="auto">
          <a:xfrm>
            <a:off x="1114425" y="4564856"/>
            <a:ext cx="514350" cy="514350"/>
          </a:xfrm>
          <a:prstGeom prst="rect">
            <a:avLst/>
          </a:prstGeom>
          <a:solidFill>
            <a:srgbClr val="FF9900"/>
          </a:solidFill>
          <a:ln w="25400" cap="flat" cmpd="sng" algn="ctr">
            <a:solidFill>
              <a:srgbClr val="000000"/>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rgbClr val="FFFFFF"/>
                </a:solidFill>
                <a:effectLst/>
                <a:latin typeface="Times New Roman" panose="02020603050405020304" pitchFamily="18" charset="0"/>
                <a:ea typeface="微软雅黑" panose="020B0503020204020204" pitchFamily="34" charset="-122"/>
                <a:sym typeface="Times New Roman" panose="02020603050405020304" pitchFamily="18" charset="0"/>
              </a:rPr>
              <a:t>C</a:t>
            </a:r>
            <a:endParaRPr kumimoji="0" lang="zh-CN" altLang="en-US" sz="1600" b="0" i="0" u="none" strike="noStrike" cap="none" normalizeH="0" baseline="0">
              <a:ln>
                <a:noFill/>
              </a:ln>
              <a:solidFill>
                <a:srgbClr val="FFFFFF"/>
              </a:solidFill>
              <a:effectLst/>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4" name="矩形 13"/>
          <p:cNvSpPr>
            <a:spLocks noChangeAspect="1"/>
          </p:cNvSpPr>
          <p:nvPr>
            <p:custDataLst>
              <p:tags r:id="rId10"/>
            </p:custDataLst>
          </p:nvPr>
        </p:nvSpPr>
        <p:spPr bwMode="auto">
          <a:xfrm>
            <a:off x="1114425" y="5422106"/>
            <a:ext cx="514350" cy="514350"/>
          </a:xfrm>
          <a:prstGeom prst="rect">
            <a:avLst/>
          </a:prstGeom>
          <a:solidFill>
            <a:srgbClr val="FF9900"/>
          </a:solidFill>
          <a:ln w="25400" cap="flat" cmpd="sng" algn="ctr">
            <a:solidFill>
              <a:srgbClr val="000000"/>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rgbClr val="FFFFFF"/>
                </a:solidFill>
                <a:effectLst/>
                <a:latin typeface="Times New Roman" panose="02020603050405020304" pitchFamily="18" charset="0"/>
                <a:ea typeface="微软雅黑" panose="020B0503020204020204" pitchFamily="34" charset="-122"/>
                <a:sym typeface="Times New Roman" panose="02020603050405020304" pitchFamily="18" charset="0"/>
              </a:rPr>
              <a:t>D</a:t>
            </a:r>
            <a:endParaRPr kumimoji="0" lang="zh-CN" altLang="en-US" sz="1600" b="0" i="0" u="none" strike="noStrike" cap="none" normalizeH="0" baseline="0">
              <a:ln>
                <a:noFill/>
              </a:ln>
              <a:solidFill>
                <a:srgbClr val="FFFFFF"/>
              </a:solidFill>
              <a:effectLst/>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5" name="圆角矩形 14"/>
          <p:cNvSpPr/>
          <p:nvPr>
            <p:custDataLst>
              <p:tags r:id="rId11"/>
            </p:custDataLst>
          </p:nvPr>
        </p:nvSpPr>
        <p:spPr bwMode="auto">
          <a:xfrm>
            <a:off x="6172200" y="6215063"/>
            <a:ext cx="1543050" cy="411480"/>
          </a:xfrm>
          <a:prstGeom prst="roundRect">
            <a:avLst/>
          </a:prstGeom>
          <a:gradFill flip="none" rotWithShape="1">
            <a:gsLst>
              <a:gs pos="0">
                <a:srgbClr val="13548C">
                  <a:shade val="30000"/>
                  <a:satMod val="115000"/>
                </a:srgbClr>
              </a:gs>
              <a:gs pos="50000">
                <a:srgbClr val="13548C">
                  <a:shade val="67500"/>
                  <a:satMod val="115000"/>
                </a:srgbClr>
              </a:gs>
              <a:gs pos="100000">
                <a:srgbClr val="13548C">
                  <a:shade val="100000"/>
                  <a:satMod val="115000"/>
                </a:srgbClr>
              </a:gs>
            </a:gsLst>
            <a:lin ang="16200000" scaled="1"/>
            <a:tileRect/>
          </a:gradFill>
          <a:ln w="38100" cap="flat" cmpd="sng" algn="ctr">
            <a:no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r>
              <a:rPr kumimoji="0" lang="zh-CN" altLang="en-US" sz="1600" b="0" i="0" u="none" strike="noStrike" cap="none" normalizeH="0" baseline="0">
                <a:ln>
                  <a:noFill/>
                </a:ln>
                <a:solidFill>
                  <a:srgbClr val="FFFFFF"/>
                </a:solidFill>
                <a:effectLst/>
                <a:latin typeface="Times New Roman" panose="02020603050405020304" pitchFamily="18" charset="0"/>
                <a:ea typeface="微软雅黑" panose="020B0503020204020204" pitchFamily="34" charset="-122"/>
                <a:sym typeface="Times New Roman" panose="02020603050405020304" pitchFamily="18" charset="0"/>
              </a:rPr>
              <a:t>提交</a:t>
            </a:r>
          </a:p>
        </p:txBody>
      </p:sp>
      <p:grpSp>
        <p:nvGrpSpPr>
          <p:cNvPr id="20" name="组合 19"/>
          <p:cNvGrpSpPr/>
          <p:nvPr>
            <p:custDataLst>
              <p:tags r:id="rId12"/>
            </p:custDataLst>
          </p:nvPr>
        </p:nvGrpSpPr>
        <p:grpSpPr>
          <a:xfrm>
            <a:off x="0" y="0"/>
            <a:ext cx="9144000" cy="635000"/>
            <a:chOff x="0" y="0"/>
            <a:chExt cx="9144000" cy="635000"/>
          </a:xfrm>
        </p:grpSpPr>
        <p:sp>
          <p:nvSpPr>
            <p:cNvPr id="16" name="TitleBackground"/>
            <p:cNvSpPr/>
            <p:nvPr>
              <p:custDataLst>
                <p:tags r:id="rId14"/>
              </p:custDataLst>
            </p:nvPr>
          </p:nvSpPr>
          <p:spPr bwMode="auto">
            <a:xfrm>
              <a:off x="0" y="0"/>
              <a:ext cx="9144000" cy="635000"/>
            </a:xfrm>
            <a:prstGeom prst="rect">
              <a:avLst/>
            </a:prstGeom>
            <a:solidFill>
              <a:srgbClr val="F6F7F8"/>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7" name="ColorBlock"/>
            <p:cNvSpPr/>
            <p:nvPr>
              <p:custDataLst>
                <p:tags r:id="rId15"/>
              </p:custDataLst>
            </p:nvPr>
          </p:nvSpPr>
          <p:spPr bwMode="auto">
            <a:xfrm>
              <a:off x="0" y="0"/>
              <a:ext cx="190500" cy="635000"/>
            </a:xfrm>
            <a:prstGeom prst="rect">
              <a:avLst/>
            </a:prstGeom>
            <a:solidFill>
              <a:srgbClr val="639EF4"/>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8" name="TypeText"/>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多选题</a:t>
              </a:r>
            </a:p>
          </p:txBody>
        </p:sp>
        <p:sp>
          <p:nvSpPr>
            <p:cNvPr id="19" name="TipText"/>
            <p:cNvSpPr txBox="1"/>
            <p:nvPr>
              <p:custDataLst>
                <p:tags r:id="rId17"/>
              </p:custDataLst>
            </p:nvPr>
          </p:nvSpPr>
          <p:spPr>
            <a:xfrm>
              <a:off x="1510030" y="109220"/>
              <a:ext cx="2286000" cy="508000"/>
            </a:xfrm>
            <a:prstGeom prst="rect">
              <a:avLst/>
            </a:prstGeom>
            <a:noFill/>
          </p:spPr>
          <p:txBody>
            <a:bodyPr vert="horz" wrap="none" rtlCol="0" anchor="ctr" anchorCtr="0">
              <a:noAutofit/>
            </a:bodyPr>
            <a:lstStyle/>
            <a:p>
              <a:r>
                <a:rPr lang="en-US" altLang="zh-CN" sz="2000">
                  <a:solidFill>
                    <a:srgbClr val="808080"/>
                  </a:solidFill>
                  <a:latin typeface="Times New Roman" panose="02020603050405020304" pitchFamily="18" charset="0"/>
                  <a:ea typeface="微软雅黑" panose="020B0503020204020204" pitchFamily="34" charset="-122"/>
                  <a:sym typeface="Times New Roman" panose="02020603050405020304" pitchFamily="18" charset="0"/>
                </a:rPr>
                <a:t>1</a:t>
              </a:r>
              <a:r>
                <a:rPr lang="zh-CN" altLang="en-US" sz="2000">
                  <a:solidFill>
                    <a:srgbClr val="808080"/>
                  </a:solidFill>
                  <a:latin typeface="Times New Roman" panose="02020603050405020304" pitchFamily="18" charset="0"/>
                  <a:ea typeface="微软雅黑" panose="020B0503020204020204" pitchFamily="34" charset="-122"/>
                  <a:sym typeface="Times New Roman" panose="02020603050405020304" pitchFamily="18" charset="0"/>
                </a:rPr>
                <a:t>分</a:t>
              </a:r>
            </a:p>
          </p:txBody>
        </p:sp>
      </p:grpSp>
      <p:pic>
        <p:nvPicPr>
          <p:cNvPr id="5" name="图片 4"/>
          <p:cNvPicPr>
            <a:picLocks/>
          </p:cNvPicPr>
          <p:nvPr>
            <p:custDataLst>
              <p:tags r:id="rId13"/>
            </p:custDataLst>
          </p:nvPr>
        </p:nvPicPr>
        <p:blipFill>
          <a:blip r:embed="rId19">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
    </p:custDataLst>
    <p:extLst>
      <p:ext uri="{BB962C8B-B14F-4D97-AF65-F5344CB8AC3E}">
        <p14:creationId xmlns:p14="http://schemas.microsoft.com/office/powerpoint/2010/main" val="2487405919"/>
      </p:ext>
    </p:extLst>
  </p:cSld>
  <p:clrMapOvr>
    <a:masterClrMapping/>
  </p:clrMapOvr>
  <p:transition spd="med">
    <p:split orient="vert"/>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custDataLst>
              <p:tags r:id="rId2"/>
            </p:custDataLst>
          </p:nvPr>
        </p:nvSpPr>
        <p:spPr>
          <a:xfrm>
            <a:off x="914400" y="635000"/>
            <a:ext cx="7315200" cy="2143125"/>
          </a:xfrm>
          <a:prstGeom prst="rect">
            <a:avLst/>
          </a:prstGeom>
          <a:noFill/>
        </p:spPr>
        <p:txBody>
          <a:bodyPr vert="horz" wrap="square" rtlCol="0" anchor="ctr" anchorCtr="0">
            <a:noAutofit/>
          </a:bodyPr>
          <a:lstStyle/>
          <a:p>
            <a:r>
              <a:rPr lang="zh-CN" altLang="en-US" sz="2600" dirty="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下列说法正确的是</a:t>
            </a:r>
          </a:p>
        </p:txBody>
      </p:sp>
      <p:sp>
        <p:nvSpPr>
          <p:cNvPr id="7" name="TextBox 6"/>
          <p:cNvSpPr txBox="1"/>
          <p:nvPr>
            <p:custDataLst>
              <p:tags r:id="rId3"/>
            </p:custDataLst>
          </p:nvPr>
        </p:nvSpPr>
        <p:spPr>
          <a:xfrm>
            <a:off x="1828800" y="2513434"/>
            <a:ext cx="6703640" cy="642938"/>
          </a:xfrm>
          <a:prstGeom prst="rect">
            <a:avLst/>
          </a:prstGeom>
          <a:noFill/>
        </p:spPr>
        <p:txBody>
          <a:bodyPr vert="horz" rtlCol="0" anchor="ctr" anchorCtr="0">
            <a:noAutofit/>
          </a:bodyPr>
          <a:lstStyle/>
          <a:p>
            <a:r>
              <a:rPr lang="en-US" altLang="zh-CN" sz="2600" dirty="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K-means</a:t>
            </a:r>
            <a:r>
              <a:rPr lang="zh-CN" altLang="en-US" sz="2600" dirty="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算法能够解决有离群点的聚类问题</a:t>
            </a:r>
          </a:p>
        </p:txBody>
      </p:sp>
      <p:sp>
        <p:nvSpPr>
          <p:cNvPr id="8" name="TextBox 7"/>
          <p:cNvSpPr txBox="1"/>
          <p:nvPr>
            <p:custDataLst>
              <p:tags r:id="rId4"/>
            </p:custDataLst>
          </p:nvPr>
        </p:nvSpPr>
        <p:spPr>
          <a:xfrm>
            <a:off x="1828800" y="3370684"/>
            <a:ext cx="6400800" cy="642938"/>
          </a:xfrm>
          <a:prstGeom prst="rect">
            <a:avLst/>
          </a:prstGeom>
          <a:noFill/>
        </p:spPr>
        <p:txBody>
          <a:bodyPr vert="horz" rtlCol="0" anchor="ctr" anchorCtr="0">
            <a:noAutofit/>
          </a:bodyPr>
          <a:lstStyle/>
          <a:p>
            <a:r>
              <a:rPr lang="en-US" altLang="zh-CN" sz="2600" dirty="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K-modes</a:t>
            </a:r>
            <a:r>
              <a:rPr lang="zh-CN" altLang="en-US" sz="2600" dirty="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能够解决离散数据的聚类问题</a:t>
            </a:r>
          </a:p>
        </p:txBody>
      </p:sp>
      <p:sp>
        <p:nvSpPr>
          <p:cNvPr id="9" name="TextBox 8"/>
          <p:cNvSpPr txBox="1"/>
          <p:nvPr>
            <p:custDataLst>
              <p:tags r:id="rId5"/>
            </p:custDataLst>
          </p:nvPr>
        </p:nvSpPr>
        <p:spPr>
          <a:xfrm>
            <a:off x="1828800" y="4227934"/>
            <a:ext cx="7495728" cy="642938"/>
          </a:xfrm>
          <a:prstGeom prst="rect">
            <a:avLst/>
          </a:prstGeom>
          <a:noFill/>
        </p:spPr>
        <p:txBody>
          <a:bodyPr vert="horz" rtlCol="0" anchor="ctr" anchorCtr="0">
            <a:noAutofit/>
          </a:bodyPr>
          <a:lstStyle/>
          <a:p>
            <a:r>
              <a:rPr lang="en-US" altLang="zh-CN" sz="2600" dirty="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K-means++</a:t>
            </a:r>
            <a:r>
              <a:rPr lang="zh-CN" altLang="en-US" sz="2600" dirty="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能够解决初始点影响聚类效果的问题</a:t>
            </a:r>
          </a:p>
        </p:txBody>
      </p:sp>
      <p:sp>
        <p:nvSpPr>
          <p:cNvPr id="10" name="TextBox 9"/>
          <p:cNvSpPr txBox="1"/>
          <p:nvPr>
            <p:custDataLst>
              <p:tags r:id="rId6"/>
            </p:custDataLst>
          </p:nvPr>
        </p:nvSpPr>
        <p:spPr>
          <a:xfrm>
            <a:off x="1828800" y="5085184"/>
            <a:ext cx="6400800" cy="642938"/>
          </a:xfrm>
          <a:prstGeom prst="rect">
            <a:avLst/>
          </a:prstGeom>
          <a:noFill/>
        </p:spPr>
        <p:txBody>
          <a:bodyPr vert="horz" rtlCol="0" anchor="ctr" anchorCtr="0">
            <a:noAutofit/>
          </a:bodyPr>
          <a:lstStyle/>
          <a:p>
            <a:r>
              <a:rPr lang="en-US" altLang="zh-CN" sz="2600" dirty="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K</a:t>
            </a:r>
            <a:r>
              <a:rPr lang="zh-CN" altLang="en-US" sz="2600" dirty="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中心点能够解决有离群点的聚类问题</a:t>
            </a:r>
          </a:p>
        </p:txBody>
      </p:sp>
      <p:sp>
        <p:nvSpPr>
          <p:cNvPr id="11" name="矩形 10"/>
          <p:cNvSpPr>
            <a:spLocks noChangeAspect="1"/>
          </p:cNvSpPr>
          <p:nvPr>
            <p:custDataLst>
              <p:tags r:id="rId7"/>
            </p:custDataLst>
          </p:nvPr>
        </p:nvSpPr>
        <p:spPr bwMode="auto">
          <a:xfrm>
            <a:off x="1114425" y="2577727"/>
            <a:ext cx="514350" cy="514350"/>
          </a:xfrm>
          <a:prstGeom prst="rect">
            <a:avLst/>
          </a:prstGeom>
          <a:solidFill>
            <a:srgbClr val="808080"/>
          </a:solidFill>
          <a:ln w="127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rgbClr val="FFFFFF"/>
                </a:solidFill>
                <a:effectLst/>
                <a:latin typeface="Times New Roman" panose="02020603050405020304" pitchFamily="18" charset="0"/>
                <a:ea typeface="微软雅黑" panose="020B0503020204020204" pitchFamily="34" charset="-122"/>
                <a:sym typeface="Times New Roman" panose="02020603050405020304" pitchFamily="18" charset="0"/>
              </a:rPr>
              <a:t>A</a:t>
            </a:r>
            <a:endParaRPr kumimoji="0" lang="zh-CN" altLang="en-US" sz="1600" b="0" i="0" u="none" strike="noStrike" cap="none" normalizeH="0" baseline="0">
              <a:ln>
                <a:noFill/>
              </a:ln>
              <a:solidFill>
                <a:srgbClr val="FFFFFF"/>
              </a:solidFill>
              <a:effectLst/>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2" name="矩形 11"/>
          <p:cNvSpPr>
            <a:spLocks noChangeAspect="1"/>
          </p:cNvSpPr>
          <p:nvPr>
            <p:custDataLst>
              <p:tags r:id="rId8"/>
            </p:custDataLst>
          </p:nvPr>
        </p:nvSpPr>
        <p:spPr bwMode="auto">
          <a:xfrm>
            <a:off x="1114425" y="3434977"/>
            <a:ext cx="514350" cy="514350"/>
          </a:xfrm>
          <a:prstGeom prst="rect">
            <a:avLst/>
          </a:prstGeom>
          <a:solidFill>
            <a:srgbClr val="FF9900"/>
          </a:solidFill>
          <a:ln w="25400" cap="flat" cmpd="sng" algn="ctr">
            <a:solidFill>
              <a:srgbClr val="000000"/>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rgbClr val="FFFFFF"/>
                </a:solidFill>
                <a:effectLst/>
                <a:latin typeface="Times New Roman" panose="02020603050405020304" pitchFamily="18" charset="0"/>
                <a:ea typeface="微软雅黑" panose="020B0503020204020204" pitchFamily="34" charset="-122"/>
                <a:sym typeface="Times New Roman" panose="02020603050405020304" pitchFamily="18" charset="0"/>
              </a:rPr>
              <a:t>B</a:t>
            </a:r>
            <a:endParaRPr kumimoji="0" lang="zh-CN" altLang="en-US" sz="1600" b="0" i="0" u="none" strike="noStrike" cap="none" normalizeH="0" baseline="0">
              <a:ln>
                <a:noFill/>
              </a:ln>
              <a:solidFill>
                <a:srgbClr val="FFFFFF"/>
              </a:solidFill>
              <a:effectLst/>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3" name="矩形 12"/>
          <p:cNvSpPr>
            <a:spLocks noChangeAspect="1"/>
          </p:cNvSpPr>
          <p:nvPr>
            <p:custDataLst>
              <p:tags r:id="rId9"/>
            </p:custDataLst>
          </p:nvPr>
        </p:nvSpPr>
        <p:spPr bwMode="auto">
          <a:xfrm>
            <a:off x="1114425" y="4292227"/>
            <a:ext cx="514350" cy="514350"/>
          </a:xfrm>
          <a:prstGeom prst="rect">
            <a:avLst/>
          </a:prstGeom>
          <a:solidFill>
            <a:srgbClr val="FF9900"/>
          </a:solidFill>
          <a:ln w="25400" cap="flat" cmpd="sng" algn="ctr">
            <a:solidFill>
              <a:srgbClr val="000000"/>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rgbClr val="FFFFFF"/>
                </a:solidFill>
                <a:effectLst/>
                <a:latin typeface="Times New Roman" panose="02020603050405020304" pitchFamily="18" charset="0"/>
                <a:ea typeface="微软雅黑" panose="020B0503020204020204" pitchFamily="34" charset="-122"/>
                <a:sym typeface="Times New Roman" panose="02020603050405020304" pitchFamily="18" charset="0"/>
              </a:rPr>
              <a:t>C</a:t>
            </a:r>
            <a:endParaRPr kumimoji="0" lang="zh-CN" altLang="en-US" sz="1600" b="0" i="0" u="none" strike="noStrike" cap="none" normalizeH="0" baseline="0">
              <a:ln>
                <a:noFill/>
              </a:ln>
              <a:solidFill>
                <a:srgbClr val="FFFFFF"/>
              </a:solidFill>
              <a:effectLst/>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4" name="矩形 13"/>
          <p:cNvSpPr>
            <a:spLocks noChangeAspect="1"/>
          </p:cNvSpPr>
          <p:nvPr>
            <p:custDataLst>
              <p:tags r:id="rId10"/>
            </p:custDataLst>
          </p:nvPr>
        </p:nvSpPr>
        <p:spPr bwMode="auto">
          <a:xfrm>
            <a:off x="1114425" y="5149477"/>
            <a:ext cx="514350" cy="514350"/>
          </a:xfrm>
          <a:prstGeom prst="rect">
            <a:avLst/>
          </a:prstGeom>
          <a:solidFill>
            <a:srgbClr val="FF9900"/>
          </a:solidFill>
          <a:ln w="25400" cap="flat" cmpd="sng" algn="ctr">
            <a:solidFill>
              <a:srgbClr val="000000"/>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rgbClr val="FFFFFF"/>
                </a:solidFill>
                <a:effectLst/>
                <a:latin typeface="Times New Roman" panose="02020603050405020304" pitchFamily="18" charset="0"/>
                <a:ea typeface="微软雅黑" panose="020B0503020204020204" pitchFamily="34" charset="-122"/>
                <a:sym typeface="Times New Roman" panose="02020603050405020304" pitchFamily="18" charset="0"/>
              </a:rPr>
              <a:t>D</a:t>
            </a:r>
            <a:endParaRPr kumimoji="0" lang="zh-CN" altLang="en-US" sz="1600" b="0" i="0" u="none" strike="noStrike" cap="none" normalizeH="0" baseline="0">
              <a:ln>
                <a:noFill/>
              </a:ln>
              <a:solidFill>
                <a:srgbClr val="FFFFFF"/>
              </a:solidFill>
              <a:effectLst/>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21" name="圆角矩形 14">
            <a:extLst>
              <a:ext uri="{FF2B5EF4-FFF2-40B4-BE49-F238E27FC236}">
                <a16:creationId xmlns:a16="http://schemas.microsoft.com/office/drawing/2014/main" id="{47166756-EE26-445E-AABD-8FAF7AF605E9}"/>
              </a:ext>
            </a:extLst>
          </p:cNvPr>
          <p:cNvSpPr/>
          <p:nvPr>
            <p:custDataLst>
              <p:tags r:id="rId11"/>
            </p:custDataLst>
          </p:nvPr>
        </p:nvSpPr>
        <p:spPr bwMode="auto">
          <a:xfrm>
            <a:off x="6172200" y="6215063"/>
            <a:ext cx="1543050" cy="411480"/>
          </a:xfrm>
          <a:prstGeom prst="roundRect">
            <a:avLst/>
          </a:prstGeom>
          <a:gradFill flip="none" rotWithShape="1">
            <a:gsLst>
              <a:gs pos="0">
                <a:srgbClr val="13548C">
                  <a:shade val="30000"/>
                  <a:satMod val="115000"/>
                </a:srgbClr>
              </a:gs>
              <a:gs pos="50000">
                <a:srgbClr val="13548C">
                  <a:shade val="67500"/>
                  <a:satMod val="115000"/>
                </a:srgbClr>
              </a:gs>
              <a:gs pos="100000">
                <a:srgbClr val="13548C">
                  <a:shade val="100000"/>
                  <a:satMod val="115000"/>
                </a:srgbClr>
              </a:gs>
            </a:gsLst>
            <a:lin ang="16200000" scaled="1"/>
            <a:tileRect/>
          </a:gradFill>
          <a:ln w="38100" cap="flat" cmpd="sng" algn="ctr">
            <a:no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r>
              <a:rPr kumimoji="0" lang="zh-CN" altLang="en-US" sz="1600" b="0" i="0" u="none" strike="noStrike" cap="none" normalizeH="0" baseline="0">
                <a:ln>
                  <a:noFill/>
                </a:ln>
                <a:solidFill>
                  <a:srgbClr val="FFFFFF"/>
                </a:solidFill>
                <a:effectLst/>
                <a:latin typeface="Times New Roman" panose="02020603050405020304" pitchFamily="18" charset="0"/>
                <a:ea typeface="微软雅黑" panose="020B0503020204020204" pitchFamily="34" charset="-122"/>
                <a:sym typeface="Times New Roman" panose="02020603050405020304" pitchFamily="18" charset="0"/>
              </a:rPr>
              <a:t>提交</a:t>
            </a:r>
          </a:p>
        </p:txBody>
      </p:sp>
      <p:grpSp>
        <p:nvGrpSpPr>
          <p:cNvPr id="20" name="组合 19"/>
          <p:cNvGrpSpPr/>
          <p:nvPr>
            <p:custDataLst>
              <p:tags r:id="rId12"/>
            </p:custDataLst>
          </p:nvPr>
        </p:nvGrpSpPr>
        <p:grpSpPr>
          <a:xfrm>
            <a:off x="0" y="0"/>
            <a:ext cx="9144000" cy="635000"/>
            <a:chOff x="0" y="0"/>
            <a:chExt cx="9144000" cy="635000"/>
          </a:xfrm>
        </p:grpSpPr>
        <p:sp>
          <p:nvSpPr>
            <p:cNvPr id="16" name="TitleBackground"/>
            <p:cNvSpPr/>
            <p:nvPr>
              <p:custDataLst>
                <p:tags r:id="rId14"/>
              </p:custDataLst>
            </p:nvPr>
          </p:nvSpPr>
          <p:spPr bwMode="auto">
            <a:xfrm>
              <a:off x="0" y="0"/>
              <a:ext cx="9144000" cy="635000"/>
            </a:xfrm>
            <a:prstGeom prst="rect">
              <a:avLst/>
            </a:prstGeom>
            <a:solidFill>
              <a:srgbClr val="F6F7F8"/>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7" name="ColorBlock"/>
            <p:cNvSpPr/>
            <p:nvPr>
              <p:custDataLst>
                <p:tags r:id="rId15"/>
              </p:custDataLst>
            </p:nvPr>
          </p:nvSpPr>
          <p:spPr bwMode="auto">
            <a:xfrm>
              <a:off x="0" y="0"/>
              <a:ext cx="190500" cy="635000"/>
            </a:xfrm>
            <a:prstGeom prst="rect">
              <a:avLst/>
            </a:prstGeom>
            <a:solidFill>
              <a:srgbClr val="639EF4"/>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8" name="TypeText"/>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多选题</a:t>
              </a:r>
            </a:p>
          </p:txBody>
        </p:sp>
        <p:sp>
          <p:nvSpPr>
            <p:cNvPr id="19" name="TipText"/>
            <p:cNvSpPr txBox="1"/>
            <p:nvPr>
              <p:custDataLst>
                <p:tags r:id="rId17"/>
              </p:custDataLst>
            </p:nvPr>
          </p:nvSpPr>
          <p:spPr>
            <a:xfrm>
              <a:off x="1510030" y="109220"/>
              <a:ext cx="2286000" cy="508000"/>
            </a:xfrm>
            <a:prstGeom prst="rect">
              <a:avLst/>
            </a:prstGeom>
            <a:noFill/>
          </p:spPr>
          <p:txBody>
            <a:bodyPr vert="horz" wrap="none" rtlCol="0" anchor="ctr" anchorCtr="0">
              <a:noAutofit/>
            </a:bodyPr>
            <a:lstStyle/>
            <a:p>
              <a:r>
                <a:rPr lang="en-US" altLang="zh-CN" sz="2000">
                  <a:solidFill>
                    <a:srgbClr val="808080"/>
                  </a:solidFill>
                  <a:latin typeface="Times New Roman" panose="02020603050405020304" pitchFamily="18" charset="0"/>
                  <a:ea typeface="微软雅黑" panose="020B0503020204020204" pitchFamily="34" charset="-122"/>
                  <a:sym typeface="Times New Roman" panose="02020603050405020304" pitchFamily="18" charset="0"/>
                </a:rPr>
                <a:t>1</a:t>
              </a:r>
              <a:r>
                <a:rPr lang="zh-CN" altLang="en-US" sz="2000">
                  <a:solidFill>
                    <a:srgbClr val="808080"/>
                  </a:solidFill>
                  <a:latin typeface="Times New Roman" panose="02020603050405020304" pitchFamily="18" charset="0"/>
                  <a:ea typeface="微软雅黑" panose="020B0503020204020204" pitchFamily="34" charset="-122"/>
                  <a:sym typeface="Times New Roman" panose="02020603050405020304" pitchFamily="18" charset="0"/>
                </a:rPr>
                <a:t>分</a:t>
              </a:r>
            </a:p>
          </p:txBody>
        </p:sp>
      </p:grpSp>
      <p:pic>
        <p:nvPicPr>
          <p:cNvPr id="5" name="图片 4"/>
          <p:cNvPicPr>
            <a:picLocks/>
          </p:cNvPicPr>
          <p:nvPr>
            <p:custDataLst>
              <p:tags r:id="rId13"/>
            </p:custDataLst>
          </p:nvPr>
        </p:nvPicPr>
        <p:blipFill>
          <a:blip r:embed="rId19">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
    </p:custDataLst>
    <p:extLst>
      <p:ext uri="{BB962C8B-B14F-4D97-AF65-F5344CB8AC3E}">
        <p14:creationId xmlns:p14="http://schemas.microsoft.com/office/powerpoint/2010/main" val="1799441842"/>
      </p:ext>
    </p:extLst>
  </p:cSld>
  <p:clrMapOvr>
    <a:masterClrMapping/>
  </p:clrMapOvr>
  <p:transition spd="med">
    <p:split orient="vert"/>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756000" y="108000"/>
            <a:ext cx="6781800" cy="492443"/>
          </a:xfrm>
          <a:prstGeom prst="rect">
            <a:avLst/>
          </a:prstGeom>
        </p:spPr>
        <p:txBody>
          <a:bodyPr wrap="square">
            <a:spAutoFit/>
          </a:bodyPr>
          <a:lstStyle/>
          <a:p>
            <a:pPr fontAlgn="base">
              <a:lnSpc>
                <a:spcPct val="100000"/>
              </a:lnSpc>
              <a:spcAft>
                <a:spcPct val="0"/>
              </a:spcAft>
            </a:pPr>
            <a:r>
              <a:rPr lang="en-US" altLang="zh-CN" sz="2600" b="1" spc="50" dirty="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2.2 </a:t>
            </a:r>
            <a:r>
              <a:rPr lang="zh-CN" altLang="en-US" sz="2600" b="1" spc="50" dirty="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层次方法</a:t>
            </a:r>
          </a:p>
        </p:txBody>
      </p:sp>
      <p:sp>
        <p:nvSpPr>
          <p:cNvPr id="3" name="内容占位符 2"/>
          <p:cNvSpPr>
            <a:spLocks noGrp="1"/>
          </p:cNvSpPr>
          <p:nvPr>
            <p:ph idx="4294967295"/>
          </p:nvPr>
        </p:nvSpPr>
        <p:spPr>
          <a:xfrm>
            <a:off x="252000" y="756000"/>
            <a:ext cx="8640000" cy="5867888"/>
          </a:xfrm>
          <a:prstGeom prst="rect">
            <a:avLst/>
          </a:prstGeom>
          <a:noFill/>
        </p:spPr>
        <p:txBody>
          <a:bodyPr wrap="square" lIns="72000" rIns="72000">
            <a:spAutoFit/>
          </a:bodyPr>
          <a:lstStyle/>
          <a:p>
            <a:pPr marL="360000" indent="-360000" algn="just" fontAlgn="base">
              <a:lnSpc>
                <a:spcPct val="130000"/>
              </a:lnSpc>
              <a:spcBef>
                <a:spcPts val="600"/>
              </a:spcBef>
              <a:buClr>
                <a:srgbClr val="FF6600"/>
              </a:buClr>
              <a:buSzPct val="80000"/>
              <a:buFont typeface="Wingdings" panose="05000000000000000000" pitchFamily="2" charset="2"/>
              <a:buChar char="l"/>
            </a:pPr>
            <a:r>
              <a:rPr lang="zh-CN" altLang="en-US" sz="2200" dirty="0">
                <a:latin typeface="Times New Roman" panose="02020603050405020304" pitchFamily="18" charset="0"/>
                <a:ea typeface="微软雅黑" panose="020B0503020204020204" pitchFamily="34" charset="-122"/>
                <a:cs typeface="+mn-ea"/>
                <a:sym typeface="Times New Roman" panose="02020603050405020304" pitchFamily="18" charset="0"/>
              </a:rPr>
              <a:t>层次方法</a:t>
            </a:r>
          </a:p>
          <a:p>
            <a:pPr marL="817200" lvl="1" indent="-360000" algn="just" fontAlgn="base">
              <a:lnSpc>
                <a:spcPct val="130000"/>
              </a:lnSpc>
              <a:spcBef>
                <a:spcPts val="600"/>
              </a:spcBef>
              <a:buClr>
                <a:srgbClr val="FF6600"/>
              </a:buClr>
              <a:buSzPct val="80000"/>
              <a:buFont typeface="Wingdings" panose="05000000000000000000" pitchFamily="2" charset="2"/>
              <a:buChar char="l"/>
            </a:pPr>
            <a:r>
              <a:rPr lang="zh-CN" altLang="en-US" sz="2000" dirty="0">
                <a:latin typeface="Times New Roman" panose="02020603050405020304" pitchFamily="18" charset="0"/>
                <a:ea typeface="微软雅黑" panose="020B0503020204020204" pitchFamily="34" charset="-122"/>
                <a:cs typeface="+mn-ea"/>
                <a:sym typeface="Times New Roman" panose="02020603050405020304" pitchFamily="18" charset="0"/>
              </a:rPr>
              <a:t>对给定数据对象集进行层次的分解</a:t>
            </a:r>
          </a:p>
          <a:p>
            <a:pPr marL="817200" lvl="1" indent="-360000" algn="just" fontAlgn="base">
              <a:lnSpc>
                <a:spcPct val="130000"/>
              </a:lnSpc>
              <a:spcBef>
                <a:spcPts val="600"/>
              </a:spcBef>
              <a:buClr>
                <a:srgbClr val="FF6600"/>
              </a:buClr>
              <a:buSzPct val="80000"/>
              <a:buFont typeface="Wingdings" panose="05000000000000000000" pitchFamily="2" charset="2"/>
              <a:buChar char="l"/>
            </a:pPr>
            <a:r>
              <a:rPr lang="zh-CN" altLang="en-US" sz="2000" dirty="0">
                <a:latin typeface="Times New Roman" panose="02020603050405020304" pitchFamily="18" charset="0"/>
                <a:ea typeface="微软雅黑" panose="020B0503020204020204" pitchFamily="34" charset="-122"/>
                <a:cs typeface="+mn-ea"/>
                <a:sym typeface="Times New Roman" panose="02020603050405020304" pitchFamily="18" charset="0"/>
              </a:rPr>
              <a:t>使用距离矩阵作为聚类标准</a:t>
            </a:r>
          </a:p>
          <a:p>
            <a:pPr marL="817200" lvl="1" indent="-360000" algn="just" fontAlgn="base">
              <a:lnSpc>
                <a:spcPct val="130000"/>
              </a:lnSpc>
              <a:spcBef>
                <a:spcPts val="600"/>
              </a:spcBef>
              <a:buClr>
                <a:srgbClr val="FF6600"/>
              </a:buClr>
              <a:buSzPct val="80000"/>
              <a:buFont typeface="Wingdings" panose="05000000000000000000" pitchFamily="2" charset="2"/>
              <a:buChar char="l"/>
            </a:pPr>
            <a:r>
              <a:rPr lang="zh-CN" altLang="en-US" sz="2000" dirty="0">
                <a:latin typeface="Times New Roman" panose="02020603050405020304" pitchFamily="18" charset="0"/>
                <a:ea typeface="微软雅黑" panose="020B0503020204020204" pitchFamily="34" charset="-122"/>
                <a:cs typeface="+mn-ea"/>
                <a:sym typeface="Times New Roman" panose="02020603050405020304" pitchFamily="18" charset="0"/>
              </a:rPr>
              <a:t>不需要输入</a:t>
            </a:r>
            <a:r>
              <a:rPr lang="zh-CN" altLang="en-US" sz="2000">
                <a:latin typeface="Times New Roman" panose="02020603050405020304" pitchFamily="18" charset="0"/>
                <a:ea typeface="微软雅黑" panose="020B0503020204020204" pitchFamily="34" charset="-122"/>
                <a:cs typeface="+mn-ea"/>
                <a:sym typeface="Times New Roman" panose="02020603050405020304" pitchFamily="18" charset="0"/>
              </a:rPr>
              <a:t>聚类数目</a:t>
            </a:r>
            <a:r>
              <a:rPr lang="en-US" altLang="zh-CN" sz="2000" dirty="0">
                <a:latin typeface="Times New Roman" panose="02020603050405020304" pitchFamily="18" charset="0"/>
                <a:ea typeface="微软雅黑" panose="020B0503020204020204" pitchFamily="34" charset="-122"/>
                <a:cs typeface="+mn-ea"/>
                <a:sym typeface="Times New Roman" panose="02020603050405020304" pitchFamily="18" charset="0"/>
              </a:rPr>
              <a:t>k</a:t>
            </a:r>
            <a:r>
              <a:rPr lang="zh-CN" altLang="en-US" sz="2000" dirty="0">
                <a:latin typeface="Times New Roman" panose="02020603050405020304" pitchFamily="18" charset="0"/>
                <a:ea typeface="微软雅黑" panose="020B0503020204020204" pitchFamily="34" charset="-122"/>
                <a:cs typeface="+mn-ea"/>
                <a:sym typeface="Times New Roman" panose="02020603050405020304" pitchFamily="18" charset="0"/>
              </a:rPr>
              <a:t>，但需要终止条件</a:t>
            </a:r>
          </a:p>
          <a:p>
            <a:pPr marL="360000" indent="-360000" algn="just" fontAlgn="base">
              <a:lnSpc>
                <a:spcPct val="130000"/>
              </a:lnSpc>
              <a:spcBef>
                <a:spcPts val="600"/>
              </a:spcBef>
              <a:buClr>
                <a:srgbClr val="FF6600"/>
              </a:buClr>
              <a:buSzPct val="80000"/>
              <a:buFont typeface="Wingdings" panose="05000000000000000000" pitchFamily="2" charset="2"/>
              <a:buChar char="l"/>
            </a:pPr>
            <a:r>
              <a:rPr lang="zh-CN" altLang="en-US" sz="2200">
                <a:latin typeface="Times New Roman" panose="02020603050405020304" pitchFamily="18" charset="0"/>
                <a:ea typeface="微软雅黑" panose="020B0503020204020204" pitchFamily="34" charset="-122"/>
                <a:cs typeface="+mn-ea"/>
                <a:sym typeface="Times New Roman" panose="02020603050405020304" pitchFamily="18" charset="0"/>
              </a:rPr>
              <a:t>两种层次方法</a:t>
            </a:r>
            <a:endParaRPr lang="zh-CN" altLang="en-US" sz="2200" dirty="0">
              <a:latin typeface="Times New Roman" panose="02020603050405020304" pitchFamily="18" charset="0"/>
              <a:ea typeface="微软雅黑" panose="020B0503020204020204" pitchFamily="34" charset="-122"/>
              <a:cs typeface="+mn-ea"/>
              <a:sym typeface="Times New Roman" panose="02020603050405020304" pitchFamily="18" charset="0"/>
            </a:endParaRPr>
          </a:p>
          <a:p>
            <a:pPr marL="817200" lvl="1" indent="-360000" algn="just" fontAlgn="base">
              <a:lnSpc>
                <a:spcPct val="130000"/>
              </a:lnSpc>
              <a:spcBef>
                <a:spcPts val="600"/>
              </a:spcBef>
              <a:buClr>
                <a:srgbClr val="FF6600"/>
              </a:buClr>
              <a:buSzPct val="80000"/>
              <a:buFont typeface="Wingdings" panose="05000000000000000000" pitchFamily="2" charset="2"/>
              <a:buChar char="l"/>
            </a:pPr>
            <a:r>
              <a:rPr lang="zh-CN" altLang="en-US" sz="2000" b="1">
                <a:solidFill>
                  <a:srgbClr val="FF6700"/>
                </a:solidFill>
                <a:latin typeface="Times New Roman" panose="02020603050405020304" pitchFamily="18" charset="0"/>
                <a:ea typeface="微软雅黑" panose="020B0503020204020204" pitchFamily="34" charset="-122"/>
                <a:cs typeface="+mn-ea"/>
                <a:sym typeface="Times New Roman" panose="02020603050405020304" pitchFamily="18" charset="0"/>
              </a:rPr>
              <a:t>自底向上方法（凝聚）</a:t>
            </a:r>
            <a:endParaRPr lang="en-US" altLang="zh-CN" sz="2000" b="1" dirty="0">
              <a:solidFill>
                <a:srgbClr val="FF6700"/>
              </a:solidFill>
              <a:latin typeface="Times New Roman" panose="02020603050405020304" pitchFamily="18" charset="0"/>
              <a:ea typeface="微软雅黑" panose="020B0503020204020204" pitchFamily="34" charset="-122"/>
              <a:cs typeface="+mn-ea"/>
              <a:sym typeface="Times New Roman" panose="02020603050405020304" pitchFamily="18" charset="0"/>
            </a:endParaRPr>
          </a:p>
          <a:p>
            <a:pPr lvl="2">
              <a:lnSpc>
                <a:spcPct val="130000"/>
              </a:lnSpc>
              <a:spcBef>
                <a:spcPts val="600"/>
              </a:spcBef>
              <a:buClr>
                <a:srgbClr val="FF6700"/>
              </a:buClr>
            </a:pPr>
            <a:r>
              <a:rPr lang="zh-CN" altLang="en-US" sz="1800" dirty="0">
                <a:sym typeface="Times New Roman" panose="02020603050405020304" pitchFamily="18" charset="0"/>
              </a:rPr>
              <a:t>初始将每个对象作为单独的一个簇，然后相继的合并相近的对象或簇，直到所有的簇合并为一个，或者达到一个</a:t>
            </a:r>
            <a:r>
              <a:rPr lang="zh-CN" altLang="en-US" sz="1800">
                <a:sym typeface="Times New Roman" panose="02020603050405020304" pitchFamily="18" charset="0"/>
              </a:rPr>
              <a:t>终止条件</a:t>
            </a:r>
            <a:endParaRPr lang="en-US" altLang="zh-CN" sz="1800" dirty="0">
              <a:sym typeface="Times New Roman" panose="02020603050405020304" pitchFamily="18" charset="0"/>
            </a:endParaRPr>
          </a:p>
          <a:p>
            <a:pPr lvl="2">
              <a:lnSpc>
                <a:spcPct val="130000"/>
              </a:lnSpc>
              <a:spcBef>
                <a:spcPts val="600"/>
              </a:spcBef>
              <a:buClr>
                <a:srgbClr val="FF6700"/>
              </a:buClr>
            </a:pPr>
            <a:r>
              <a:rPr lang="zh-CN" altLang="en-US" sz="1800" dirty="0">
                <a:sym typeface="Times New Roman" panose="02020603050405020304" pitchFamily="18" charset="0"/>
              </a:rPr>
              <a:t>代表</a:t>
            </a:r>
            <a:r>
              <a:rPr lang="zh-CN" altLang="en-US" sz="1800">
                <a:sym typeface="Times New Roman" panose="02020603050405020304" pitchFamily="18" charset="0"/>
              </a:rPr>
              <a:t>算法：</a:t>
            </a:r>
            <a:r>
              <a:rPr lang="en-US" altLang="zh-CN" sz="1800" b="1" dirty="0">
                <a:solidFill>
                  <a:srgbClr val="0070C0"/>
                </a:solidFill>
                <a:sym typeface="Times New Roman" panose="02020603050405020304" pitchFamily="18" charset="0"/>
              </a:rPr>
              <a:t>AGNES</a:t>
            </a:r>
            <a:r>
              <a:rPr lang="zh-CN" altLang="en-US" sz="1800" b="1" dirty="0">
                <a:solidFill>
                  <a:srgbClr val="0070C0"/>
                </a:solidFill>
                <a:sym typeface="Times New Roman" panose="02020603050405020304" pitchFamily="18" charset="0"/>
              </a:rPr>
              <a:t>算法</a:t>
            </a:r>
          </a:p>
          <a:p>
            <a:pPr marL="817200" lvl="1" indent="-360000" algn="just" fontAlgn="base">
              <a:lnSpc>
                <a:spcPct val="130000"/>
              </a:lnSpc>
              <a:spcBef>
                <a:spcPts val="600"/>
              </a:spcBef>
              <a:buClr>
                <a:srgbClr val="FF6600"/>
              </a:buClr>
              <a:buSzPct val="80000"/>
              <a:buFont typeface="Wingdings" panose="05000000000000000000" pitchFamily="2" charset="2"/>
              <a:buChar char="l"/>
            </a:pPr>
            <a:r>
              <a:rPr lang="zh-CN" altLang="en-US" sz="2000" b="1">
                <a:solidFill>
                  <a:srgbClr val="FF6700"/>
                </a:solidFill>
                <a:latin typeface="Times New Roman" panose="02020603050405020304" pitchFamily="18" charset="0"/>
                <a:ea typeface="微软雅黑" panose="020B0503020204020204" pitchFamily="34" charset="-122"/>
                <a:cs typeface="+mn-ea"/>
                <a:sym typeface="Times New Roman" panose="02020603050405020304" pitchFamily="18" charset="0"/>
              </a:rPr>
              <a:t>自顶向下方法（分裂）</a:t>
            </a:r>
            <a:endParaRPr lang="en-US" altLang="zh-CN" sz="2000" b="1">
              <a:solidFill>
                <a:srgbClr val="FF6700"/>
              </a:solidFill>
              <a:latin typeface="Times New Roman" panose="02020603050405020304" pitchFamily="18" charset="0"/>
              <a:ea typeface="微软雅黑" panose="020B0503020204020204" pitchFamily="34" charset="-122"/>
              <a:cs typeface="+mn-ea"/>
              <a:sym typeface="Times New Roman" panose="02020603050405020304" pitchFamily="18" charset="0"/>
            </a:endParaRPr>
          </a:p>
          <a:p>
            <a:pPr lvl="2">
              <a:lnSpc>
                <a:spcPct val="130000"/>
              </a:lnSpc>
              <a:spcBef>
                <a:spcPts val="600"/>
              </a:spcBef>
              <a:buClr>
                <a:srgbClr val="FF6700"/>
              </a:buClr>
            </a:pPr>
            <a:r>
              <a:rPr lang="zh-CN" altLang="en-US" sz="1800">
                <a:sym typeface="Times New Roman" panose="02020603050405020304" pitchFamily="18" charset="0"/>
              </a:rPr>
              <a:t>初始将所有的对象置于一个簇中，在迭代的每一步，一个簇被分裂为多个更小的簇，直到最终每个对象在一个单独的簇中，或达到一个终止条件</a:t>
            </a:r>
            <a:endParaRPr lang="en-US" altLang="zh-CN" sz="1800">
              <a:sym typeface="Times New Roman" panose="02020603050405020304" pitchFamily="18" charset="0"/>
            </a:endParaRPr>
          </a:p>
          <a:p>
            <a:pPr lvl="2">
              <a:lnSpc>
                <a:spcPct val="130000"/>
              </a:lnSpc>
              <a:spcBef>
                <a:spcPts val="600"/>
              </a:spcBef>
              <a:buClr>
                <a:srgbClr val="FF6700"/>
              </a:buClr>
            </a:pPr>
            <a:r>
              <a:rPr lang="zh-CN" altLang="en-US" sz="1800">
                <a:sym typeface="Times New Roman" panose="02020603050405020304" pitchFamily="18" charset="0"/>
              </a:rPr>
              <a:t>代表算法：</a:t>
            </a:r>
            <a:r>
              <a:rPr lang="en-US" altLang="zh-CN" sz="1800" b="1">
                <a:solidFill>
                  <a:srgbClr val="0070C0"/>
                </a:solidFill>
                <a:sym typeface="Times New Roman" panose="02020603050405020304" pitchFamily="18" charset="0"/>
              </a:rPr>
              <a:t>DIANA</a:t>
            </a:r>
            <a:r>
              <a:rPr lang="zh-CN" altLang="en-US" sz="1800" b="1">
                <a:solidFill>
                  <a:srgbClr val="0070C0"/>
                </a:solidFill>
                <a:sym typeface="Times New Roman" panose="02020603050405020304" pitchFamily="18" charset="0"/>
              </a:rPr>
              <a:t>算法</a:t>
            </a:r>
            <a:endParaRPr lang="zh-CN" altLang="en-US" b="1" dirty="0">
              <a:solidFill>
                <a:srgbClr val="0070C0"/>
              </a:solidFill>
              <a:sym typeface="Times New Roman" panose="02020603050405020304" pitchFamily="18" charset="0"/>
            </a:endParaRPr>
          </a:p>
        </p:txBody>
      </p:sp>
    </p:spTree>
    <p:extLst>
      <p:ext uri="{BB962C8B-B14F-4D97-AF65-F5344CB8AC3E}">
        <p14:creationId xmlns:p14="http://schemas.microsoft.com/office/powerpoint/2010/main" val="2887451094"/>
      </p:ext>
    </p:extLst>
  </p:cSld>
  <p:clrMapOvr>
    <a:masterClrMapping/>
  </p:clrMapOvr>
  <p:transition spd="med">
    <p:split orient="vert"/>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756000" y="108000"/>
            <a:ext cx="6781800" cy="492443"/>
          </a:xfrm>
          <a:prstGeom prst="rect">
            <a:avLst/>
          </a:prstGeom>
        </p:spPr>
        <p:txBody>
          <a:bodyPr wrap="square">
            <a:spAutoFit/>
          </a:bodyPr>
          <a:lstStyle/>
          <a:p>
            <a:pPr fontAlgn="base">
              <a:lnSpc>
                <a:spcPct val="100000"/>
              </a:lnSpc>
              <a:spcAft>
                <a:spcPct val="0"/>
              </a:spcAft>
            </a:pPr>
            <a:r>
              <a:rPr lang="en-US" altLang="zh-CN"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2.2 </a:t>
            </a:r>
            <a:r>
              <a:rPr lang="zh-CN" altLang="en-US"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层次</a:t>
            </a:r>
            <a:r>
              <a:rPr lang="zh-CN" altLang="en-US" sz="2600" b="1" spc="50" dirty="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聚类过程图示</a:t>
            </a:r>
          </a:p>
        </p:txBody>
      </p:sp>
      <p:sp>
        <p:nvSpPr>
          <p:cNvPr id="3" name="内容占位符 2"/>
          <p:cNvSpPr>
            <a:spLocks noGrp="1"/>
          </p:cNvSpPr>
          <p:nvPr>
            <p:ph idx="4294967295"/>
          </p:nvPr>
        </p:nvSpPr>
        <p:spPr>
          <a:xfrm>
            <a:off x="252000" y="756000"/>
            <a:ext cx="8347075" cy="540148"/>
          </a:xfrm>
          <a:prstGeom prst="rect">
            <a:avLst/>
          </a:prstGeom>
          <a:noFill/>
        </p:spPr>
        <p:txBody>
          <a:bodyPr wrap="square" lIns="72000" rIns="72000">
            <a:spAutoFit/>
          </a:bodyPr>
          <a:lstStyle/>
          <a:p>
            <a:pPr marL="360000" indent="-360000" algn="just" fontAlgn="base">
              <a:lnSpc>
                <a:spcPct val="150000"/>
              </a:lnSpc>
              <a:spcBef>
                <a:spcPts val="600"/>
              </a:spcBef>
              <a:buClr>
                <a:srgbClr val="FF6600"/>
              </a:buClr>
              <a:buSzPct val="80000"/>
              <a:buFont typeface="Wingdings" panose="05000000000000000000" pitchFamily="2" charset="2"/>
              <a:buChar char="l"/>
            </a:pPr>
            <a:r>
              <a:rPr lang="zh-CN" altLang="en-US" sz="2200">
                <a:latin typeface="Times New Roman" panose="02020603050405020304" pitchFamily="18" charset="0"/>
                <a:ea typeface="微软雅黑" panose="020B0503020204020204" pitchFamily="34" charset="-122"/>
                <a:cs typeface="+mn-ea"/>
                <a:sym typeface="Times New Roman" panose="02020603050405020304" pitchFamily="18" charset="0"/>
              </a:rPr>
              <a:t>凝聚的</a:t>
            </a:r>
            <a:r>
              <a:rPr lang="en-US" altLang="zh-CN" sz="2200" dirty="0">
                <a:latin typeface="Times New Roman" panose="02020603050405020304" pitchFamily="18" charset="0"/>
                <a:ea typeface="微软雅黑" panose="020B0503020204020204" pitchFamily="34" charset="-122"/>
                <a:cs typeface="+mn-ea"/>
                <a:sym typeface="Times New Roman" panose="02020603050405020304" pitchFamily="18" charset="0"/>
              </a:rPr>
              <a:t>(agglomerative)</a:t>
            </a:r>
            <a:r>
              <a:rPr lang="zh-CN" altLang="en-US" sz="2200" dirty="0">
                <a:latin typeface="Times New Roman" panose="02020603050405020304" pitchFamily="18" charset="0"/>
                <a:ea typeface="微软雅黑" panose="020B0503020204020204" pitchFamily="34" charset="-122"/>
                <a:cs typeface="+mn-ea"/>
                <a:sym typeface="Times New Roman" panose="02020603050405020304" pitchFamily="18" charset="0"/>
              </a:rPr>
              <a:t>和</a:t>
            </a:r>
            <a:r>
              <a:rPr lang="zh-CN" altLang="en-US" sz="2200">
                <a:latin typeface="Times New Roman" panose="02020603050405020304" pitchFamily="18" charset="0"/>
                <a:ea typeface="微软雅黑" panose="020B0503020204020204" pitchFamily="34" charset="-122"/>
                <a:cs typeface="+mn-ea"/>
                <a:sym typeface="Times New Roman" panose="02020603050405020304" pitchFamily="18" charset="0"/>
              </a:rPr>
              <a:t>分裂的</a:t>
            </a:r>
            <a:r>
              <a:rPr lang="en-US" altLang="zh-CN" sz="2200" dirty="0">
                <a:latin typeface="Times New Roman" panose="02020603050405020304" pitchFamily="18" charset="0"/>
                <a:ea typeface="微软雅黑" panose="020B0503020204020204" pitchFamily="34" charset="-122"/>
                <a:cs typeface="+mn-ea"/>
                <a:sym typeface="Times New Roman" panose="02020603050405020304" pitchFamily="18" charset="0"/>
              </a:rPr>
              <a:t>(divisive)</a:t>
            </a:r>
            <a:r>
              <a:rPr lang="zh-CN" altLang="en-US" sz="2200" dirty="0">
                <a:latin typeface="Times New Roman" panose="02020603050405020304" pitchFamily="18" charset="0"/>
                <a:ea typeface="微软雅黑" panose="020B0503020204020204" pitchFamily="34" charset="-122"/>
                <a:cs typeface="+mn-ea"/>
                <a:sym typeface="Times New Roman" panose="02020603050405020304" pitchFamily="18" charset="0"/>
              </a:rPr>
              <a:t>层次</a:t>
            </a:r>
            <a:r>
              <a:rPr lang="zh-CN" altLang="en-US" sz="2200">
                <a:latin typeface="Times New Roman" panose="02020603050405020304" pitchFamily="18" charset="0"/>
                <a:ea typeface="微软雅黑" panose="020B0503020204020204" pitchFamily="34" charset="-122"/>
                <a:cs typeface="+mn-ea"/>
                <a:sym typeface="Times New Roman" panose="02020603050405020304" pitchFamily="18" charset="0"/>
              </a:rPr>
              <a:t>聚类图示</a:t>
            </a:r>
            <a:endParaRPr lang="zh-CN" altLang="en-US" sz="2200" dirty="0">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grpSp>
        <p:nvGrpSpPr>
          <p:cNvPr id="4" name="Group 4"/>
          <p:cNvGrpSpPr>
            <a:grpSpLocks/>
          </p:cNvGrpSpPr>
          <p:nvPr/>
        </p:nvGrpSpPr>
        <p:grpSpPr bwMode="auto">
          <a:xfrm>
            <a:off x="829849" y="1772816"/>
            <a:ext cx="7191375" cy="3649663"/>
            <a:chOff x="1200" y="1776"/>
            <a:chExt cx="4530" cy="2299"/>
          </a:xfrm>
        </p:grpSpPr>
        <p:sp>
          <p:nvSpPr>
            <p:cNvPr id="5" name="Line 5"/>
            <p:cNvSpPr>
              <a:spLocks noChangeShapeType="1"/>
            </p:cNvSpPr>
            <p:nvPr/>
          </p:nvSpPr>
          <p:spPr bwMode="auto">
            <a:xfrm>
              <a:off x="1200" y="2112"/>
              <a:ext cx="3216" cy="0"/>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grpSp>
          <p:nvGrpSpPr>
            <p:cNvPr id="6" name="Group 6"/>
            <p:cNvGrpSpPr>
              <a:grpSpLocks/>
            </p:cNvGrpSpPr>
            <p:nvPr/>
          </p:nvGrpSpPr>
          <p:grpSpPr bwMode="auto">
            <a:xfrm>
              <a:off x="1440" y="1785"/>
              <a:ext cx="480" cy="327"/>
              <a:chOff x="1104" y="1785"/>
              <a:chExt cx="480" cy="327"/>
            </a:xfrm>
          </p:grpSpPr>
          <p:sp>
            <p:nvSpPr>
              <p:cNvPr id="58" name="Line 7"/>
              <p:cNvSpPr>
                <a:spLocks noChangeShapeType="1"/>
              </p:cNvSpPr>
              <p:nvPr/>
            </p:nvSpPr>
            <p:spPr bwMode="auto">
              <a:xfrm flipH="1">
                <a:off x="1200" y="2016"/>
                <a:ext cx="0"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59" name="Text Box 8"/>
              <p:cNvSpPr txBox="1">
                <a:spLocks noChangeArrowheads="1"/>
              </p:cNvSpPr>
              <p:nvPr/>
            </p:nvSpPr>
            <p:spPr bwMode="auto">
              <a:xfrm>
                <a:off x="1104" y="1785"/>
                <a:ext cx="48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lang="en-US" altLang="zh-CN">
                    <a:latin typeface="Times New Roman" panose="02020603050405020304" pitchFamily="18" charset="0"/>
                    <a:ea typeface="微软雅黑" panose="020B0503020204020204" pitchFamily="34" charset="-122"/>
                    <a:sym typeface="Times New Roman" panose="02020603050405020304" pitchFamily="18" charset="0"/>
                  </a:rPr>
                  <a:t>Step 0</a:t>
                </a:r>
                <a:endParaRPr lang="en-US" altLang="zh-CN" sz="2400">
                  <a:latin typeface="Times New Roman" panose="02020603050405020304" pitchFamily="18" charset="0"/>
                  <a:ea typeface="微软雅黑" panose="020B0503020204020204" pitchFamily="34" charset="-122"/>
                  <a:sym typeface="Times New Roman" panose="02020603050405020304" pitchFamily="18" charset="0"/>
                </a:endParaRPr>
              </a:p>
            </p:txBody>
          </p:sp>
        </p:grpSp>
        <p:grpSp>
          <p:nvGrpSpPr>
            <p:cNvPr id="7" name="Group 9"/>
            <p:cNvGrpSpPr>
              <a:grpSpLocks/>
            </p:cNvGrpSpPr>
            <p:nvPr/>
          </p:nvGrpSpPr>
          <p:grpSpPr bwMode="auto">
            <a:xfrm>
              <a:off x="1968" y="1776"/>
              <a:ext cx="480" cy="327"/>
              <a:chOff x="1104" y="1785"/>
              <a:chExt cx="480" cy="327"/>
            </a:xfrm>
          </p:grpSpPr>
          <p:sp>
            <p:nvSpPr>
              <p:cNvPr id="56" name="Line 10"/>
              <p:cNvSpPr>
                <a:spLocks noChangeShapeType="1"/>
              </p:cNvSpPr>
              <p:nvPr/>
            </p:nvSpPr>
            <p:spPr bwMode="auto">
              <a:xfrm flipH="1">
                <a:off x="1200" y="2016"/>
                <a:ext cx="0"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57" name="Text Box 11"/>
              <p:cNvSpPr txBox="1">
                <a:spLocks noChangeArrowheads="1"/>
              </p:cNvSpPr>
              <p:nvPr/>
            </p:nvSpPr>
            <p:spPr bwMode="auto">
              <a:xfrm>
                <a:off x="1104" y="1785"/>
                <a:ext cx="48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lang="en-US" altLang="zh-CN">
                    <a:latin typeface="Times New Roman" panose="02020603050405020304" pitchFamily="18" charset="0"/>
                    <a:ea typeface="微软雅黑" panose="020B0503020204020204" pitchFamily="34" charset="-122"/>
                    <a:sym typeface="Times New Roman" panose="02020603050405020304" pitchFamily="18" charset="0"/>
                  </a:rPr>
                  <a:t>Step 1</a:t>
                </a:r>
                <a:endParaRPr lang="en-US" altLang="zh-CN" sz="2400">
                  <a:latin typeface="Times New Roman" panose="02020603050405020304" pitchFamily="18" charset="0"/>
                  <a:ea typeface="微软雅黑" panose="020B0503020204020204" pitchFamily="34" charset="-122"/>
                  <a:sym typeface="Times New Roman" panose="02020603050405020304" pitchFamily="18" charset="0"/>
                </a:endParaRPr>
              </a:p>
            </p:txBody>
          </p:sp>
        </p:grpSp>
        <p:grpSp>
          <p:nvGrpSpPr>
            <p:cNvPr id="8" name="Group 12"/>
            <p:cNvGrpSpPr>
              <a:grpSpLocks/>
            </p:cNvGrpSpPr>
            <p:nvPr/>
          </p:nvGrpSpPr>
          <p:grpSpPr bwMode="auto">
            <a:xfrm>
              <a:off x="2496" y="1776"/>
              <a:ext cx="480" cy="327"/>
              <a:chOff x="1104" y="1785"/>
              <a:chExt cx="480" cy="327"/>
            </a:xfrm>
          </p:grpSpPr>
          <p:sp>
            <p:nvSpPr>
              <p:cNvPr id="54" name="Line 13"/>
              <p:cNvSpPr>
                <a:spLocks noChangeShapeType="1"/>
              </p:cNvSpPr>
              <p:nvPr/>
            </p:nvSpPr>
            <p:spPr bwMode="auto">
              <a:xfrm flipH="1">
                <a:off x="1200" y="2016"/>
                <a:ext cx="0"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55" name="Text Box 14"/>
              <p:cNvSpPr txBox="1">
                <a:spLocks noChangeArrowheads="1"/>
              </p:cNvSpPr>
              <p:nvPr/>
            </p:nvSpPr>
            <p:spPr bwMode="auto">
              <a:xfrm>
                <a:off x="1104" y="1785"/>
                <a:ext cx="48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lang="en-US" altLang="zh-CN">
                    <a:latin typeface="Times New Roman" panose="02020603050405020304" pitchFamily="18" charset="0"/>
                    <a:ea typeface="微软雅黑" panose="020B0503020204020204" pitchFamily="34" charset="-122"/>
                    <a:sym typeface="Times New Roman" panose="02020603050405020304" pitchFamily="18" charset="0"/>
                  </a:rPr>
                  <a:t>Step 2</a:t>
                </a:r>
                <a:endParaRPr lang="en-US" altLang="zh-CN" sz="2400">
                  <a:latin typeface="Times New Roman" panose="02020603050405020304" pitchFamily="18" charset="0"/>
                  <a:ea typeface="微软雅黑" panose="020B0503020204020204" pitchFamily="34" charset="-122"/>
                  <a:sym typeface="Times New Roman" panose="02020603050405020304" pitchFamily="18" charset="0"/>
                </a:endParaRPr>
              </a:p>
            </p:txBody>
          </p:sp>
        </p:grpSp>
        <p:grpSp>
          <p:nvGrpSpPr>
            <p:cNvPr id="9" name="Group 15"/>
            <p:cNvGrpSpPr>
              <a:grpSpLocks/>
            </p:cNvGrpSpPr>
            <p:nvPr/>
          </p:nvGrpSpPr>
          <p:grpSpPr bwMode="auto">
            <a:xfrm>
              <a:off x="2976" y="1776"/>
              <a:ext cx="480" cy="327"/>
              <a:chOff x="1104" y="1785"/>
              <a:chExt cx="480" cy="327"/>
            </a:xfrm>
          </p:grpSpPr>
          <p:sp>
            <p:nvSpPr>
              <p:cNvPr id="52" name="Line 16"/>
              <p:cNvSpPr>
                <a:spLocks noChangeShapeType="1"/>
              </p:cNvSpPr>
              <p:nvPr/>
            </p:nvSpPr>
            <p:spPr bwMode="auto">
              <a:xfrm flipH="1">
                <a:off x="1200" y="2016"/>
                <a:ext cx="0"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53" name="Text Box 17"/>
              <p:cNvSpPr txBox="1">
                <a:spLocks noChangeArrowheads="1"/>
              </p:cNvSpPr>
              <p:nvPr/>
            </p:nvSpPr>
            <p:spPr bwMode="auto">
              <a:xfrm>
                <a:off x="1104" y="1785"/>
                <a:ext cx="48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lang="en-US" altLang="zh-CN" dirty="0">
                    <a:latin typeface="Times New Roman" panose="02020603050405020304" pitchFamily="18" charset="0"/>
                    <a:ea typeface="微软雅黑" panose="020B0503020204020204" pitchFamily="34" charset="-122"/>
                    <a:sym typeface="Times New Roman" panose="02020603050405020304" pitchFamily="18" charset="0"/>
                  </a:rPr>
                  <a:t>Step 3</a:t>
                </a:r>
                <a:endParaRPr lang="en-US" altLang="zh-CN" sz="2400" dirty="0">
                  <a:latin typeface="Times New Roman" panose="02020603050405020304" pitchFamily="18" charset="0"/>
                  <a:ea typeface="微软雅黑" panose="020B0503020204020204" pitchFamily="34" charset="-122"/>
                  <a:sym typeface="Times New Roman" panose="02020603050405020304" pitchFamily="18" charset="0"/>
                </a:endParaRPr>
              </a:p>
            </p:txBody>
          </p:sp>
        </p:grpSp>
        <p:grpSp>
          <p:nvGrpSpPr>
            <p:cNvPr id="10" name="Group 18"/>
            <p:cNvGrpSpPr>
              <a:grpSpLocks/>
            </p:cNvGrpSpPr>
            <p:nvPr/>
          </p:nvGrpSpPr>
          <p:grpSpPr bwMode="auto">
            <a:xfrm>
              <a:off x="3456" y="1776"/>
              <a:ext cx="480" cy="327"/>
              <a:chOff x="1104" y="1785"/>
              <a:chExt cx="480" cy="327"/>
            </a:xfrm>
          </p:grpSpPr>
          <p:sp>
            <p:nvSpPr>
              <p:cNvPr id="50" name="Line 19"/>
              <p:cNvSpPr>
                <a:spLocks noChangeShapeType="1"/>
              </p:cNvSpPr>
              <p:nvPr/>
            </p:nvSpPr>
            <p:spPr bwMode="auto">
              <a:xfrm flipH="1">
                <a:off x="1200" y="2016"/>
                <a:ext cx="0"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51" name="Text Box 20"/>
              <p:cNvSpPr txBox="1">
                <a:spLocks noChangeArrowheads="1"/>
              </p:cNvSpPr>
              <p:nvPr/>
            </p:nvSpPr>
            <p:spPr bwMode="auto">
              <a:xfrm>
                <a:off x="1104" y="1785"/>
                <a:ext cx="48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lang="en-US" altLang="zh-CN">
                    <a:latin typeface="Times New Roman" panose="02020603050405020304" pitchFamily="18" charset="0"/>
                    <a:ea typeface="微软雅黑" panose="020B0503020204020204" pitchFamily="34" charset="-122"/>
                    <a:sym typeface="Times New Roman" panose="02020603050405020304" pitchFamily="18" charset="0"/>
                  </a:rPr>
                  <a:t>Step 4</a:t>
                </a:r>
                <a:endParaRPr lang="en-US" altLang="zh-CN" sz="2400">
                  <a:latin typeface="Times New Roman" panose="02020603050405020304" pitchFamily="18" charset="0"/>
                  <a:ea typeface="微软雅黑" panose="020B0503020204020204" pitchFamily="34" charset="-122"/>
                  <a:sym typeface="Times New Roman" panose="02020603050405020304" pitchFamily="18" charset="0"/>
                </a:endParaRPr>
              </a:p>
            </p:txBody>
          </p:sp>
        </p:grpSp>
        <p:sp>
          <p:nvSpPr>
            <p:cNvPr id="11" name="Text Box 21"/>
            <p:cNvSpPr txBox="1">
              <a:spLocks noChangeArrowheads="1"/>
            </p:cNvSpPr>
            <p:nvPr/>
          </p:nvSpPr>
          <p:spPr bwMode="auto">
            <a:xfrm>
              <a:off x="1440" y="2508"/>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zh-CN" sz="2400">
                  <a:latin typeface="Times New Roman" panose="02020603050405020304" pitchFamily="18" charset="0"/>
                  <a:ea typeface="微软雅黑" panose="020B0503020204020204" pitchFamily="34" charset="-122"/>
                  <a:sym typeface="Times New Roman" panose="02020603050405020304" pitchFamily="18" charset="0"/>
                </a:rPr>
                <a:t>b</a:t>
              </a:r>
            </a:p>
          </p:txBody>
        </p:sp>
        <p:sp>
          <p:nvSpPr>
            <p:cNvPr id="12" name="Text Box 22"/>
            <p:cNvSpPr txBox="1">
              <a:spLocks noChangeArrowheads="1"/>
            </p:cNvSpPr>
            <p:nvPr/>
          </p:nvSpPr>
          <p:spPr bwMode="auto">
            <a:xfrm>
              <a:off x="1440" y="3108"/>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zh-CN" sz="2400">
                  <a:latin typeface="Times New Roman" panose="02020603050405020304" pitchFamily="18" charset="0"/>
                  <a:ea typeface="微软雅黑" panose="020B0503020204020204" pitchFamily="34" charset="-122"/>
                  <a:sym typeface="Times New Roman" panose="02020603050405020304" pitchFamily="18" charset="0"/>
                </a:rPr>
                <a:t>d</a:t>
              </a:r>
            </a:p>
          </p:txBody>
        </p:sp>
        <p:sp>
          <p:nvSpPr>
            <p:cNvPr id="13" name="Text Box 23"/>
            <p:cNvSpPr txBox="1">
              <a:spLocks noChangeArrowheads="1"/>
            </p:cNvSpPr>
            <p:nvPr/>
          </p:nvSpPr>
          <p:spPr bwMode="auto">
            <a:xfrm>
              <a:off x="1440" y="2808"/>
              <a:ext cx="201"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zh-CN" sz="2400">
                  <a:latin typeface="Times New Roman" panose="02020603050405020304" pitchFamily="18" charset="0"/>
                  <a:ea typeface="微软雅黑" panose="020B0503020204020204" pitchFamily="34" charset="-122"/>
                  <a:sym typeface="Times New Roman" panose="02020603050405020304" pitchFamily="18" charset="0"/>
                </a:rPr>
                <a:t>c</a:t>
              </a:r>
            </a:p>
          </p:txBody>
        </p:sp>
        <p:sp>
          <p:nvSpPr>
            <p:cNvPr id="14" name="Text Box 24"/>
            <p:cNvSpPr txBox="1">
              <a:spLocks noChangeArrowheads="1"/>
            </p:cNvSpPr>
            <p:nvPr/>
          </p:nvSpPr>
          <p:spPr bwMode="auto">
            <a:xfrm>
              <a:off x="1440" y="3408"/>
              <a:ext cx="201"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zh-CN" sz="2400">
                  <a:latin typeface="Times New Roman" panose="02020603050405020304" pitchFamily="18" charset="0"/>
                  <a:ea typeface="微软雅黑" panose="020B0503020204020204" pitchFamily="34" charset="-122"/>
                  <a:sym typeface="Times New Roman" panose="02020603050405020304" pitchFamily="18" charset="0"/>
                </a:rPr>
                <a:t>e</a:t>
              </a:r>
            </a:p>
          </p:txBody>
        </p:sp>
        <p:sp>
          <p:nvSpPr>
            <p:cNvPr id="15" name="Text Box 25"/>
            <p:cNvSpPr txBox="1">
              <a:spLocks noChangeArrowheads="1"/>
            </p:cNvSpPr>
            <p:nvPr/>
          </p:nvSpPr>
          <p:spPr bwMode="auto">
            <a:xfrm>
              <a:off x="1440" y="2208"/>
              <a:ext cx="201"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zh-CN" sz="2400">
                  <a:latin typeface="Times New Roman" panose="02020603050405020304" pitchFamily="18" charset="0"/>
                  <a:ea typeface="微软雅黑" panose="020B0503020204020204" pitchFamily="34" charset="-122"/>
                  <a:sym typeface="Times New Roman" panose="02020603050405020304" pitchFamily="18" charset="0"/>
                </a:rPr>
                <a:t>a</a:t>
              </a:r>
            </a:p>
          </p:txBody>
        </p:sp>
        <p:sp>
          <p:nvSpPr>
            <p:cNvPr id="16" name="Oval 26"/>
            <p:cNvSpPr>
              <a:spLocks noChangeArrowheads="1"/>
            </p:cNvSpPr>
            <p:nvPr/>
          </p:nvSpPr>
          <p:spPr bwMode="auto">
            <a:xfrm>
              <a:off x="1392" y="2256"/>
              <a:ext cx="288" cy="24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7" name="Oval 27"/>
            <p:cNvSpPr>
              <a:spLocks noChangeArrowheads="1"/>
            </p:cNvSpPr>
            <p:nvPr/>
          </p:nvSpPr>
          <p:spPr bwMode="auto">
            <a:xfrm>
              <a:off x="1392" y="2544"/>
              <a:ext cx="288" cy="24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8" name="Oval 28"/>
            <p:cNvSpPr>
              <a:spLocks noChangeArrowheads="1"/>
            </p:cNvSpPr>
            <p:nvPr/>
          </p:nvSpPr>
          <p:spPr bwMode="auto">
            <a:xfrm>
              <a:off x="1392" y="2832"/>
              <a:ext cx="288" cy="24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9" name="Oval 29"/>
            <p:cNvSpPr>
              <a:spLocks noChangeArrowheads="1"/>
            </p:cNvSpPr>
            <p:nvPr/>
          </p:nvSpPr>
          <p:spPr bwMode="auto">
            <a:xfrm>
              <a:off x="1392" y="3120"/>
              <a:ext cx="288" cy="24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20" name="Oval 30"/>
            <p:cNvSpPr>
              <a:spLocks noChangeArrowheads="1"/>
            </p:cNvSpPr>
            <p:nvPr/>
          </p:nvSpPr>
          <p:spPr bwMode="auto">
            <a:xfrm>
              <a:off x="1392" y="3408"/>
              <a:ext cx="288" cy="24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21" name="Text Box 31"/>
            <p:cNvSpPr txBox="1">
              <a:spLocks noChangeArrowheads="1"/>
            </p:cNvSpPr>
            <p:nvPr/>
          </p:nvSpPr>
          <p:spPr bwMode="auto">
            <a:xfrm>
              <a:off x="1968" y="2304"/>
              <a:ext cx="34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zh-CN" sz="2400">
                  <a:latin typeface="Times New Roman" panose="02020603050405020304" pitchFamily="18" charset="0"/>
                  <a:ea typeface="微软雅黑" panose="020B0503020204020204" pitchFamily="34" charset="-122"/>
                  <a:sym typeface="Times New Roman" panose="02020603050405020304" pitchFamily="18" charset="0"/>
                </a:rPr>
                <a:t>a b</a:t>
              </a:r>
            </a:p>
          </p:txBody>
        </p:sp>
        <p:sp>
          <p:nvSpPr>
            <p:cNvPr id="22" name="Oval 32"/>
            <p:cNvSpPr>
              <a:spLocks noChangeArrowheads="1"/>
            </p:cNvSpPr>
            <p:nvPr/>
          </p:nvSpPr>
          <p:spPr bwMode="auto">
            <a:xfrm>
              <a:off x="1872" y="2352"/>
              <a:ext cx="528" cy="24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23" name="Text Box 33"/>
            <p:cNvSpPr txBox="1">
              <a:spLocks noChangeArrowheads="1"/>
            </p:cNvSpPr>
            <p:nvPr/>
          </p:nvSpPr>
          <p:spPr bwMode="auto">
            <a:xfrm>
              <a:off x="2496" y="3216"/>
              <a:ext cx="34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zh-CN" sz="2400">
                  <a:latin typeface="Times New Roman" panose="02020603050405020304" pitchFamily="18" charset="0"/>
                  <a:ea typeface="微软雅黑" panose="020B0503020204020204" pitchFamily="34" charset="-122"/>
                  <a:sym typeface="Times New Roman" panose="02020603050405020304" pitchFamily="18" charset="0"/>
                </a:rPr>
                <a:t>d e</a:t>
              </a:r>
            </a:p>
          </p:txBody>
        </p:sp>
        <p:sp>
          <p:nvSpPr>
            <p:cNvPr id="24" name="Oval 34"/>
            <p:cNvSpPr>
              <a:spLocks noChangeArrowheads="1"/>
            </p:cNvSpPr>
            <p:nvPr/>
          </p:nvSpPr>
          <p:spPr bwMode="auto">
            <a:xfrm>
              <a:off x="2400" y="3264"/>
              <a:ext cx="528" cy="24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25" name="Text Box 35"/>
            <p:cNvSpPr txBox="1">
              <a:spLocks noChangeArrowheads="1"/>
            </p:cNvSpPr>
            <p:nvPr/>
          </p:nvSpPr>
          <p:spPr bwMode="auto">
            <a:xfrm>
              <a:off x="2880" y="2928"/>
              <a:ext cx="47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zh-CN" sz="2400">
                  <a:latin typeface="Times New Roman" panose="02020603050405020304" pitchFamily="18" charset="0"/>
                  <a:ea typeface="微软雅黑" panose="020B0503020204020204" pitchFamily="34" charset="-122"/>
                  <a:sym typeface="Times New Roman" panose="02020603050405020304" pitchFamily="18" charset="0"/>
                </a:rPr>
                <a:t>c d e</a:t>
              </a:r>
            </a:p>
          </p:txBody>
        </p:sp>
        <p:sp>
          <p:nvSpPr>
            <p:cNvPr id="26" name="Oval 36"/>
            <p:cNvSpPr>
              <a:spLocks noChangeArrowheads="1"/>
            </p:cNvSpPr>
            <p:nvPr/>
          </p:nvSpPr>
          <p:spPr bwMode="auto">
            <a:xfrm>
              <a:off x="2784" y="2928"/>
              <a:ext cx="624" cy="288"/>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27" name="Text Box 37"/>
            <p:cNvSpPr txBox="1">
              <a:spLocks noChangeArrowheads="1"/>
            </p:cNvSpPr>
            <p:nvPr/>
          </p:nvSpPr>
          <p:spPr bwMode="auto">
            <a:xfrm>
              <a:off x="3216" y="2592"/>
              <a:ext cx="75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zh-CN" sz="2400" dirty="0">
                  <a:latin typeface="Times New Roman" panose="02020603050405020304" pitchFamily="18" charset="0"/>
                  <a:ea typeface="微软雅黑" panose="020B0503020204020204" pitchFamily="34" charset="-122"/>
                  <a:sym typeface="Times New Roman" panose="02020603050405020304" pitchFamily="18" charset="0"/>
                </a:rPr>
                <a:t>a b c d e</a:t>
              </a:r>
            </a:p>
          </p:txBody>
        </p:sp>
        <p:sp>
          <p:nvSpPr>
            <p:cNvPr id="28" name="Oval 38"/>
            <p:cNvSpPr>
              <a:spLocks noChangeArrowheads="1"/>
            </p:cNvSpPr>
            <p:nvPr/>
          </p:nvSpPr>
          <p:spPr bwMode="auto">
            <a:xfrm>
              <a:off x="3120" y="2592"/>
              <a:ext cx="1008" cy="288"/>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29" name="Line 39"/>
            <p:cNvSpPr>
              <a:spLocks noChangeShapeType="1"/>
            </p:cNvSpPr>
            <p:nvPr/>
          </p:nvSpPr>
          <p:spPr bwMode="auto">
            <a:xfrm>
              <a:off x="1200" y="3753"/>
              <a:ext cx="3216" cy="0"/>
            </a:xfrm>
            <a:prstGeom prst="line">
              <a:avLst/>
            </a:prstGeom>
            <a:noFill/>
            <a:ln w="19050">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30" name="Line 40"/>
            <p:cNvSpPr>
              <a:spLocks noChangeShapeType="1"/>
            </p:cNvSpPr>
            <p:nvPr/>
          </p:nvSpPr>
          <p:spPr bwMode="auto">
            <a:xfrm flipH="1">
              <a:off x="1536" y="3753"/>
              <a:ext cx="0"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31" name="Text Box 41"/>
            <p:cNvSpPr txBox="1">
              <a:spLocks noChangeArrowheads="1"/>
            </p:cNvSpPr>
            <p:nvPr/>
          </p:nvSpPr>
          <p:spPr bwMode="auto">
            <a:xfrm>
              <a:off x="1440" y="3810"/>
              <a:ext cx="48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lang="en-US" altLang="zh-CN">
                  <a:latin typeface="Times New Roman" panose="02020603050405020304" pitchFamily="18" charset="0"/>
                  <a:ea typeface="微软雅黑" panose="020B0503020204020204" pitchFamily="34" charset="-122"/>
                  <a:sym typeface="Times New Roman" panose="02020603050405020304" pitchFamily="18" charset="0"/>
                </a:rPr>
                <a:t>Step 4</a:t>
              </a:r>
              <a:endParaRPr lang="en-US" altLang="zh-CN" sz="2400">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32" name="Line 42"/>
            <p:cNvSpPr>
              <a:spLocks noChangeShapeType="1"/>
            </p:cNvSpPr>
            <p:nvPr/>
          </p:nvSpPr>
          <p:spPr bwMode="auto">
            <a:xfrm flipH="1">
              <a:off x="2064" y="3744"/>
              <a:ext cx="0"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33" name="Text Box 43"/>
            <p:cNvSpPr txBox="1">
              <a:spLocks noChangeArrowheads="1"/>
            </p:cNvSpPr>
            <p:nvPr/>
          </p:nvSpPr>
          <p:spPr bwMode="auto">
            <a:xfrm>
              <a:off x="1968" y="3801"/>
              <a:ext cx="48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lang="en-US" altLang="zh-CN">
                  <a:latin typeface="Times New Roman" panose="02020603050405020304" pitchFamily="18" charset="0"/>
                  <a:ea typeface="微软雅黑" panose="020B0503020204020204" pitchFamily="34" charset="-122"/>
                  <a:sym typeface="Times New Roman" panose="02020603050405020304" pitchFamily="18" charset="0"/>
                </a:rPr>
                <a:t>Step 3</a:t>
              </a:r>
              <a:endParaRPr lang="en-US" altLang="zh-CN" sz="2400">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34" name="Line 44"/>
            <p:cNvSpPr>
              <a:spLocks noChangeShapeType="1"/>
            </p:cNvSpPr>
            <p:nvPr/>
          </p:nvSpPr>
          <p:spPr bwMode="auto">
            <a:xfrm flipH="1">
              <a:off x="2592" y="3744"/>
              <a:ext cx="0"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35" name="Text Box 45"/>
            <p:cNvSpPr txBox="1">
              <a:spLocks noChangeArrowheads="1"/>
            </p:cNvSpPr>
            <p:nvPr/>
          </p:nvSpPr>
          <p:spPr bwMode="auto">
            <a:xfrm>
              <a:off x="2496" y="3801"/>
              <a:ext cx="48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lang="en-US" altLang="zh-CN">
                  <a:latin typeface="Times New Roman" panose="02020603050405020304" pitchFamily="18" charset="0"/>
                  <a:ea typeface="微软雅黑" panose="020B0503020204020204" pitchFamily="34" charset="-122"/>
                  <a:sym typeface="Times New Roman" panose="02020603050405020304" pitchFamily="18" charset="0"/>
                </a:rPr>
                <a:t>Step 2</a:t>
              </a:r>
              <a:endParaRPr lang="en-US" altLang="zh-CN" sz="2400">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36" name="Line 46"/>
            <p:cNvSpPr>
              <a:spLocks noChangeShapeType="1"/>
            </p:cNvSpPr>
            <p:nvPr/>
          </p:nvSpPr>
          <p:spPr bwMode="auto">
            <a:xfrm flipH="1">
              <a:off x="3072" y="3744"/>
              <a:ext cx="0"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37" name="Text Box 47"/>
            <p:cNvSpPr txBox="1">
              <a:spLocks noChangeArrowheads="1"/>
            </p:cNvSpPr>
            <p:nvPr/>
          </p:nvSpPr>
          <p:spPr bwMode="auto">
            <a:xfrm>
              <a:off x="2976" y="3801"/>
              <a:ext cx="48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lang="en-US" altLang="zh-CN">
                  <a:latin typeface="Times New Roman" panose="02020603050405020304" pitchFamily="18" charset="0"/>
                  <a:ea typeface="微软雅黑" panose="020B0503020204020204" pitchFamily="34" charset="-122"/>
                  <a:sym typeface="Times New Roman" panose="02020603050405020304" pitchFamily="18" charset="0"/>
                </a:rPr>
                <a:t>Step 1</a:t>
              </a:r>
              <a:endParaRPr lang="en-US" altLang="zh-CN" sz="2400">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38" name="Line 48"/>
            <p:cNvSpPr>
              <a:spLocks noChangeShapeType="1"/>
            </p:cNvSpPr>
            <p:nvPr/>
          </p:nvSpPr>
          <p:spPr bwMode="auto">
            <a:xfrm flipH="1">
              <a:off x="3552" y="3744"/>
              <a:ext cx="0"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39" name="Text Box 49"/>
            <p:cNvSpPr txBox="1">
              <a:spLocks noChangeArrowheads="1"/>
            </p:cNvSpPr>
            <p:nvPr/>
          </p:nvSpPr>
          <p:spPr bwMode="auto">
            <a:xfrm>
              <a:off x="3456" y="3801"/>
              <a:ext cx="48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lang="en-US" altLang="zh-CN">
                  <a:latin typeface="Times New Roman" panose="02020603050405020304" pitchFamily="18" charset="0"/>
                  <a:ea typeface="微软雅黑" panose="020B0503020204020204" pitchFamily="34" charset="-122"/>
                  <a:sym typeface="Times New Roman" panose="02020603050405020304" pitchFamily="18" charset="0"/>
                </a:rPr>
                <a:t>Step 0</a:t>
              </a:r>
              <a:endParaRPr lang="en-US" altLang="zh-CN" sz="2400">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40" name="Line 50"/>
            <p:cNvSpPr>
              <a:spLocks noChangeShapeType="1"/>
            </p:cNvSpPr>
            <p:nvPr/>
          </p:nvSpPr>
          <p:spPr bwMode="auto">
            <a:xfrm>
              <a:off x="1680" y="2352"/>
              <a:ext cx="192"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41" name="Line 51"/>
            <p:cNvSpPr>
              <a:spLocks noChangeShapeType="1"/>
            </p:cNvSpPr>
            <p:nvPr/>
          </p:nvSpPr>
          <p:spPr bwMode="auto">
            <a:xfrm flipV="1">
              <a:off x="1680" y="2448"/>
              <a:ext cx="192"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42" name="Line 52"/>
            <p:cNvSpPr>
              <a:spLocks noChangeShapeType="1"/>
            </p:cNvSpPr>
            <p:nvPr/>
          </p:nvSpPr>
          <p:spPr bwMode="auto">
            <a:xfrm>
              <a:off x="1680" y="3216"/>
              <a:ext cx="720" cy="1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43" name="Line 53"/>
            <p:cNvSpPr>
              <a:spLocks noChangeShapeType="1"/>
            </p:cNvSpPr>
            <p:nvPr/>
          </p:nvSpPr>
          <p:spPr bwMode="auto">
            <a:xfrm flipV="1">
              <a:off x="1680" y="3360"/>
              <a:ext cx="720" cy="1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44" name="Line 54"/>
            <p:cNvSpPr>
              <a:spLocks noChangeShapeType="1"/>
            </p:cNvSpPr>
            <p:nvPr/>
          </p:nvSpPr>
          <p:spPr bwMode="auto">
            <a:xfrm>
              <a:off x="1680" y="2976"/>
              <a:ext cx="1104"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45" name="Line 55"/>
            <p:cNvSpPr>
              <a:spLocks noChangeShapeType="1"/>
            </p:cNvSpPr>
            <p:nvPr/>
          </p:nvSpPr>
          <p:spPr bwMode="auto">
            <a:xfrm flipV="1">
              <a:off x="2688" y="3072"/>
              <a:ext cx="96"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46" name="Line 56"/>
            <p:cNvSpPr>
              <a:spLocks noChangeShapeType="1"/>
            </p:cNvSpPr>
            <p:nvPr/>
          </p:nvSpPr>
          <p:spPr bwMode="auto">
            <a:xfrm>
              <a:off x="2400" y="2496"/>
              <a:ext cx="720"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47" name="Line 57"/>
            <p:cNvSpPr>
              <a:spLocks noChangeShapeType="1"/>
            </p:cNvSpPr>
            <p:nvPr/>
          </p:nvSpPr>
          <p:spPr bwMode="auto">
            <a:xfrm flipV="1">
              <a:off x="3072" y="2736"/>
              <a:ext cx="48"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48" name="Text Box 58"/>
            <p:cNvSpPr txBox="1">
              <a:spLocks noChangeArrowheads="1"/>
            </p:cNvSpPr>
            <p:nvPr/>
          </p:nvSpPr>
          <p:spPr bwMode="auto">
            <a:xfrm>
              <a:off x="4441" y="1824"/>
              <a:ext cx="1289" cy="5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400" b="1">
                  <a:latin typeface="Times New Roman" panose="02020603050405020304" pitchFamily="18" charset="0"/>
                  <a:ea typeface="微软雅黑" panose="020B0503020204020204" pitchFamily="34" charset="-122"/>
                  <a:sym typeface="Times New Roman" panose="02020603050405020304" pitchFamily="18" charset="0"/>
                </a:rPr>
                <a:t>agglomerative</a:t>
              </a:r>
            </a:p>
            <a:p>
              <a:pPr algn="ctr" eaLnBrk="0" hangingPunct="0"/>
              <a:r>
                <a:rPr lang="en-US" altLang="zh-CN" sz="2400" b="1">
                  <a:latin typeface="Times New Roman" panose="02020603050405020304" pitchFamily="18" charset="0"/>
                  <a:ea typeface="微软雅黑" panose="020B0503020204020204" pitchFamily="34" charset="-122"/>
                  <a:sym typeface="Times New Roman" panose="02020603050405020304" pitchFamily="18" charset="0"/>
                </a:rPr>
                <a:t>(AGNES)</a:t>
              </a:r>
            </a:p>
          </p:txBody>
        </p:sp>
        <p:sp>
          <p:nvSpPr>
            <p:cNvPr id="49" name="Text Box 59"/>
            <p:cNvSpPr txBox="1">
              <a:spLocks noChangeArrowheads="1"/>
            </p:cNvSpPr>
            <p:nvPr/>
          </p:nvSpPr>
          <p:spPr bwMode="auto">
            <a:xfrm>
              <a:off x="4539" y="3552"/>
              <a:ext cx="883" cy="5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400" b="1" dirty="0">
                  <a:latin typeface="Times New Roman" panose="02020603050405020304" pitchFamily="18" charset="0"/>
                  <a:ea typeface="微软雅黑" panose="020B0503020204020204" pitchFamily="34" charset="-122"/>
                  <a:sym typeface="Times New Roman" panose="02020603050405020304" pitchFamily="18" charset="0"/>
                </a:rPr>
                <a:t>divisive</a:t>
              </a:r>
            </a:p>
            <a:p>
              <a:pPr algn="ctr" eaLnBrk="0" hangingPunct="0"/>
              <a:r>
                <a:rPr lang="en-US" altLang="zh-CN" sz="2400" b="1" dirty="0">
                  <a:latin typeface="Times New Roman" panose="02020603050405020304" pitchFamily="18" charset="0"/>
                  <a:ea typeface="微软雅黑" panose="020B0503020204020204" pitchFamily="34" charset="-122"/>
                  <a:sym typeface="Times New Roman" panose="02020603050405020304" pitchFamily="18" charset="0"/>
                </a:rPr>
                <a:t>(DIANA)</a:t>
              </a:r>
              <a:endParaRPr lang="en-US" altLang="zh-CN" sz="2400" dirty="0">
                <a:latin typeface="Times New Roman" panose="02020603050405020304" pitchFamily="18" charset="0"/>
                <a:ea typeface="微软雅黑" panose="020B0503020204020204" pitchFamily="34" charset="-122"/>
                <a:sym typeface="Times New Roman" panose="02020603050405020304" pitchFamily="18" charset="0"/>
              </a:endParaRPr>
            </a:p>
          </p:txBody>
        </p:sp>
      </p:grpSp>
    </p:spTree>
    <p:extLst>
      <p:ext uri="{BB962C8B-B14F-4D97-AF65-F5344CB8AC3E}">
        <p14:creationId xmlns:p14="http://schemas.microsoft.com/office/powerpoint/2010/main" val="3391067924"/>
      </p:ext>
    </p:extLst>
  </p:cSld>
  <p:clrMapOvr>
    <a:masterClrMapping/>
  </p:clrMapOvr>
  <p:transition spd="med">
    <p:split orient="vert"/>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756000" y="108000"/>
            <a:ext cx="6781800" cy="492443"/>
          </a:xfrm>
          <a:prstGeom prst="rect">
            <a:avLst/>
          </a:prstGeom>
        </p:spPr>
        <p:txBody>
          <a:bodyPr wrap="square">
            <a:spAutoFit/>
          </a:bodyPr>
          <a:lstStyle/>
          <a:p>
            <a:pPr fontAlgn="base">
              <a:lnSpc>
                <a:spcPct val="100000"/>
              </a:lnSpc>
              <a:spcAft>
                <a:spcPct val="0"/>
              </a:spcAft>
            </a:pPr>
            <a:r>
              <a:rPr lang="en-US" altLang="zh-CN"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2.2.1 AGNES</a:t>
            </a:r>
            <a:r>
              <a:rPr lang="zh-CN" altLang="en-US" sz="2600" b="1" spc="50" dirty="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算法</a:t>
            </a:r>
          </a:p>
        </p:txBody>
      </p:sp>
      <p:sp>
        <p:nvSpPr>
          <p:cNvPr id="3" name="内容占位符 2"/>
          <p:cNvSpPr>
            <a:spLocks noGrp="1"/>
          </p:cNvSpPr>
          <p:nvPr>
            <p:ph idx="4294967295"/>
          </p:nvPr>
        </p:nvSpPr>
        <p:spPr>
          <a:xfrm>
            <a:off x="252000" y="756000"/>
            <a:ext cx="8640000" cy="4782015"/>
          </a:xfrm>
          <a:prstGeom prst="rect">
            <a:avLst/>
          </a:prstGeom>
          <a:noFill/>
        </p:spPr>
        <p:txBody>
          <a:bodyPr wrap="square" lIns="72000" rIns="72000">
            <a:spAutoFit/>
          </a:bodyPr>
          <a:lstStyle/>
          <a:p>
            <a:pPr marL="360000" indent="-360000" algn="just" fontAlgn="base">
              <a:lnSpc>
                <a:spcPct val="150000"/>
              </a:lnSpc>
              <a:spcBef>
                <a:spcPts val="600"/>
              </a:spcBef>
              <a:buClr>
                <a:srgbClr val="FF6600"/>
              </a:buClr>
              <a:buSzPct val="80000"/>
              <a:buFont typeface="Wingdings" panose="05000000000000000000" pitchFamily="2" charset="2"/>
              <a:buChar char="l"/>
            </a:pPr>
            <a:r>
              <a:rPr lang="en-US" altLang="zh-CN" sz="2400" dirty="0">
                <a:latin typeface="Times New Roman" panose="02020603050405020304" pitchFamily="18" charset="0"/>
                <a:ea typeface="微软雅黑" panose="020B0503020204020204" pitchFamily="34" charset="-122"/>
                <a:cs typeface="+mn-ea"/>
                <a:sym typeface="Times New Roman" panose="02020603050405020304" pitchFamily="18" charset="0"/>
              </a:rPr>
              <a:t>AGNES (Agglomerative Nesting)</a:t>
            </a:r>
            <a:r>
              <a:rPr lang="zh-CN" altLang="en-US" sz="2400" dirty="0">
                <a:latin typeface="Times New Roman" panose="02020603050405020304" pitchFamily="18" charset="0"/>
                <a:ea typeface="微软雅黑" panose="020B0503020204020204" pitchFamily="34" charset="-122"/>
                <a:cs typeface="+mn-ea"/>
                <a:sym typeface="Times New Roman" panose="02020603050405020304" pitchFamily="18" charset="0"/>
              </a:rPr>
              <a:t>算法</a:t>
            </a:r>
          </a:p>
          <a:p>
            <a:pPr marL="817200" lvl="1" indent="-360000" algn="just" fontAlgn="base">
              <a:lnSpc>
                <a:spcPct val="150000"/>
              </a:lnSpc>
              <a:spcBef>
                <a:spcPts val="600"/>
              </a:spcBef>
              <a:buClr>
                <a:srgbClr val="FF6600"/>
              </a:buClr>
              <a:buSzPct val="80000"/>
              <a:buFont typeface="Wingdings" panose="05000000000000000000" pitchFamily="2" charset="2"/>
              <a:buChar char="l"/>
            </a:pPr>
            <a:r>
              <a:rPr lang="zh-CN" altLang="en-US" sz="2200" dirty="0">
                <a:latin typeface="Times New Roman" panose="02020603050405020304" pitchFamily="18" charset="0"/>
                <a:ea typeface="微软雅黑" panose="020B0503020204020204" pitchFamily="34" charset="-122"/>
                <a:cs typeface="+mn-ea"/>
                <a:sym typeface="Times New Roman" panose="02020603050405020304" pitchFamily="18" charset="0"/>
              </a:rPr>
              <a:t>首先，将数据集中的每个样本作为一个簇；</a:t>
            </a:r>
          </a:p>
          <a:p>
            <a:pPr marL="817200" lvl="1" indent="-360000" algn="just" fontAlgn="base">
              <a:lnSpc>
                <a:spcPct val="150000"/>
              </a:lnSpc>
              <a:spcBef>
                <a:spcPts val="600"/>
              </a:spcBef>
              <a:buClr>
                <a:srgbClr val="FF6600"/>
              </a:buClr>
              <a:buSzPct val="80000"/>
              <a:buFont typeface="Wingdings" panose="05000000000000000000" pitchFamily="2" charset="2"/>
              <a:buChar char="l"/>
            </a:pPr>
            <a:r>
              <a:rPr lang="zh-CN" altLang="en-US" sz="2200" dirty="0">
                <a:latin typeface="Times New Roman" panose="02020603050405020304" pitchFamily="18" charset="0"/>
                <a:ea typeface="微软雅黑" panose="020B0503020204020204" pitchFamily="34" charset="-122"/>
                <a:cs typeface="+mn-ea"/>
                <a:sym typeface="Times New Roman" panose="02020603050405020304" pitchFamily="18" charset="0"/>
              </a:rPr>
              <a:t>然后，根据某些准则将这些簇逐步合并；</a:t>
            </a:r>
          </a:p>
          <a:p>
            <a:pPr marL="817200" lvl="1" indent="-360000" algn="just" fontAlgn="base">
              <a:lnSpc>
                <a:spcPct val="150000"/>
              </a:lnSpc>
              <a:spcBef>
                <a:spcPts val="600"/>
              </a:spcBef>
              <a:buClr>
                <a:srgbClr val="FF6600"/>
              </a:buClr>
              <a:buSzPct val="80000"/>
              <a:buFont typeface="Wingdings" panose="05000000000000000000" pitchFamily="2" charset="2"/>
              <a:buChar char="l"/>
            </a:pPr>
            <a:r>
              <a:rPr lang="zh-CN" altLang="en-US" sz="2200" dirty="0">
                <a:latin typeface="Times New Roman" panose="02020603050405020304" pitchFamily="18" charset="0"/>
                <a:ea typeface="微软雅黑" panose="020B0503020204020204" pitchFamily="34" charset="-122"/>
                <a:cs typeface="+mn-ea"/>
                <a:sym typeface="Times New Roman" panose="02020603050405020304" pitchFamily="18" charset="0"/>
              </a:rPr>
              <a:t>合并的过程反复进行，直至不能再合并或者达到结束条件为止。</a:t>
            </a:r>
          </a:p>
          <a:p>
            <a:pPr marL="360000" indent="-360000" algn="just" fontAlgn="base">
              <a:lnSpc>
                <a:spcPct val="150000"/>
              </a:lnSpc>
              <a:spcBef>
                <a:spcPts val="600"/>
              </a:spcBef>
              <a:buClr>
                <a:srgbClr val="FF6600"/>
              </a:buClr>
              <a:buSzPct val="80000"/>
              <a:buFont typeface="Wingdings" panose="05000000000000000000" pitchFamily="2" charset="2"/>
              <a:buChar char="l"/>
            </a:pPr>
            <a:r>
              <a:rPr lang="zh-CN" altLang="en-US" sz="2400">
                <a:latin typeface="Times New Roman" panose="02020603050405020304" pitchFamily="18" charset="0"/>
                <a:ea typeface="微软雅黑" panose="020B0503020204020204" pitchFamily="34" charset="-122"/>
                <a:cs typeface="+mn-ea"/>
                <a:sym typeface="Times New Roman" panose="02020603050405020304" pitchFamily="18" charset="0"/>
              </a:rPr>
              <a:t>合并准则</a:t>
            </a:r>
            <a:endParaRPr lang="en-US" altLang="zh-CN" sz="2400" dirty="0">
              <a:latin typeface="Times New Roman" panose="02020603050405020304" pitchFamily="18" charset="0"/>
              <a:ea typeface="微软雅黑" panose="020B0503020204020204" pitchFamily="34" charset="-122"/>
              <a:cs typeface="+mn-ea"/>
              <a:sym typeface="Times New Roman" panose="02020603050405020304" pitchFamily="18" charset="0"/>
            </a:endParaRPr>
          </a:p>
          <a:p>
            <a:pPr marL="817200" lvl="1" indent="-360000" algn="just" fontAlgn="base">
              <a:lnSpc>
                <a:spcPct val="150000"/>
              </a:lnSpc>
              <a:spcBef>
                <a:spcPts val="600"/>
              </a:spcBef>
              <a:buClr>
                <a:srgbClr val="FF6600"/>
              </a:buClr>
              <a:buSzPct val="80000"/>
              <a:buFont typeface="Wingdings" panose="05000000000000000000" pitchFamily="2" charset="2"/>
              <a:buChar char="l"/>
            </a:pPr>
            <a:r>
              <a:rPr lang="zh-CN" altLang="en-US" sz="2200" dirty="0">
                <a:latin typeface="Times New Roman" panose="02020603050405020304" pitchFamily="18" charset="0"/>
                <a:ea typeface="微软雅黑" panose="020B0503020204020204" pitchFamily="34" charset="-122"/>
                <a:cs typeface="+mn-ea"/>
                <a:sym typeface="Times New Roman" panose="02020603050405020304" pitchFamily="18" charset="0"/>
              </a:rPr>
              <a:t>每次找到距离最近的两个簇进行合并。</a:t>
            </a:r>
          </a:p>
          <a:p>
            <a:pPr marL="817200" lvl="1" indent="-360000" algn="just" fontAlgn="base">
              <a:lnSpc>
                <a:spcPct val="150000"/>
              </a:lnSpc>
              <a:spcBef>
                <a:spcPts val="600"/>
              </a:spcBef>
              <a:buClr>
                <a:srgbClr val="FF6600"/>
              </a:buClr>
              <a:buSzPct val="80000"/>
              <a:buFont typeface="Wingdings" panose="05000000000000000000" pitchFamily="2" charset="2"/>
              <a:buChar char="l"/>
            </a:pPr>
            <a:r>
              <a:rPr lang="zh-CN" altLang="en-US" sz="2200" dirty="0">
                <a:latin typeface="Times New Roman" panose="02020603050405020304" pitchFamily="18" charset="0"/>
                <a:ea typeface="微软雅黑" panose="020B0503020204020204" pitchFamily="34" charset="-122"/>
                <a:cs typeface="+mn-ea"/>
                <a:sym typeface="Times New Roman" panose="02020603050405020304" pitchFamily="18" charset="0"/>
              </a:rPr>
              <a:t>两个簇之间的距离由这两个簇中距离最近的样本点之间的距离来</a:t>
            </a:r>
            <a:r>
              <a:rPr lang="zh-CN" altLang="en-US" sz="2200">
                <a:latin typeface="Times New Roman" panose="02020603050405020304" pitchFamily="18" charset="0"/>
                <a:ea typeface="微软雅黑" panose="020B0503020204020204" pitchFamily="34" charset="-122"/>
                <a:cs typeface="+mn-ea"/>
                <a:sym typeface="Times New Roman" panose="02020603050405020304" pitchFamily="18" charset="0"/>
              </a:rPr>
              <a:t>表示。</a:t>
            </a:r>
            <a:endParaRPr lang="zh-CN" altLang="en-US" sz="2200" dirty="0">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Tree>
    <p:extLst>
      <p:ext uri="{BB962C8B-B14F-4D97-AF65-F5344CB8AC3E}">
        <p14:creationId xmlns:p14="http://schemas.microsoft.com/office/powerpoint/2010/main" val="2640398320"/>
      </p:ext>
    </p:extLst>
  </p:cSld>
  <p:clrMapOvr>
    <a:masterClrMapping/>
  </p:clrMapOvr>
  <p:transition spd="med">
    <p:split orient="vert"/>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4"/>
          <p:cNvSpPr txBox="1">
            <a:spLocks noChangeArrowheads="1"/>
          </p:cNvSpPr>
          <p:nvPr/>
        </p:nvSpPr>
        <p:spPr bwMode="auto">
          <a:xfrm>
            <a:off x="252000" y="706045"/>
            <a:ext cx="8640000" cy="4364656"/>
          </a:xfrm>
          <a:prstGeom prst="rect">
            <a:avLst/>
          </a:prstGeom>
          <a:noFill/>
        </p:spPr>
        <p:txBody>
          <a:bodyPr wrap="square" lIns="72000" rIns="72000">
            <a:spAutoFit/>
          </a:bodyPr>
          <a:lstStyle>
            <a:lvl1pPr marL="360000" indent="-360000" algn="just" fontAlgn="base">
              <a:lnSpc>
                <a:spcPct val="150000"/>
              </a:lnSpc>
              <a:spcBef>
                <a:spcPts val="600"/>
              </a:spcBef>
              <a:buClr>
                <a:srgbClr val="FF6600"/>
              </a:buClr>
              <a:buSzPct val="80000"/>
              <a:buFont typeface="Wingdings" panose="05000000000000000000" pitchFamily="2" charset="2"/>
              <a:buChar char="l"/>
              <a:defRPr sz="2200">
                <a:latin typeface="Times New Roman" panose="02020603050405020304" pitchFamily="18" charset="0"/>
                <a:ea typeface="微软雅黑" panose="020B0503020204020204" pitchFamily="34" charset="-122"/>
                <a:cs typeface="+mn-ea"/>
              </a:defRPr>
            </a:lvl1pPr>
            <a:lvl2pPr marL="817200" lvl="1" indent="-360000" algn="just" fontAlgn="base">
              <a:lnSpc>
                <a:spcPct val="150000"/>
              </a:lnSpc>
              <a:spcBef>
                <a:spcPts val="600"/>
              </a:spcBef>
              <a:buClr>
                <a:srgbClr val="FF6600"/>
              </a:buClr>
              <a:buSzPct val="80000"/>
              <a:buFont typeface="Wingdings" panose="05000000000000000000" pitchFamily="2" charset="2"/>
              <a:buChar char="l"/>
              <a:defRPr sz="2000">
                <a:latin typeface="Times New Roman" panose="02020603050405020304" pitchFamily="18" charset="0"/>
                <a:ea typeface="微软雅黑" panose="020B0503020204020204" pitchFamily="34" charset="-122"/>
                <a:cs typeface="+mn-ea"/>
              </a:defRPr>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indent="0">
              <a:lnSpc>
                <a:spcPct val="130000"/>
              </a:lnSpc>
              <a:buNone/>
            </a:pPr>
            <a:r>
              <a:rPr lang="en-US" altLang="zh-CN" sz="2400" dirty="0">
                <a:sym typeface="Times New Roman" panose="02020603050405020304" pitchFamily="18" charset="0"/>
              </a:rPr>
              <a:t>AGNES</a:t>
            </a:r>
            <a:r>
              <a:rPr lang="zh-CN" altLang="en-US" sz="2400" dirty="0">
                <a:sym typeface="Times New Roman" panose="02020603050405020304" pitchFamily="18" charset="0"/>
              </a:rPr>
              <a:t>算法（自底向上合并算法）</a:t>
            </a:r>
          </a:p>
          <a:p>
            <a:pPr marL="0" indent="0">
              <a:lnSpc>
                <a:spcPct val="130000"/>
              </a:lnSpc>
              <a:buNone/>
            </a:pPr>
            <a:r>
              <a:rPr lang="zh-CN" altLang="en-US" sz="2400" dirty="0">
                <a:sym typeface="Times New Roman" panose="02020603050405020304" pitchFamily="18" charset="0"/>
              </a:rPr>
              <a:t>输入</a:t>
            </a:r>
            <a:r>
              <a:rPr lang="zh-CN" altLang="en-US" sz="2400">
                <a:sym typeface="Times New Roman" panose="02020603050405020304" pitchFamily="18" charset="0"/>
              </a:rPr>
              <a:t>：包含</a:t>
            </a:r>
            <a:r>
              <a:rPr lang="en-US" altLang="zh-CN" sz="2400" dirty="0">
                <a:sym typeface="Times New Roman" panose="02020603050405020304" pitchFamily="18" charset="0"/>
              </a:rPr>
              <a:t>n</a:t>
            </a:r>
            <a:r>
              <a:rPr lang="zh-CN" altLang="en-US" sz="2400" dirty="0">
                <a:sym typeface="Times New Roman" panose="02020603050405020304" pitchFamily="18" charset="0"/>
              </a:rPr>
              <a:t>个样本的数据集，终止条件簇</a:t>
            </a:r>
            <a:r>
              <a:rPr lang="zh-CN" altLang="en-US" sz="2400">
                <a:sym typeface="Times New Roman" panose="02020603050405020304" pitchFamily="18" charset="0"/>
              </a:rPr>
              <a:t>的数目</a:t>
            </a:r>
            <a:r>
              <a:rPr lang="en-US" altLang="zh-CN" sz="2400" dirty="0">
                <a:sym typeface="Times New Roman" panose="02020603050405020304" pitchFamily="18" charset="0"/>
              </a:rPr>
              <a:t>k</a:t>
            </a:r>
            <a:r>
              <a:rPr lang="zh-CN" altLang="en-US" sz="2400" dirty="0">
                <a:sym typeface="Times New Roman" panose="02020603050405020304" pitchFamily="18" charset="0"/>
              </a:rPr>
              <a:t>。</a:t>
            </a:r>
          </a:p>
          <a:p>
            <a:pPr marL="0" indent="0">
              <a:lnSpc>
                <a:spcPct val="130000"/>
              </a:lnSpc>
              <a:buNone/>
            </a:pPr>
            <a:r>
              <a:rPr lang="zh-CN" altLang="en-US" sz="2400">
                <a:sym typeface="Times New Roman" panose="02020603050405020304" pitchFamily="18" charset="0"/>
              </a:rPr>
              <a:t>输出：</a:t>
            </a:r>
            <a:r>
              <a:rPr lang="en-US" altLang="zh-CN" sz="2400" dirty="0">
                <a:sym typeface="Times New Roman" panose="02020603050405020304" pitchFamily="18" charset="0"/>
              </a:rPr>
              <a:t>k</a:t>
            </a:r>
            <a:r>
              <a:rPr lang="zh-CN" altLang="en-US" sz="2400" dirty="0">
                <a:sym typeface="Times New Roman" panose="02020603050405020304" pitchFamily="18" charset="0"/>
              </a:rPr>
              <a:t>个簇，达到终止条件规定的簇的数目。</a:t>
            </a:r>
          </a:p>
          <a:p>
            <a:pPr marL="457200" lvl="1" indent="0">
              <a:lnSpc>
                <a:spcPct val="130000"/>
              </a:lnSpc>
              <a:buNone/>
            </a:pPr>
            <a:r>
              <a:rPr lang="en-US" altLang="zh-CN" sz="2200" dirty="0">
                <a:sym typeface="Times New Roman" panose="02020603050405020304" pitchFamily="18" charset="0"/>
              </a:rPr>
              <a:t>(1)  </a:t>
            </a:r>
            <a:r>
              <a:rPr lang="zh-CN" altLang="en-US" sz="2200" dirty="0">
                <a:sym typeface="Times New Roman" panose="02020603050405020304" pitchFamily="18" charset="0"/>
              </a:rPr>
              <a:t>初始时，将每个样本当成一个簇；</a:t>
            </a:r>
          </a:p>
          <a:p>
            <a:pPr marL="457200" lvl="1" indent="0">
              <a:lnSpc>
                <a:spcPct val="130000"/>
              </a:lnSpc>
              <a:buNone/>
            </a:pPr>
            <a:r>
              <a:rPr lang="en-US" altLang="zh-CN" sz="2200" dirty="0">
                <a:sym typeface="Times New Roman" panose="02020603050405020304" pitchFamily="18" charset="0"/>
              </a:rPr>
              <a:t>(2)  REPEAT</a:t>
            </a:r>
          </a:p>
          <a:p>
            <a:pPr marL="457200" lvl="1" indent="0">
              <a:lnSpc>
                <a:spcPct val="130000"/>
              </a:lnSpc>
              <a:buNone/>
            </a:pPr>
            <a:r>
              <a:rPr lang="zh-CN" altLang="en-US" sz="2200" dirty="0">
                <a:sym typeface="Times New Roman" panose="02020603050405020304" pitchFamily="18" charset="0"/>
              </a:rPr>
              <a:t>         根据不同簇中最近样本间的距离找到最近的两个簇；</a:t>
            </a:r>
          </a:p>
          <a:p>
            <a:pPr marL="457200" lvl="1" indent="0">
              <a:lnSpc>
                <a:spcPct val="130000"/>
              </a:lnSpc>
              <a:buNone/>
            </a:pPr>
            <a:r>
              <a:rPr lang="zh-CN" altLang="en-US" sz="2200">
                <a:sym typeface="Times New Roman" panose="02020603050405020304" pitchFamily="18" charset="0"/>
              </a:rPr>
              <a:t>         合并</a:t>
            </a:r>
            <a:r>
              <a:rPr lang="zh-CN" altLang="en-US" sz="2200" dirty="0">
                <a:sym typeface="Times New Roman" panose="02020603050405020304" pitchFamily="18" charset="0"/>
              </a:rPr>
              <a:t>这两个簇，生成新的簇的集合；</a:t>
            </a:r>
          </a:p>
          <a:p>
            <a:pPr marL="457200" lvl="1" indent="0">
              <a:lnSpc>
                <a:spcPct val="130000"/>
              </a:lnSpc>
              <a:buNone/>
            </a:pPr>
            <a:r>
              <a:rPr lang="en-US" altLang="zh-CN" sz="2200" dirty="0">
                <a:sym typeface="Times New Roman" panose="02020603050405020304" pitchFamily="18" charset="0"/>
              </a:rPr>
              <a:t>(3)  UNTIL </a:t>
            </a:r>
            <a:r>
              <a:rPr lang="zh-CN" altLang="en-US" sz="2200" dirty="0">
                <a:sym typeface="Times New Roman" panose="02020603050405020304" pitchFamily="18" charset="0"/>
              </a:rPr>
              <a:t>达到定义的簇的数目。</a:t>
            </a:r>
          </a:p>
        </p:txBody>
      </p:sp>
      <p:sp>
        <p:nvSpPr>
          <p:cNvPr id="5" name="矩形 4"/>
          <p:cNvSpPr/>
          <p:nvPr/>
        </p:nvSpPr>
        <p:spPr bwMode="auto">
          <a:xfrm>
            <a:off x="3513396" y="4480144"/>
            <a:ext cx="1152000" cy="432000"/>
          </a:xfrm>
          <a:prstGeom prst="rect">
            <a:avLst/>
          </a:prstGeom>
          <a:noFill/>
          <a:ln w="19050" cap="flat" cmpd="sng" algn="ctr">
            <a:solidFill>
              <a:srgbClr val="FF67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6" name="TextBox 5"/>
          <p:cNvSpPr txBox="1"/>
          <p:nvPr/>
        </p:nvSpPr>
        <p:spPr>
          <a:xfrm>
            <a:off x="4860032" y="4450479"/>
            <a:ext cx="3240360" cy="461665"/>
          </a:xfrm>
          <a:prstGeom prst="rect">
            <a:avLst/>
          </a:prstGeom>
          <a:noFill/>
        </p:spPr>
        <p:txBody>
          <a:bodyPr wrap="square" rtlCol="0">
            <a:spAutoFit/>
          </a:bodyPr>
          <a:lstStyle/>
          <a:p>
            <a:r>
              <a:rPr lang="zh-CN" altLang="en-US" sz="2400" b="1" dirty="0">
                <a:solidFill>
                  <a:srgbClr val="FF6600"/>
                </a:solidFill>
                <a:latin typeface="Times New Roman" panose="02020603050405020304" pitchFamily="18" charset="0"/>
                <a:ea typeface="微软雅黑" panose="020B0503020204020204" pitchFamily="34" charset="-122"/>
                <a:sym typeface="Times New Roman" panose="02020603050405020304" pitchFamily="18" charset="0"/>
              </a:rPr>
              <a:t>算法终止条件是什么？</a:t>
            </a:r>
          </a:p>
        </p:txBody>
      </p:sp>
      <p:sp>
        <p:nvSpPr>
          <p:cNvPr id="7" name="标题 1">
            <a:extLst>
              <a:ext uri="{FF2B5EF4-FFF2-40B4-BE49-F238E27FC236}">
                <a16:creationId xmlns:a16="http://schemas.microsoft.com/office/drawing/2014/main" id="{F8292840-601B-4BB5-8D38-3400A401735C}"/>
              </a:ext>
            </a:extLst>
          </p:cNvPr>
          <p:cNvSpPr txBox="1">
            <a:spLocks/>
          </p:cNvSpPr>
          <p:nvPr/>
        </p:nvSpPr>
        <p:spPr>
          <a:xfrm>
            <a:off x="756000" y="108000"/>
            <a:ext cx="6781800" cy="492443"/>
          </a:xfrm>
          <a:prstGeom prst="rect">
            <a:avLst/>
          </a:prstGeom>
        </p:spPr>
        <p:txBody>
          <a:bodyPr wrap="square">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lnSpc>
                <a:spcPct val="100000"/>
              </a:lnSpc>
              <a:spcAft>
                <a:spcPct val="0"/>
              </a:spcAft>
            </a:pPr>
            <a:r>
              <a:rPr lang="en-US" altLang="zh-CN"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2.2.1 AGNES</a:t>
            </a:r>
            <a:r>
              <a:rPr lang="zh-CN" altLang="en-US"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算法</a:t>
            </a:r>
            <a:endParaRPr lang="zh-CN" altLang="en-US" sz="2600" b="1" spc="50" dirty="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Tree>
    <p:extLst>
      <p:ext uri="{BB962C8B-B14F-4D97-AF65-F5344CB8AC3E}">
        <p14:creationId xmlns:p14="http://schemas.microsoft.com/office/powerpoint/2010/main" val="3703932250"/>
      </p:ext>
    </p:extLst>
  </p:cSld>
  <p:clrMapOvr>
    <a:masterClrMapping/>
  </p:clrMapOvr>
  <p:transition spd="med">
    <p:split orient="vert"/>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4"/>
          <p:cNvSpPr txBox="1">
            <a:spLocks noChangeArrowheads="1"/>
          </p:cNvSpPr>
          <p:nvPr/>
        </p:nvSpPr>
        <p:spPr bwMode="auto">
          <a:xfrm>
            <a:off x="252000" y="706045"/>
            <a:ext cx="8640000" cy="4364656"/>
          </a:xfrm>
          <a:prstGeom prst="rect">
            <a:avLst/>
          </a:prstGeom>
          <a:noFill/>
        </p:spPr>
        <p:txBody>
          <a:bodyPr wrap="square" lIns="72000" rIns="72000">
            <a:spAutoFit/>
          </a:bodyPr>
          <a:lstStyle>
            <a:lvl1pPr marL="360000" indent="-360000" algn="just" fontAlgn="base">
              <a:lnSpc>
                <a:spcPct val="150000"/>
              </a:lnSpc>
              <a:spcBef>
                <a:spcPts val="600"/>
              </a:spcBef>
              <a:buClr>
                <a:srgbClr val="FF6600"/>
              </a:buClr>
              <a:buSzPct val="80000"/>
              <a:buFont typeface="Wingdings" panose="05000000000000000000" pitchFamily="2" charset="2"/>
              <a:buChar char="l"/>
              <a:defRPr sz="2200">
                <a:latin typeface="Times New Roman" panose="02020603050405020304" pitchFamily="18" charset="0"/>
                <a:ea typeface="微软雅黑" panose="020B0503020204020204" pitchFamily="34" charset="-122"/>
                <a:cs typeface="+mn-ea"/>
              </a:defRPr>
            </a:lvl1pPr>
            <a:lvl2pPr marL="817200" lvl="1" indent="-360000" algn="just" fontAlgn="base">
              <a:lnSpc>
                <a:spcPct val="150000"/>
              </a:lnSpc>
              <a:spcBef>
                <a:spcPts val="600"/>
              </a:spcBef>
              <a:buClr>
                <a:srgbClr val="FF6600"/>
              </a:buClr>
              <a:buSzPct val="80000"/>
              <a:buFont typeface="Wingdings" panose="05000000000000000000" pitchFamily="2" charset="2"/>
              <a:buChar char="l"/>
              <a:defRPr sz="2000">
                <a:latin typeface="Times New Roman" panose="02020603050405020304" pitchFamily="18" charset="0"/>
                <a:ea typeface="微软雅黑" panose="020B0503020204020204" pitchFamily="34" charset="-122"/>
                <a:cs typeface="+mn-ea"/>
              </a:defRPr>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indent="0">
              <a:lnSpc>
                <a:spcPct val="130000"/>
              </a:lnSpc>
              <a:buNone/>
            </a:pPr>
            <a:r>
              <a:rPr lang="en-US" altLang="zh-CN" sz="2400" dirty="0">
                <a:sym typeface="Times New Roman" panose="02020603050405020304" pitchFamily="18" charset="0"/>
              </a:rPr>
              <a:t>AGNES</a:t>
            </a:r>
            <a:r>
              <a:rPr lang="zh-CN" altLang="en-US" sz="2400" dirty="0">
                <a:sym typeface="Times New Roman" panose="02020603050405020304" pitchFamily="18" charset="0"/>
              </a:rPr>
              <a:t>算法（自底向上合并算法）</a:t>
            </a:r>
          </a:p>
          <a:p>
            <a:pPr marL="0" indent="0">
              <a:lnSpc>
                <a:spcPct val="130000"/>
              </a:lnSpc>
              <a:buNone/>
            </a:pPr>
            <a:r>
              <a:rPr lang="zh-CN" altLang="en-US" sz="2400" dirty="0">
                <a:sym typeface="Times New Roman" panose="02020603050405020304" pitchFamily="18" charset="0"/>
              </a:rPr>
              <a:t>输入</a:t>
            </a:r>
            <a:r>
              <a:rPr lang="zh-CN" altLang="en-US" sz="2400">
                <a:sym typeface="Times New Roman" panose="02020603050405020304" pitchFamily="18" charset="0"/>
              </a:rPr>
              <a:t>：包含</a:t>
            </a:r>
            <a:r>
              <a:rPr lang="en-US" altLang="zh-CN" sz="2400" dirty="0">
                <a:sym typeface="Times New Roman" panose="02020603050405020304" pitchFamily="18" charset="0"/>
              </a:rPr>
              <a:t>n</a:t>
            </a:r>
            <a:r>
              <a:rPr lang="zh-CN" altLang="en-US" sz="2400" dirty="0">
                <a:sym typeface="Times New Roman" panose="02020603050405020304" pitchFamily="18" charset="0"/>
              </a:rPr>
              <a:t>个样本的数据集，终止条件簇</a:t>
            </a:r>
            <a:r>
              <a:rPr lang="zh-CN" altLang="en-US" sz="2400">
                <a:sym typeface="Times New Roman" panose="02020603050405020304" pitchFamily="18" charset="0"/>
              </a:rPr>
              <a:t>的数目</a:t>
            </a:r>
            <a:r>
              <a:rPr lang="en-US" altLang="zh-CN" sz="2400" dirty="0">
                <a:sym typeface="Times New Roman" panose="02020603050405020304" pitchFamily="18" charset="0"/>
              </a:rPr>
              <a:t>k</a:t>
            </a:r>
            <a:r>
              <a:rPr lang="zh-CN" altLang="en-US" sz="2400" dirty="0">
                <a:sym typeface="Times New Roman" panose="02020603050405020304" pitchFamily="18" charset="0"/>
              </a:rPr>
              <a:t>。</a:t>
            </a:r>
          </a:p>
          <a:p>
            <a:pPr marL="0" indent="0">
              <a:lnSpc>
                <a:spcPct val="130000"/>
              </a:lnSpc>
              <a:buNone/>
            </a:pPr>
            <a:r>
              <a:rPr lang="zh-CN" altLang="en-US" sz="2400">
                <a:sym typeface="Times New Roman" panose="02020603050405020304" pitchFamily="18" charset="0"/>
              </a:rPr>
              <a:t>输出：</a:t>
            </a:r>
            <a:r>
              <a:rPr lang="en-US" altLang="zh-CN" sz="2400" dirty="0">
                <a:sym typeface="Times New Roman" panose="02020603050405020304" pitchFamily="18" charset="0"/>
              </a:rPr>
              <a:t>k</a:t>
            </a:r>
            <a:r>
              <a:rPr lang="zh-CN" altLang="en-US" sz="2400" dirty="0">
                <a:sym typeface="Times New Roman" panose="02020603050405020304" pitchFamily="18" charset="0"/>
              </a:rPr>
              <a:t>个簇，达到终止条件规定的簇的数目。</a:t>
            </a:r>
          </a:p>
          <a:p>
            <a:pPr marL="457200" lvl="1" indent="0">
              <a:lnSpc>
                <a:spcPct val="130000"/>
              </a:lnSpc>
              <a:buNone/>
            </a:pPr>
            <a:r>
              <a:rPr lang="en-US" altLang="zh-CN" sz="2200" dirty="0">
                <a:sym typeface="Times New Roman" panose="02020603050405020304" pitchFamily="18" charset="0"/>
              </a:rPr>
              <a:t>(1)  </a:t>
            </a:r>
            <a:r>
              <a:rPr lang="zh-CN" altLang="en-US" sz="2200" dirty="0">
                <a:sym typeface="Times New Roman" panose="02020603050405020304" pitchFamily="18" charset="0"/>
              </a:rPr>
              <a:t>初始时，将每个样本当成一个簇；</a:t>
            </a:r>
          </a:p>
          <a:p>
            <a:pPr marL="457200" lvl="1" indent="0">
              <a:lnSpc>
                <a:spcPct val="130000"/>
              </a:lnSpc>
              <a:buNone/>
            </a:pPr>
            <a:r>
              <a:rPr lang="en-US" altLang="zh-CN" sz="2200" dirty="0">
                <a:sym typeface="Times New Roman" panose="02020603050405020304" pitchFamily="18" charset="0"/>
              </a:rPr>
              <a:t>(2)  REPEAT</a:t>
            </a:r>
          </a:p>
          <a:p>
            <a:pPr marL="457200" lvl="1" indent="0">
              <a:lnSpc>
                <a:spcPct val="130000"/>
              </a:lnSpc>
              <a:buNone/>
            </a:pPr>
            <a:r>
              <a:rPr lang="zh-CN" altLang="en-US" sz="2200" dirty="0">
                <a:sym typeface="Times New Roman" panose="02020603050405020304" pitchFamily="18" charset="0"/>
              </a:rPr>
              <a:t>         根据不同簇中最近样本间的距离找到最近的两个簇；</a:t>
            </a:r>
          </a:p>
          <a:p>
            <a:pPr marL="457200" lvl="1" indent="0">
              <a:lnSpc>
                <a:spcPct val="130000"/>
              </a:lnSpc>
              <a:buNone/>
            </a:pPr>
            <a:r>
              <a:rPr lang="zh-CN" altLang="en-US" sz="2200">
                <a:sym typeface="Times New Roman" panose="02020603050405020304" pitchFamily="18" charset="0"/>
              </a:rPr>
              <a:t>         合并</a:t>
            </a:r>
            <a:r>
              <a:rPr lang="zh-CN" altLang="en-US" sz="2200" dirty="0">
                <a:sym typeface="Times New Roman" panose="02020603050405020304" pitchFamily="18" charset="0"/>
              </a:rPr>
              <a:t>这两个簇，生成新的簇的集合；</a:t>
            </a:r>
          </a:p>
          <a:p>
            <a:pPr marL="457200" lvl="1" indent="0">
              <a:lnSpc>
                <a:spcPct val="130000"/>
              </a:lnSpc>
              <a:buNone/>
            </a:pPr>
            <a:r>
              <a:rPr lang="en-US" altLang="zh-CN" sz="2200" dirty="0">
                <a:sym typeface="Times New Roman" panose="02020603050405020304" pitchFamily="18" charset="0"/>
              </a:rPr>
              <a:t>(3)  UNTIL </a:t>
            </a:r>
            <a:r>
              <a:rPr lang="zh-CN" altLang="en-US" sz="2200" dirty="0">
                <a:sym typeface="Times New Roman" panose="02020603050405020304" pitchFamily="18" charset="0"/>
              </a:rPr>
              <a:t>达到定义的簇的数目。</a:t>
            </a:r>
          </a:p>
        </p:txBody>
      </p:sp>
      <p:sp>
        <p:nvSpPr>
          <p:cNvPr id="5" name="矩形 4"/>
          <p:cNvSpPr/>
          <p:nvPr/>
        </p:nvSpPr>
        <p:spPr bwMode="auto">
          <a:xfrm>
            <a:off x="3513396" y="4480144"/>
            <a:ext cx="1152000" cy="432000"/>
          </a:xfrm>
          <a:prstGeom prst="rect">
            <a:avLst/>
          </a:prstGeom>
          <a:noFill/>
          <a:ln w="19050" cap="flat" cmpd="sng" algn="ctr">
            <a:solidFill>
              <a:srgbClr val="FF67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6" name="TextBox 5"/>
          <p:cNvSpPr txBox="1"/>
          <p:nvPr/>
        </p:nvSpPr>
        <p:spPr>
          <a:xfrm>
            <a:off x="4860032" y="4450479"/>
            <a:ext cx="3240360" cy="461665"/>
          </a:xfrm>
          <a:prstGeom prst="rect">
            <a:avLst/>
          </a:prstGeom>
          <a:noFill/>
        </p:spPr>
        <p:txBody>
          <a:bodyPr wrap="square" rtlCol="0">
            <a:spAutoFit/>
          </a:bodyPr>
          <a:lstStyle/>
          <a:p>
            <a:r>
              <a:rPr lang="zh-CN" altLang="en-US" sz="2400" b="1" dirty="0">
                <a:solidFill>
                  <a:srgbClr val="FF6600"/>
                </a:solidFill>
                <a:latin typeface="Times New Roman" panose="02020603050405020304" pitchFamily="18" charset="0"/>
                <a:ea typeface="微软雅黑" panose="020B0503020204020204" pitchFamily="34" charset="-122"/>
                <a:sym typeface="Times New Roman" panose="02020603050405020304" pitchFamily="18" charset="0"/>
              </a:rPr>
              <a:t>算法终止条件是什么？</a:t>
            </a:r>
          </a:p>
        </p:txBody>
      </p:sp>
      <p:sp>
        <p:nvSpPr>
          <p:cNvPr id="7" name="标题 1">
            <a:extLst>
              <a:ext uri="{FF2B5EF4-FFF2-40B4-BE49-F238E27FC236}">
                <a16:creationId xmlns:a16="http://schemas.microsoft.com/office/drawing/2014/main" id="{F8292840-601B-4BB5-8D38-3400A401735C}"/>
              </a:ext>
            </a:extLst>
          </p:cNvPr>
          <p:cNvSpPr txBox="1">
            <a:spLocks/>
          </p:cNvSpPr>
          <p:nvPr/>
        </p:nvSpPr>
        <p:spPr>
          <a:xfrm>
            <a:off x="756000" y="108000"/>
            <a:ext cx="6781800" cy="492443"/>
          </a:xfrm>
          <a:prstGeom prst="rect">
            <a:avLst/>
          </a:prstGeom>
        </p:spPr>
        <p:txBody>
          <a:bodyPr wrap="square">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lnSpc>
                <a:spcPct val="100000"/>
              </a:lnSpc>
              <a:spcAft>
                <a:spcPct val="0"/>
              </a:spcAft>
            </a:pPr>
            <a:r>
              <a:rPr lang="en-US" altLang="zh-CN"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2.2.1 AGNES</a:t>
            </a:r>
            <a:r>
              <a:rPr lang="zh-CN" altLang="en-US"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算法</a:t>
            </a:r>
            <a:endParaRPr lang="zh-CN" altLang="en-US" sz="2600" b="1" spc="50" dirty="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9" name="TextBox 6">
            <a:extLst>
              <a:ext uri="{FF2B5EF4-FFF2-40B4-BE49-F238E27FC236}">
                <a16:creationId xmlns:a16="http://schemas.microsoft.com/office/drawing/2014/main" id="{78D6C035-5E61-4A75-AC11-F5A90A7ED45E}"/>
              </a:ext>
            </a:extLst>
          </p:cNvPr>
          <p:cNvSpPr txBox="1"/>
          <p:nvPr/>
        </p:nvSpPr>
        <p:spPr>
          <a:xfrm>
            <a:off x="4860032" y="4934536"/>
            <a:ext cx="2736304" cy="430887"/>
          </a:xfrm>
          <a:prstGeom prst="rect">
            <a:avLst/>
          </a:prstGeom>
          <a:noFill/>
        </p:spPr>
        <p:txBody>
          <a:bodyPr wrap="square" rtlCol="0">
            <a:spAutoFit/>
          </a:bodyPr>
          <a:lstStyle/>
          <a:p>
            <a:r>
              <a:rPr lang="zh-CN" altLang="en-US" sz="2200" b="1" dirty="0">
                <a:solidFill>
                  <a:srgbClr val="FF6700"/>
                </a:solidFill>
                <a:latin typeface="Times New Roman" panose="02020603050405020304" pitchFamily="18" charset="0"/>
                <a:ea typeface="微软雅黑" panose="020B0503020204020204" pitchFamily="34" charset="-122"/>
                <a:sym typeface="Times New Roman" panose="02020603050405020304" pitchFamily="18" charset="0"/>
              </a:rPr>
              <a:t>（</a:t>
            </a:r>
            <a:r>
              <a:rPr lang="en-US" altLang="zh-CN" sz="2200" b="1" dirty="0">
                <a:solidFill>
                  <a:srgbClr val="FF6700"/>
                </a:solidFill>
                <a:latin typeface="Times New Roman" panose="02020603050405020304" pitchFamily="18" charset="0"/>
                <a:ea typeface="微软雅黑" panose="020B0503020204020204" pitchFamily="34" charset="-122"/>
                <a:sym typeface="Times New Roman" panose="02020603050405020304" pitchFamily="18" charset="0"/>
              </a:rPr>
              <a:t>1</a:t>
            </a:r>
            <a:r>
              <a:rPr lang="zh-CN" altLang="en-US" sz="2200" b="1" dirty="0">
                <a:solidFill>
                  <a:srgbClr val="FF6700"/>
                </a:solidFill>
                <a:latin typeface="Times New Roman" panose="02020603050405020304" pitchFamily="18" charset="0"/>
                <a:ea typeface="微软雅黑" panose="020B0503020204020204" pitchFamily="34" charset="-122"/>
                <a:sym typeface="Times New Roman" panose="02020603050405020304" pitchFamily="18" charset="0"/>
              </a:rPr>
              <a:t>）指定簇的数目</a:t>
            </a:r>
            <a:r>
              <a:rPr lang="en-US" altLang="zh-CN" sz="2200" b="1" dirty="0">
                <a:solidFill>
                  <a:srgbClr val="FF6700"/>
                </a:solidFill>
                <a:latin typeface="Times New Roman" panose="02020603050405020304" pitchFamily="18" charset="0"/>
                <a:ea typeface="微软雅黑" panose="020B0503020204020204" pitchFamily="34" charset="-122"/>
                <a:sym typeface="Times New Roman" panose="02020603050405020304" pitchFamily="18" charset="0"/>
              </a:rPr>
              <a:t>k</a:t>
            </a:r>
            <a:endParaRPr lang="zh-CN" altLang="en-US" sz="2200" b="1" dirty="0">
              <a:solidFill>
                <a:srgbClr val="FF6700"/>
              </a:solidFill>
              <a:latin typeface="Times New Roman" panose="02020603050405020304" pitchFamily="18" charset="0"/>
              <a:ea typeface="微软雅黑" panose="020B0503020204020204" pitchFamily="34" charset="-122"/>
              <a:sym typeface="Times New Roman" panose="02020603050405020304" pitchFamily="18" charset="0"/>
            </a:endParaRPr>
          </a:p>
        </p:txBody>
      </p:sp>
    </p:spTree>
    <p:extLst>
      <p:ext uri="{BB962C8B-B14F-4D97-AF65-F5344CB8AC3E}">
        <p14:creationId xmlns:p14="http://schemas.microsoft.com/office/powerpoint/2010/main" val="1828631745"/>
      </p:ext>
    </p:extLst>
  </p:cSld>
  <p:clrMapOvr>
    <a:masterClrMapping/>
  </p:clrMapOvr>
  <p:transition spd="med">
    <p:split orient="vert"/>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4"/>
          <p:cNvSpPr txBox="1">
            <a:spLocks noChangeArrowheads="1"/>
          </p:cNvSpPr>
          <p:nvPr/>
        </p:nvSpPr>
        <p:spPr bwMode="auto">
          <a:xfrm>
            <a:off x="252000" y="706045"/>
            <a:ext cx="8640000" cy="4364656"/>
          </a:xfrm>
          <a:prstGeom prst="rect">
            <a:avLst/>
          </a:prstGeom>
          <a:noFill/>
        </p:spPr>
        <p:txBody>
          <a:bodyPr wrap="square" lIns="72000" rIns="72000">
            <a:spAutoFit/>
          </a:bodyPr>
          <a:lstStyle>
            <a:lvl1pPr marL="360000" indent="-360000" algn="just" fontAlgn="base">
              <a:lnSpc>
                <a:spcPct val="150000"/>
              </a:lnSpc>
              <a:spcBef>
                <a:spcPts val="600"/>
              </a:spcBef>
              <a:buClr>
                <a:srgbClr val="FF6600"/>
              </a:buClr>
              <a:buSzPct val="80000"/>
              <a:buFont typeface="Wingdings" panose="05000000000000000000" pitchFamily="2" charset="2"/>
              <a:buChar char="l"/>
              <a:defRPr sz="2200">
                <a:latin typeface="Times New Roman" panose="02020603050405020304" pitchFamily="18" charset="0"/>
                <a:ea typeface="微软雅黑" panose="020B0503020204020204" pitchFamily="34" charset="-122"/>
                <a:cs typeface="+mn-ea"/>
              </a:defRPr>
            </a:lvl1pPr>
            <a:lvl2pPr marL="817200" lvl="1" indent="-360000" algn="just" fontAlgn="base">
              <a:lnSpc>
                <a:spcPct val="150000"/>
              </a:lnSpc>
              <a:spcBef>
                <a:spcPts val="600"/>
              </a:spcBef>
              <a:buClr>
                <a:srgbClr val="FF6600"/>
              </a:buClr>
              <a:buSzPct val="80000"/>
              <a:buFont typeface="Wingdings" panose="05000000000000000000" pitchFamily="2" charset="2"/>
              <a:buChar char="l"/>
              <a:defRPr sz="2000">
                <a:latin typeface="Times New Roman" panose="02020603050405020304" pitchFamily="18" charset="0"/>
                <a:ea typeface="微软雅黑" panose="020B0503020204020204" pitchFamily="34" charset="-122"/>
                <a:cs typeface="+mn-ea"/>
              </a:defRPr>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indent="0">
              <a:lnSpc>
                <a:spcPct val="130000"/>
              </a:lnSpc>
              <a:buNone/>
            </a:pPr>
            <a:r>
              <a:rPr lang="en-US" altLang="zh-CN" sz="2400" dirty="0">
                <a:sym typeface="Times New Roman" panose="02020603050405020304" pitchFamily="18" charset="0"/>
              </a:rPr>
              <a:t>AGNES</a:t>
            </a:r>
            <a:r>
              <a:rPr lang="zh-CN" altLang="en-US" sz="2400" dirty="0">
                <a:sym typeface="Times New Roman" panose="02020603050405020304" pitchFamily="18" charset="0"/>
              </a:rPr>
              <a:t>算法（自底向上合并算法）</a:t>
            </a:r>
          </a:p>
          <a:p>
            <a:pPr marL="0" indent="0">
              <a:lnSpc>
                <a:spcPct val="130000"/>
              </a:lnSpc>
              <a:buNone/>
            </a:pPr>
            <a:r>
              <a:rPr lang="zh-CN" altLang="en-US" sz="2400" dirty="0">
                <a:sym typeface="Times New Roman" panose="02020603050405020304" pitchFamily="18" charset="0"/>
              </a:rPr>
              <a:t>输入</a:t>
            </a:r>
            <a:r>
              <a:rPr lang="zh-CN" altLang="en-US" sz="2400">
                <a:sym typeface="Times New Roman" panose="02020603050405020304" pitchFamily="18" charset="0"/>
              </a:rPr>
              <a:t>：包含</a:t>
            </a:r>
            <a:r>
              <a:rPr lang="en-US" altLang="zh-CN" sz="2400" dirty="0">
                <a:sym typeface="Times New Roman" panose="02020603050405020304" pitchFamily="18" charset="0"/>
              </a:rPr>
              <a:t>n</a:t>
            </a:r>
            <a:r>
              <a:rPr lang="zh-CN" altLang="en-US" sz="2400" dirty="0">
                <a:sym typeface="Times New Roman" panose="02020603050405020304" pitchFamily="18" charset="0"/>
              </a:rPr>
              <a:t>个样本的数据集，终止条件簇</a:t>
            </a:r>
            <a:r>
              <a:rPr lang="zh-CN" altLang="en-US" sz="2400">
                <a:sym typeface="Times New Roman" panose="02020603050405020304" pitchFamily="18" charset="0"/>
              </a:rPr>
              <a:t>的数目</a:t>
            </a:r>
            <a:r>
              <a:rPr lang="en-US" altLang="zh-CN" sz="2400" dirty="0">
                <a:sym typeface="Times New Roman" panose="02020603050405020304" pitchFamily="18" charset="0"/>
              </a:rPr>
              <a:t>k</a:t>
            </a:r>
            <a:r>
              <a:rPr lang="zh-CN" altLang="en-US" sz="2400" dirty="0">
                <a:sym typeface="Times New Roman" panose="02020603050405020304" pitchFamily="18" charset="0"/>
              </a:rPr>
              <a:t>。</a:t>
            </a:r>
          </a:p>
          <a:p>
            <a:pPr marL="0" indent="0">
              <a:lnSpc>
                <a:spcPct val="130000"/>
              </a:lnSpc>
              <a:buNone/>
            </a:pPr>
            <a:r>
              <a:rPr lang="zh-CN" altLang="en-US" sz="2400">
                <a:sym typeface="Times New Roman" panose="02020603050405020304" pitchFamily="18" charset="0"/>
              </a:rPr>
              <a:t>输出：</a:t>
            </a:r>
            <a:r>
              <a:rPr lang="en-US" altLang="zh-CN" sz="2400" dirty="0">
                <a:sym typeface="Times New Roman" panose="02020603050405020304" pitchFamily="18" charset="0"/>
              </a:rPr>
              <a:t>k</a:t>
            </a:r>
            <a:r>
              <a:rPr lang="zh-CN" altLang="en-US" sz="2400" dirty="0">
                <a:sym typeface="Times New Roman" panose="02020603050405020304" pitchFamily="18" charset="0"/>
              </a:rPr>
              <a:t>个簇，达到终止条件规定的簇的数目。</a:t>
            </a:r>
          </a:p>
          <a:p>
            <a:pPr marL="457200" lvl="1" indent="0">
              <a:lnSpc>
                <a:spcPct val="130000"/>
              </a:lnSpc>
              <a:buNone/>
            </a:pPr>
            <a:r>
              <a:rPr lang="en-US" altLang="zh-CN" sz="2200" dirty="0">
                <a:sym typeface="Times New Roman" panose="02020603050405020304" pitchFamily="18" charset="0"/>
              </a:rPr>
              <a:t>(1)  </a:t>
            </a:r>
            <a:r>
              <a:rPr lang="zh-CN" altLang="en-US" sz="2200" dirty="0">
                <a:sym typeface="Times New Roman" panose="02020603050405020304" pitchFamily="18" charset="0"/>
              </a:rPr>
              <a:t>初始时，将每个样本当成一个簇；</a:t>
            </a:r>
          </a:p>
          <a:p>
            <a:pPr marL="457200" lvl="1" indent="0">
              <a:lnSpc>
                <a:spcPct val="130000"/>
              </a:lnSpc>
              <a:buNone/>
            </a:pPr>
            <a:r>
              <a:rPr lang="en-US" altLang="zh-CN" sz="2200" dirty="0">
                <a:sym typeface="Times New Roman" panose="02020603050405020304" pitchFamily="18" charset="0"/>
              </a:rPr>
              <a:t>(2)  REPEAT</a:t>
            </a:r>
          </a:p>
          <a:p>
            <a:pPr marL="457200" lvl="1" indent="0">
              <a:lnSpc>
                <a:spcPct val="130000"/>
              </a:lnSpc>
              <a:buNone/>
            </a:pPr>
            <a:r>
              <a:rPr lang="zh-CN" altLang="en-US" sz="2200" dirty="0">
                <a:sym typeface="Times New Roman" panose="02020603050405020304" pitchFamily="18" charset="0"/>
              </a:rPr>
              <a:t>         根据不同簇中最近样本间的距离找到最近的两个簇；</a:t>
            </a:r>
          </a:p>
          <a:p>
            <a:pPr marL="457200" lvl="1" indent="0">
              <a:lnSpc>
                <a:spcPct val="130000"/>
              </a:lnSpc>
              <a:buNone/>
            </a:pPr>
            <a:r>
              <a:rPr lang="zh-CN" altLang="en-US" sz="2200">
                <a:sym typeface="Times New Roman" panose="02020603050405020304" pitchFamily="18" charset="0"/>
              </a:rPr>
              <a:t>         合并</a:t>
            </a:r>
            <a:r>
              <a:rPr lang="zh-CN" altLang="en-US" sz="2200" dirty="0">
                <a:sym typeface="Times New Roman" panose="02020603050405020304" pitchFamily="18" charset="0"/>
              </a:rPr>
              <a:t>这两个簇，生成新的簇的集合；</a:t>
            </a:r>
          </a:p>
          <a:p>
            <a:pPr marL="457200" lvl="1" indent="0">
              <a:lnSpc>
                <a:spcPct val="130000"/>
              </a:lnSpc>
              <a:buNone/>
            </a:pPr>
            <a:r>
              <a:rPr lang="en-US" altLang="zh-CN" sz="2200" dirty="0">
                <a:sym typeface="Times New Roman" panose="02020603050405020304" pitchFamily="18" charset="0"/>
              </a:rPr>
              <a:t>(3)  UNTIL </a:t>
            </a:r>
            <a:r>
              <a:rPr lang="zh-CN" altLang="en-US" sz="2200" dirty="0">
                <a:sym typeface="Times New Roman" panose="02020603050405020304" pitchFamily="18" charset="0"/>
              </a:rPr>
              <a:t>达到定义的簇的数目。</a:t>
            </a:r>
          </a:p>
        </p:txBody>
      </p:sp>
      <p:sp>
        <p:nvSpPr>
          <p:cNvPr id="5" name="矩形 4"/>
          <p:cNvSpPr/>
          <p:nvPr/>
        </p:nvSpPr>
        <p:spPr bwMode="auto">
          <a:xfrm>
            <a:off x="3513396" y="4480144"/>
            <a:ext cx="1152000" cy="432000"/>
          </a:xfrm>
          <a:prstGeom prst="rect">
            <a:avLst/>
          </a:prstGeom>
          <a:noFill/>
          <a:ln w="19050" cap="flat" cmpd="sng" algn="ctr">
            <a:solidFill>
              <a:srgbClr val="FF67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6" name="TextBox 5"/>
          <p:cNvSpPr txBox="1"/>
          <p:nvPr/>
        </p:nvSpPr>
        <p:spPr>
          <a:xfrm>
            <a:off x="4860032" y="4450479"/>
            <a:ext cx="3240360" cy="461665"/>
          </a:xfrm>
          <a:prstGeom prst="rect">
            <a:avLst/>
          </a:prstGeom>
          <a:noFill/>
        </p:spPr>
        <p:txBody>
          <a:bodyPr wrap="square" rtlCol="0">
            <a:spAutoFit/>
          </a:bodyPr>
          <a:lstStyle/>
          <a:p>
            <a:r>
              <a:rPr lang="zh-CN" altLang="en-US" sz="2400" b="1" dirty="0">
                <a:solidFill>
                  <a:srgbClr val="FF6600"/>
                </a:solidFill>
                <a:latin typeface="Times New Roman" panose="02020603050405020304" pitchFamily="18" charset="0"/>
                <a:ea typeface="微软雅黑" panose="020B0503020204020204" pitchFamily="34" charset="-122"/>
                <a:sym typeface="Times New Roman" panose="02020603050405020304" pitchFamily="18" charset="0"/>
              </a:rPr>
              <a:t>算法终止条件是什么？</a:t>
            </a:r>
          </a:p>
        </p:txBody>
      </p:sp>
      <p:sp>
        <p:nvSpPr>
          <p:cNvPr id="7" name="标题 1">
            <a:extLst>
              <a:ext uri="{FF2B5EF4-FFF2-40B4-BE49-F238E27FC236}">
                <a16:creationId xmlns:a16="http://schemas.microsoft.com/office/drawing/2014/main" id="{F8292840-601B-4BB5-8D38-3400A401735C}"/>
              </a:ext>
            </a:extLst>
          </p:cNvPr>
          <p:cNvSpPr txBox="1">
            <a:spLocks/>
          </p:cNvSpPr>
          <p:nvPr/>
        </p:nvSpPr>
        <p:spPr>
          <a:xfrm>
            <a:off x="756000" y="108000"/>
            <a:ext cx="6781800" cy="492443"/>
          </a:xfrm>
          <a:prstGeom prst="rect">
            <a:avLst/>
          </a:prstGeom>
        </p:spPr>
        <p:txBody>
          <a:bodyPr wrap="square">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lnSpc>
                <a:spcPct val="100000"/>
              </a:lnSpc>
              <a:spcAft>
                <a:spcPct val="0"/>
              </a:spcAft>
            </a:pPr>
            <a:r>
              <a:rPr lang="en-US" altLang="zh-CN"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2.2.1 AGNES</a:t>
            </a:r>
            <a:r>
              <a:rPr lang="zh-CN" altLang="en-US"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算法</a:t>
            </a:r>
            <a:endParaRPr lang="zh-CN" altLang="en-US" sz="2600" b="1" spc="50" dirty="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8" name="TextBox 6">
            <a:extLst>
              <a:ext uri="{FF2B5EF4-FFF2-40B4-BE49-F238E27FC236}">
                <a16:creationId xmlns:a16="http://schemas.microsoft.com/office/drawing/2014/main" id="{8DEB8AFC-BAAE-4786-89C3-5C28615B91A9}"/>
              </a:ext>
            </a:extLst>
          </p:cNvPr>
          <p:cNvSpPr txBox="1"/>
          <p:nvPr/>
        </p:nvSpPr>
        <p:spPr>
          <a:xfrm>
            <a:off x="4860032" y="4934536"/>
            <a:ext cx="2736304" cy="430887"/>
          </a:xfrm>
          <a:prstGeom prst="rect">
            <a:avLst/>
          </a:prstGeom>
          <a:noFill/>
        </p:spPr>
        <p:txBody>
          <a:bodyPr wrap="square" rtlCol="0">
            <a:spAutoFit/>
          </a:bodyPr>
          <a:lstStyle/>
          <a:p>
            <a:r>
              <a:rPr lang="zh-CN" altLang="en-US" sz="2200" b="1" dirty="0">
                <a:solidFill>
                  <a:srgbClr val="FF6700"/>
                </a:solidFill>
                <a:latin typeface="Times New Roman" panose="02020603050405020304" pitchFamily="18" charset="0"/>
                <a:ea typeface="微软雅黑" panose="020B0503020204020204" pitchFamily="34" charset="-122"/>
                <a:sym typeface="Times New Roman" panose="02020603050405020304" pitchFamily="18" charset="0"/>
              </a:rPr>
              <a:t>（</a:t>
            </a:r>
            <a:r>
              <a:rPr lang="en-US" altLang="zh-CN" sz="2200" b="1" dirty="0">
                <a:solidFill>
                  <a:srgbClr val="FF6700"/>
                </a:solidFill>
                <a:latin typeface="Times New Roman" panose="02020603050405020304" pitchFamily="18" charset="0"/>
                <a:ea typeface="微软雅黑" panose="020B0503020204020204" pitchFamily="34" charset="-122"/>
                <a:sym typeface="Times New Roman" panose="02020603050405020304" pitchFamily="18" charset="0"/>
              </a:rPr>
              <a:t>1</a:t>
            </a:r>
            <a:r>
              <a:rPr lang="zh-CN" altLang="en-US" sz="2200" b="1" dirty="0">
                <a:solidFill>
                  <a:srgbClr val="FF6700"/>
                </a:solidFill>
                <a:latin typeface="Times New Roman" panose="02020603050405020304" pitchFamily="18" charset="0"/>
                <a:ea typeface="微软雅黑" panose="020B0503020204020204" pitchFamily="34" charset="-122"/>
                <a:sym typeface="Times New Roman" panose="02020603050405020304" pitchFamily="18" charset="0"/>
              </a:rPr>
              <a:t>）指定簇的数目</a:t>
            </a:r>
            <a:r>
              <a:rPr lang="en-US" altLang="zh-CN" sz="2200" b="1" dirty="0">
                <a:solidFill>
                  <a:srgbClr val="FF6700"/>
                </a:solidFill>
                <a:latin typeface="Times New Roman" panose="02020603050405020304" pitchFamily="18" charset="0"/>
                <a:ea typeface="微软雅黑" panose="020B0503020204020204" pitchFamily="34" charset="-122"/>
                <a:sym typeface="Times New Roman" panose="02020603050405020304" pitchFamily="18" charset="0"/>
              </a:rPr>
              <a:t>k</a:t>
            </a:r>
            <a:endParaRPr lang="zh-CN" altLang="en-US" sz="2200" b="1" dirty="0">
              <a:solidFill>
                <a:srgbClr val="FF6700"/>
              </a:solidFill>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9" name="TextBox 6">
            <a:extLst>
              <a:ext uri="{FF2B5EF4-FFF2-40B4-BE49-F238E27FC236}">
                <a16:creationId xmlns:a16="http://schemas.microsoft.com/office/drawing/2014/main" id="{9EE2ED32-50BF-4ECE-8549-12216F12C68B}"/>
              </a:ext>
            </a:extLst>
          </p:cNvPr>
          <p:cNvSpPr txBox="1"/>
          <p:nvPr/>
        </p:nvSpPr>
        <p:spPr>
          <a:xfrm>
            <a:off x="4860031" y="5418630"/>
            <a:ext cx="4335027" cy="430887"/>
          </a:xfrm>
          <a:prstGeom prst="rect">
            <a:avLst/>
          </a:prstGeom>
          <a:noFill/>
        </p:spPr>
        <p:txBody>
          <a:bodyPr wrap="square" rtlCol="0">
            <a:spAutoFit/>
          </a:bodyPr>
          <a:lstStyle/>
          <a:p>
            <a:r>
              <a:rPr lang="zh-CN" altLang="en-US" sz="2200" b="1">
                <a:solidFill>
                  <a:srgbClr val="FF6700"/>
                </a:solidFill>
                <a:latin typeface="Times New Roman" panose="02020603050405020304" pitchFamily="18" charset="0"/>
                <a:ea typeface="微软雅黑" panose="020B0503020204020204" pitchFamily="34" charset="-122"/>
                <a:sym typeface="Times New Roman" panose="02020603050405020304" pitchFamily="18" charset="0"/>
              </a:rPr>
              <a:t>（</a:t>
            </a:r>
            <a:r>
              <a:rPr lang="en-US" altLang="zh-CN" sz="2200" b="1">
                <a:solidFill>
                  <a:srgbClr val="FF6700"/>
                </a:solidFill>
                <a:latin typeface="Times New Roman" panose="02020603050405020304" pitchFamily="18" charset="0"/>
                <a:ea typeface="微软雅黑" panose="020B0503020204020204" pitchFamily="34" charset="-122"/>
                <a:sym typeface="Times New Roman" panose="02020603050405020304" pitchFamily="18" charset="0"/>
              </a:rPr>
              <a:t>2</a:t>
            </a:r>
            <a:r>
              <a:rPr lang="zh-CN" altLang="en-US" sz="2200" b="1">
                <a:solidFill>
                  <a:srgbClr val="FF6700"/>
                </a:solidFill>
                <a:latin typeface="Times New Roman" panose="02020603050405020304" pitchFamily="18" charset="0"/>
                <a:ea typeface="微软雅黑" panose="020B0503020204020204" pitchFamily="34" charset="-122"/>
                <a:sym typeface="Times New Roman" panose="02020603050405020304" pitchFamily="18" charset="0"/>
              </a:rPr>
              <a:t>）簇之间的距离超过一定阈值</a:t>
            </a:r>
          </a:p>
        </p:txBody>
      </p:sp>
      <p:pic>
        <p:nvPicPr>
          <p:cNvPr id="10" name="Picture 2">
            <a:extLst>
              <a:ext uri="{FF2B5EF4-FFF2-40B4-BE49-F238E27FC236}">
                <a16:creationId xmlns:a16="http://schemas.microsoft.com/office/drawing/2014/main" id="{5C024B43-25BE-4E3E-A1D3-C1391A02DB0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99593" y="4999180"/>
            <a:ext cx="3384376" cy="18094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6691296"/>
      </p:ext>
    </p:extLst>
  </p:cSld>
  <p:clrMapOvr>
    <a:masterClrMapping/>
  </p:clrMapOvr>
  <p:transition spd="med">
    <p:split orient="vert"/>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4"/>
          <p:cNvSpPr txBox="1">
            <a:spLocks noChangeArrowheads="1"/>
          </p:cNvSpPr>
          <p:nvPr/>
        </p:nvSpPr>
        <p:spPr bwMode="auto">
          <a:xfrm>
            <a:off x="252000" y="706045"/>
            <a:ext cx="8640000" cy="4364656"/>
          </a:xfrm>
          <a:prstGeom prst="rect">
            <a:avLst/>
          </a:prstGeom>
          <a:noFill/>
        </p:spPr>
        <p:txBody>
          <a:bodyPr wrap="square" lIns="72000" rIns="72000">
            <a:spAutoFit/>
          </a:bodyPr>
          <a:lstStyle>
            <a:lvl1pPr marL="360000" indent="-360000" algn="just" fontAlgn="base">
              <a:lnSpc>
                <a:spcPct val="150000"/>
              </a:lnSpc>
              <a:spcBef>
                <a:spcPts val="600"/>
              </a:spcBef>
              <a:buClr>
                <a:srgbClr val="FF6600"/>
              </a:buClr>
              <a:buSzPct val="80000"/>
              <a:buFont typeface="Wingdings" panose="05000000000000000000" pitchFamily="2" charset="2"/>
              <a:buChar char="l"/>
              <a:defRPr sz="2200">
                <a:latin typeface="Times New Roman" panose="02020603050405020304" pitchFamily="18" charset="0"/>
                <a:ea typeface="微软雅黑" panose="020B0503020204020204" pitchFamily="34" charset="-122"/>
                <a:cs typeface="+mn-ea"/>
              </a:defRPr>
            </a:lvl1pPr>
            <a:lvl2pPr marL="817200" lvl="1" indent="-360000" algn="just" fontAlgn="base">
              <a:lnSpc>
                <a:spcPct val="150000"/>
              </a:lnSpc>
              <a:spcBef>
                <a:spcPts val="600"/>
              </a:spcBef>
              <a:buClr>
                <a:srgbClr val="FF6600"/>
              </a:buClr>
              <a:buSzPct val="80000"/>
              <a:buFont typeface="Wingdings" panose="05000000000000000000" pitchFamily="2" charset="2"/>
              <a:buChar char="l"/>
              <a:defRPr sz="2000">
                <a:latin typeface="Times New Roman" panose="02020603050405020304" pitchFamily="18" charset="0"/>
                <a:ea typeface="微软雅黑" panose="020B0503020204020204" pitchFamily="34" charset="-122"/>
                <a:cs typeface="+mn-ea"/>
              </a:defRPr>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indent="0">
              <a:lnSpc>
                <a:spcPct val="130000"/>
              </a:lnSpc>
              <a:buNone/>
            </a:pPr>
            <a:r>
              <a:rPr lang="en-US" altLang="zh-CN" sz="2400" dirty="0">
                <a:sym typeface="Times New Roman" panose="02020603050405020304" pitchFamily="18" charset="0"/>
              </a:rPr>
              <a:t>AGNES</a:t>
            </a:r>
            <a:r>
              <a:rPr lang="zh-CN" altLang="en-US" sz="2400" dirty="0">
                <a:sym typeface="Times New Roman" panose="02020603050405020304" pitchFamily="18" charset="0"/>
              </a:rPr>
              <a:t>算法（自底向上合并算法）</a:t>
            </a:r>
          </a:p>
          <a:p>
            <a:pPr marL="0" indent="0">
              <a:lnSpc>
                <a:spcPct val="130000"/>
              </a:lnSpc>
              <a:buNone/>
            </a:pPr>
            <a:r>
              <a:rPr lang="zh-CN" altLang="en-US" sz="2400" dirty="0">
                <a:sym typeface="Times New Roman" panose="02020603050405020304" pitchFamily="18" charset="0"/>
              </a:rPr>
              <a:t>输入</a:t>
            </a:r>
            <a:r>
              <a:rPr lang="zh-CN" altLang="en-US" sz="2400">
                <a:sym typeface="Times New Roman" panose="02020603050405020304" pitchFamily="18" charset="0"/>
              </a:rPr>
              <a:t>：包含</a:t>
            </a:r>
            <a:r>
              <a:rPr lang="en-US" altLang="zh-CN" sz="2400" dirty="0">
                <a:sym typeface="Times New Roman" panose="02020603050405020304" pitchFamily="18" charset="0"/>
              </a:rPr>
              <a:t>n</a:t>
            </a:r>
            <a:r>
              <a:rPr lang="zh-CN" altLang="en-US" sz="2400" dirty="0">
                <a:sym typeface="Times New Roman" panose="02020603050405020304" pitchFamily="18" charset="0"/>
              </a:rPr>
              <a:t>个样本的数据集，终止条件簇</a:t>
            </a:r>
            <a:r>
              <a:rPr lang="zh-CN" altLang="en-US" sz="2400">
                <a:sym typeface="Times New Roman" panose="02020603050405020304" pitchFamily="18" charset="0"/>
              </a:rPr>
              <a:t>的数目</a:t>
            </a:r>
            <a:r>
              <a:rPr lang="en-US" altLang="zh-CN" sz="2400" dirty="0">
                <a:sym typeface="Times New Roman" panose="02020603050405020304" pitchFamily="18" charset="0"/>
              </a:rPr>
              <a:t>k</a:t>
            </a:r>
            <a:r>
              <a:rPr lang="zh-CN" altLang="en-US" sz="2400" dirty="0">
                <a:sym typeface="Times New Roman" panose="02020603050405020304" pitchFamily="18" charset="0"/>
              </a:rPr>
              <a:t>。</a:t>
            </a:r>
          </a:p>
          <a:p>
            <a:pPr marL="0" indent="0">
              <a:lnSpc>
                <a:spcPct val="130000"/>
              </a:lnSpc>
              <a:buNone/>
            </a:pPr>
            <a:r>
              <a:rPr lang="zh-CN" altLang="en-US" sz="2400">
                <a:sym typeface="Times New Roman" panose="02020603050405020304" pitchFamily="18" charset="0"/>
              </a:rPr>
              <a:t>输出：</a:t>
            </a:r>
            <a:r>
              <a:rPr lang="en-US" altLang="zh-CN" sz="2400" dirty="0">
                <a:sym typeface="Times New Roman" panose="02020603050405020304" pitchFamily="18" charset="0"/>
              </a:rPr>
              <a:t>k</a:t>
            </a:r>
            <a:r>
              <a:rPr lang="zh-CN" altLang="en-US" sz="2400" dirty="0">
                <a:sym typeface="Times New Roman" panose="02020603050405020304" pitchFamily="18" charset="0"/>
              </a:rPr>
              <a:t>个簇，达到终止条件规定的簇的数目。</a:t>
            </a:r>
          </a:p>
          <a:p>
            <a:pPr marL="457200" lvl="1" indent="0">
              <a:lnSpc>
                <a:spcPct val="130000"/>
              </a:lnSpc>
              <a:buNone/>
            </a:pPr>
            <a:r>
              <a:rPr lang="en-US" altLang="zh-CN" sz="2200" dirty="0">
                <a:sym typeface="Times New Roman" panose="02020603050405020304" pitchFamily="18" charset="0"/>
              </a:rPr>
              <a:t>(1)  </a:t>
            </a:r>
            <a:r>
              <a:rPr lang="zh-CN" altLang="en-US" sz="2200" dirty="0">
                <a:sym typeface="Times New Roman" panose="02020603050405020304" pitchFamily="18" charset="0"/>
              </a:rPr>
              <a:t>初始时，将每个样本当成一个簇；</a:t>
            </a:r>
          </a:p>
          <a:p>
            <a:pPr marL="457200" lvl="1" indent="0">
              <a:lnSpc>
                <a:spcPct val="130000"/>
              </a:lnSpc>
              <a:buNone/>
            </a:pPr>
            <a:r>
              <a:rPr lang="en-US" altLang="zh-CN" sz="2200" dirty="0">
                <a:sym typeface="Times New Roman" panose="02020603050405020304" pitchFamily="18" charset="0"/>
              </a:rPr>
              <a:t>(2)  REPEAT</a:t>
            </a:r>
          </a:p>
          <a:p>
            <a:pPr marL="457200" lvl="1" indent="0">
              <a:lnSpc>
                <a:spcPct val="130000"/>
              </a:lnSpc>
              <a:buNone/>
            </a:pPr>
            <a:r>
              <a:rPr lang="zh-CN" altLang="en-US" sz="2200" dirty="0">
                <a:sym typeface="Times New Roman" panose="02020603050405020304" pitchFamily="18" charset="0"/>
              </a:rPr>
              <a:t>         根据不同簇中最近样本间的距离找到最近的两个簇；</a:t>
            </a:r>
          </a:p>
          <a:p>
            <a:pPr marL="457200" lvl="1" indent="0">
              <a:lnSpc>
                <a:spcPct val="130000"/>
              </a:lnSpc>
              <a:buNone/>
            </a:pPr>
            <a:r>
              <a:rPr lang="zh-CN" altLang="en-US" sz="2200">
                <a:sym typeface="Times New Roman" panose="02020603050405020304" pitchFamily="18" charset="0"/>
              </a:rPr>
              <a:t>         合并</a:t>
            </a:r>
            <a:r>
              <a:rPr lang="zh-CN" altLang="en-US" sz="2200" dirty="0">
                <a:sym typeface="Times New Roman" panose="02020603050405020304" pitchFamily="18" charset="0"/>
              </a:rPr>
              <a:t>这两个簇，生成新的簇的集合；</a:t>
            </a:r>
          </a:p>
          <a:p>
            <a:pPr marL="457200" lvl="1" indent="0">
              <a:lnSpc>
                <a:spcPct val="130000"/>
              </a:lnSpc>
              <a:buNone/>
            </a:pPr>
            <a:r>
              <a:rPr lang="en-US" altLang="zh-CN" sz="2200" dirty="0">
                <a:sym typeface="Times New Roman" panose="02020603050405020304" pitchFamily="18" charset="0"/>
              </a:rPr>
              <a:t>(3)  UNTIL </a:t>
            </a:r>
            <a:r>
              <a:rPr lang="zh-CN" altLang="en-US" sz="2200" dirty="0">
                <a:sym typeface="Times New Roman" panose="02020603050405020304" pitchFamily="18" charset="0"/>
              </a:rPr>
              <a:t>达到定义的簇的数目。</a:t>
            </a:r>
          </a:p>
        </p:txBody>
      </p:sp>
      <p:sp>
        <p:nvSpPr>
          <p:cNvPr id="5" name="矩形 4"/>
          <p:cNvSpPr/>
          <p:nvPr/>
        </p:nvSpPr>
        <p:spPr bwMode="auto">
          <a:xfrm>
            <a:off x="5882696" y="3435656"/>
            <a:ext cx="1692124" cy="432000"/>
          </a:xfrm>
          <a:prstGeom prst="rect">
            <a:avLst/>
          </a:prstGeom>
          <a:noFill/>
          <a:ln w="19050" cap="flat" cmpd="sng" algn="ctr">
            <a:solidFill>
              <a:srgbClr val="FF67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6" name="TextBox 5"/>
          <p:cNvSpPr txBox="1"/>
          <p:nvPr/>
        </p:nvSpPr>
        <p:spPr>
          <a:xfrm>
            <a:off x="4932040" y="2853577"/>
            <a:ext cx="3240360" cy="461665"/>
          </a:xfrm>
          <a:prstGeom prst="rect">
            <a:avLst/>
          </a:prstGeom>
          <a:noFill/>
        </p:spPr>
        <p:txBody>
          <a:bodyPr wrap="square" rtlCol="0">
            <a:spAutoFit/>
          </a:bodyPr>
          <a:lstStyle/>
          <a:p>
            <a:r>
              <a:rPr lang="zh-CN" altLang="en-US" sz="2400" b="1">
                <a:solidFill>
                  <a:srgbClr val="FF6600"/>
                </a:solidFill>
                <a:latin typeface="Times New Roman" panose="02020603050405020304" pitchFamily="18" charset="0"/>
                <a:ea typeface="微软雅黑" panose="020B0503020204020204" pitchFamily="34" charset="-122"/>
                <a:sym typeface="Times New Roman" panose="02020603050405020304" pitchFamily="18" charset="0"/>
              </a:rPr>
              <a:t>簇之间的距离如何计算？</a:t>
            </a:r>
          </a:p>
        </p:txBody>
      </p:sp>
      <p:sp>
        <p:nvSpPr>
          <p:cNvPr id="7" name="标题 1">
            <a:extLst>
              <a:ext uri="{FF2B5EF4-FFF2-40B4-BE49-F238E27FC236}">
                <a16:creationId xmlns:a16="http://schemas.microsoft.com/office/drawing/2014/main" id="{F8292840-601B-4BB5-8D38-3400A401735C}"/>
              </a:ext>
            </a:extLst>
          </p:cNvPr>
          <p:cNvSpPr txBox="1">
            <a:spLocks/>
          </p:cNvSpPr>
          <p:nvPr/>
        </p:nvSpPr>
        <p:spPr>
          <a:xfrm>
            <a:off x="756000" y="108000"/>
            <a:ext cx="6781800" cy="492443"/>
          </a:xfrm>
          <a:prstGeom prst="rect">
            <a:avLst/>
          </a:prstGeom>
        </p:spPr>
        <p:txBody>
          <a:bodyPr wrap="square">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lnSpc>
                <a:spcPct val="100000"/>
              </a:lnSpc>
              <a:spcAft>
                <a:spcPct val="0"/>
              </a:spcAft>
            </a:pPr>
            <a:r>
              <a:rPr lang="en-US" altLang="zh-CN"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2.2.1 AGNES</a:t>
            </a:r>
            <a:r>
              <a:rPr lang="zh-CN" altLang="en-US"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算法</a:t>
            </a:r>
            <a:endParaRPr lang="zh-CN" altLang="en-US" sz="2600" b="1" spc="50" dirty="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Tree>
    <p:extLst>
      <p:ext uri="{BB962C8B-B14F-4D97-AF65-F5344CB8AC3E}">
        <p14:creationId xmlns:p14="http://schemas.microsoft.com/office/powerpoint/2010/main" val="3694825705"/>
      </p:ext>
    </p:extLst>
  </p:cSld>
  <p:clrMapOvr>
    <a:masterClrMapping/>
  </p:clrMapOvr>
  <p:transition spd="med">
    <p:split orient="vert"/>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756000" y="108000"/>
            <a:ext cx="6781800" cy="492443"/>
          </a:xfrm>
          <a:prstGeom prst="rect">
            <a:avLst/>
          </a:prstGeom>
        </p:spPr>
        <p:txBody>
          <a:bodyPr wrap="square">
            <a:spAutoFit/>
          </a:bodyPr>
          <a:lstStyle/>
          <a:p>
            <a:pPr fontAlgn="base">
              <a:lnSpc>
                <a:spcPct val="100000"/>
              </a:lnSpc>
              <a:spcAft>
                <a:spcPct val="0"/>
              </a:spcAft>
            </a:pPr>
            <a:r>
              <a:rPr lang="zh-CN" altLang="en-US" sz="2600" b="1" spc="50" dirty="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聚类的应用</a:t>
            </a:r>
          </a:p>
        </p:txBody>
      </p:sp>
      <p:sp>
        <p:nvSpPr>
          <p:cNvPr id="3" name="内容占位符 2"/>
          <p:cNvSpPr>
            <a:spLocks noGrp="1"/>
          </p:cNvSpPr>
          <p:nvPr>
            <p:ph idx="4294967295"/>
          </p:nvPr>
        </p:nvSpPr>
        <p:spPr>
          <a:xfrm>
            <a:off x="252000" y="756000"/>
            <a:ext cx="8640000" cy="5710794"/>
          </a:xfrm>
          <a:prstGeom prst="rect">
            <a:avLst/>
          </a:prstGeom>
          <a:noFill/>
        </p:spPr>
        <p:txBody>
          <a:bodyPr wrap="square">
            <a:spAutoFit/>
          </a:bodyPr>
          <a:lstStyle/>
          <a:p>
            <a:pPr marL="360000" indent="-360000" algn="just" fontAlgn="base">
              <a:lnSpc>
                <a:spcPct val="150000"/>
              </a:lnSpc>
              <a:spcBef>
                <a:spcPts val="600"/>
              </a:spcBef>
              <a:spcAft>
                <a:spcPct val="0"/>
              </a:spcAft>
              <a:buClr>
                <a:srgbClr val="FF6600"/>
              </a:buClr>
              <a:buSzPct val="80000"/>
              <a:buFont typeface="Wingdings" panose="05000000000000000000" pitchFamily="2" charset="2"/>
              <a:buChar char="l"/>
            </a:pPr>
            <a:r>
              <a:rPr lang="zh-CN" altLang="en-US" sz="2400">
                <a:latin typeface="Times New Roman" panose="02020603050405020304" pitchFamily="18" charset="0"/>
                <a:ea typeface="微软雅黑" panose="020B0503020204020204" pitchFamily="34" charset="-122"/>
                <a:cs typeface="+mn-ea"/>
                <a:sym typeface="Times New Roman" panose="02020603050405020304" pitchFamily="18" charset="0"/>
              </a:rPr>
              <a:t>商业领域</a:t>
            </a:r>
            <a:endParaRPr lang="en-US" altLang="zh-CN" sz="2400" dirty="0">
              <a:latin typeface="Times New Roman" panose="02020603050405020304" pitchFamily="18" charset="0"/>
              <a:ea typeface="微软雅黑" panose="020B0503020204020204" pitchFamily="34" charset="-122"/>
              <a:cs typeface="+mn-ea"/>
              <a:sym typeface="Times New Roman" panose="02020603050405020304" pitchFamily="18" charset="0"/>
            </a:endParaRPr>
          </a:p>
          <a:p>
            <a:pPr marL="817200" lvl="1" indent="-360000" algn="just" fontAlgn="base">
              <a:lnSpc>
                <a:spcPct val="150000"/>
              </a:lnSpc>
              <a:spcBef>
                <a:spcPts val="600"/>
              </a:spcBef>
              <a:spcAft>
                <a:spcPct val="0"/>
              </a:spcAft>
              <a:buClr>
                <a:srgbClr val="FF6600"/>
              </a:buClr>
              <a:buSzPct val="80000"/>
              <a:buFont typeface="Wingdings" panose="05000000000000000000" pitchFamily="2" charset="2"/>
              <a:buChar char="l"/>
            </a:pPr>
            <a:r>
              <a:rPr lang="zh-CN" altLang="en-US" sz="2200" dirty="0">
                <a:latin typeface="Times New Roman" panose="02020603050405020304" pitchFamily="18" charset="0"/>
                <a:ea typeface="微软雅黑" panose="020B0503020204020204" pitchFamily="34" charset="-122"/>
                <a:cs typeface="+mn-ea"/>
                <a:sym typeface="Times New Roman" panose="02020603050405020304" pitchFamily="18" charset="0"/>
              </a:rPr>
              <a:t>聚类分析被用来发现不同的客户群，并且通过购买模式刻画不同的客户群的</a:t>
            </a:r>
            <a:r>
              <a:rPr lang="zh-CN" altLang="en-US" sz="2200">
                <a:latin typeface="Times New Roman" panose="02020603050405020304" pitchFamily="18" charset="0"/>
                <a:ea typeface="微软雅黑" panose="020B0503020204020204" pitchFamily="34" charset="-122"/>
                <a:cs typeface="+mn-ea"/>
                <a:sym typeface="Times New Roman" panose="02020603050405020304" pitchFamily="18" charset="0"/>
              </a:rPr>
              <a:t>特征。</a:t>
            </a:r>
            <a:endParaRPr lang="en-US" altLang="zh-CN" sz="2200" dirty="0">
              <a:latin typeface="Times New Roman" panose="02020603050405020304" pitchFamily="18" charset="0"/>
              <a:ea typeface="微软雅黑" panose="020B0503020204020204" pitchFamily="34" charset="-122"/>
              <a:cs typeface="+mn-ea"/>
              <a:sym typeface="Times New Roman" panose="02020603050405020304" pitchFamily="18" charset="0"/>
            </a:endParaRPr>
          </a:p>
          <a:p>
            <a:pPr marL="360000" indent="-360000" algn="just" fontAlgn="base">
              <a:lnSpc>
                <a:spcPct val="150000"/>
              </a:lnSpc>
              <a:spcBef>
                <a:spcPts val="600"/>
              </a:spcBef>
              <a:spcAft>
                <a:spcPct val="0"/>
              </a:spcAft>
              <a:buClr>
                <a:srgbClr val="FF6600"/>
              </a:buClr>
              <a:buSzPct val="80000"/>
              <a:buFont typeface="Wingdings" panose="05000000000000000000" pitchFamily="2" charset="2"/>
              <a:buChar char="l"/>
            </a:pPr>
            <a:r>
              <a:rPr lang="zh-CN" altLang="en-US" sz="2400">
                <a:latin typeface="Times New Roman" panose="02020603050405020304" pitchFamily="18" charset="0"/>
                <a:ea typeface="微软雅黑" panose="020B0503020204020204" pitchFamily="34" charset="-122"/>
                <a:cs typeface="+mn-ea"/>
                <a:sym typeface="Times New Roman" panose="02020603050405020304" pitchFamily="18" charset="0"/>
              </a:rPr>
              <a:t>电子商务</a:t>
            </a:r>
            <a:endParaRPr lang="en-US" altLang="zh-CN" sz="2400" dirty="0">
              <a:latin typeface="Times New Roman" panose="02020603050405020304" pitchFamily="18" charset="0"/>
              <a:ea typeface="微软雅黑" panose="020B0503020204020204" pitchFamily="34" charset="-122"/>
              <a:cs typeface="+mn-ea"/>
              <a:sym typeface="Times New Roman" panose="02020603050405020304" pitchFamily="18" charset="0"/>
            </a:endParaRPr>
          </a:p>
          <a:p>
            <a:pPr marL="817200" lvl="1" indent="-360000" algn="just" fontAlgn="base">
              <a:lnSpc>
                <a:spcPct val="150000"/>
              </a:lnSpc>
              <a:spcBef>
                <a:spcPts val="600"/>
              </a:spcBef>
              <a:spcAft>
                <a:spcPct val="0"/>
              </a:spcAft>
              <a:buClr>
                <a:srgbClr val="FF6600"/>
              </a:buClr>
              <a:buSzPct val="80000"/>
              <a:buFont typeface="Wingdings" panose="05000000000000000000" pitchFamily="2" charset="2"/>
              <a:buChar char="l"/>
            </a:pPr>
            <a:r>
              <a:rPr lang="zh-CN" altLang="en-US" sz="2200" dirty="0">
                <a:latin typeface="Times New Roman" panose="02020603050405020304" pitchFamily="18" charset="0"/>
                <a:ea typeface="微软雅黑" panose="020B0503020204020204" pitchFamily="34" charset="-122"/>
                <a:cs typeface="+mn-ea"/>
                <a:sym typeface="Times New Roman" panose="02020603050405020304" pitchFamily="18" charset="0"/>
              </a:rPr>
              <a:t>聚类出具有相似浏览行为的客户，并分析客户的共同特征，可以更好的帮助电子商务的用户了解自己的客户，向客户提供更合适的</a:t>
            </a:r>
            <a:r>
              <a:rPr lang="zh-CN" altLang="en-US" sz="2200">
                <a:latin typeface="Times New Roman" panose="02020603050405020304" pitchFamily="18" charset="0"/>
                <a:ea typeface="微软雅黑" panose="020B0503020204020204" pitchFamily="34" charset="-122"/>
                <a:cs typeface="+mn-ea"/>
                <a:sym typeface="Times New Roman" panose="02020603050405020304" pitchFamily="18" charset="0"/>
              </a:rPr>
              <a:t>服务。</a:t>
            </a:r>
            <a:endParaRPr lang="en-US" altLang="zh-CN" sz="2200" dirty="0">
              <a:latin typeface="Times New Roman" panose="02020603050405020304" pitchFamily="18" charset="0"/>
              <a:ea typeface="微软雅黑" panose="020B0503020204020204" pitchFamily="34" charset="-122"/>
              <a:cs typeface="+mn-ea"/>
              <a:sym typeface="Times New Roman" panose="02020603050405020304" pitchFamily="18" charset="0"/>
            </a:endParaRPr>
          </a:p>
          <a:p>
            <a:pPr marL="360000" indent="-360000" algn="just" fontAlgn="base">
              <a:lnSpc>
                <a:spcPct val="150000"/>
              </a:lnSpc>
              <a:spcBef>
                <a:spcPts val="600"/>
              </a:spcBef>
              <a:spcAft>
                <a:spcPct val="0"/>
              </a:spcAft>
              <a:buClr>
                <a:srgbClr val="FF6600"/>
              </a:buClr>
              <a:buSzPct val="80000"/>
              <a:buFont typeface="Wingdings" panose="05000000000000000000" pitchFamily="2" charset="2"/>
              <a:buChar char="l"/>
            </a:pPr>
            <a:r>
              <a:rPr lang="zh-CN" altLang="en-US" sz="2400">
                <a:latin typeface="Times New Roman" panose="02020603050405020304" pitchFamily="18" charset="0"/>
                <a:ea typeface="微软雅黑" panose="020B0503020204020204" pitchFamily="34" charset="-122"/>
                <a:cs typeface="+mn-ea"/>
                <a:sym typeface="Times New Roman" panose="02020603050405020304" pitchFamily="18" charset="0"/>
              </a:rPr>
              <a:t>舆情监控</a:t>
            </a:r>
            <a:endParaRPr lang="en-US" altLang="zh-CN" sz="2400" dirty="0">
              <a:latin typeface="Times New Roman" panose="02020603050405020304" pitchFamily="18" charset="0"/>
              <a:ea typeface="微软雅黑" panose="020B0503020204020204" pitchFamily="34" charset="-122"/>
              <a:cs typeface="+mn-ea"/>
              <a:sym typeface="Times New Roman" panose="02020603050405020304" pitchFamily="18" charset="0"/>
            </a:endParaRPr>
          </a:p>
          <a:p>
            <a:pPr marL="817200" lvl="1" indent="-360000" algn="just" fontAlgn="base">
              <a:lnSpc>
                <a:spcPct val="150000"/>
              </a:lnSpc>
              <a:spcBef>
                <a:spcPts val="600"/>
              </a:spcBef>
              <a:spcAft>
                <a:spcPct val="0"/>
              </a:spcAft>
              <a:buClr>
                <a:srgbClr val="FF6600"/>
              </a:buClr>
              <a:buSzPct val="80000"/>
              <a:buFont typeface="Wingdings" panose="05000000000000000000" pitchFamily="2" charset="2"/>
              <a:buChar char="l"/>
            </a:pPr>
            <a:r>
              <a:rPr lang="zh-CN" altLang="en-US" sz="2200" dirty="0">
                <a:latin typeface="Times New Roman" panose="02020603050405020304" pitchFamily="18" charset="0"/>
                <a:ea typeface="微软雅黑" panose="020B0503020204020204" pitchFamily="34" charset="-122"/>
                <a:cs typeface="+mn-ea"/>
                <a:sym typeface="Times New Roman" panose="02020603050405020304" pitchFamily="18" charset="0"/>
              </a:rPr>
              <a:t>发现热点主题、话题、</a:t>
            </a:r>
            <a:r>
              <a:rPr lang="zh-CN" altLang="en-US" sz="2200">
                <a:latin typeface="Times New Roman" panose="02020603050405020304" pitchFamily="18" charset="0"/>
                <a:ea typeface="微软雅黑" panose="020B0503020204020204" pitchFamily="34" charset="-122"/>
                <a:cs typeface="+mn-ea"/>
                <a:sym typeface="Times New Roman" panose="02020603050405020304" pitchFamily="18" charset="0"/>
              </a:rPr>
              <a:t>事件等</a:t>
            </a:r>
            <a:endParaRPr lang="en-US" altLang="zh-CN" sz="2200" dirty="0">
              <a:latin typeface="Times New Roman" panose="02020603050405020304" pitchFamily="18" charset="0"/>
              <a:ea typeface="微软雅黑" panose="020B0503020204020204" pitchFamily="34" charset="-122"/>
              <a:cs typeface="+mn-ea"/>
              <a:sym typeface="Times New Roman" panose="02020603050405020304" pitchFamily="18" charset="0"/>
            </a:endParaRPr>
          </a:p>
          <a:p>
            <a:pPr marL="817200" lvl="1" indent="-360000" algn="just" fontAlgn="base">
              <a:lnSpc>
                <a:spcPct val="150000"/>
              </a:lnSpc>
              <a:spcBef>
                <a:spcPts val="600"/>
              </a:spcBef>
              <a:spcAft>
                <a:spcPct val="0"/>
              </a:spcAft>
              <a:buClr>
                <a:srgbClr val="FF6600"/>
              </a:buClr>
              <a:buSzPct val="80000"/>
              <a:buFont typeface="Wingdings" panose="05000000000000000000" pitchFamily="2" charset="2"/>
              <a:buChar char="l"/>
            </a:pPr>
            <a:r>
              <a:rPr lang="zh-CN" altLang="en-US" sz="2200" dirty="0">
                <a:latin typeface="Times New Roman" panose="02020603050405020304" pitchFamily="18" charset="0"/>
                <a:ea typeface="微软雅黑" panose="020B0503020204020204" pitchFamily="34" charset="-122"/>
                <a:cs typeface="+mn-ea"/>
                <a:sym typeface="Times New Roman" panose="02020603050405020304" pitchFamily="18" charset="0"/>
              </a:rPr>
              <a:t>发现</a:t>
            </a:r>
            <a:r>
              <a:rPr lang="zh-CN" altLang="en-US" sz="2200">
                <a:latin typeface="Times New Roman" panose="02020603050405020304" pitchFamily="18" charset="0"/>
                <a:ea typeface="微软雅黑" panose="020B0503020204020204" pitchFamily="34" charset="-122"/>
                <a:cs typeface="+mn-ea"/>
                <a:sym typeface="Times New Roman" panose="02020603050405020304" pitchFamily="18" charset="0"/>
              </a:rPr>
              <a:t>未知异常</a:t>
            </a:r>
            <a:endParaRPr lang="en-US" altLang="zh-CN" sz="2200" dirty="0">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Tree>
    <p:extLst>
      <p:ext uri="{BB962C8B-B14F-4D97-AF65-F5344CB8AC3E}">
        <p14:creationId xmlns:p14="http://schemas.microsoft.com/office/powerpoint/2010/main" val="4009884698"/>
      </p:ext>
    </p:extLst>
  </p:cSld>
  <p:clrMapOvr>
    <a:masterClrMapping/>
  </p:clrMapOvr>
  <p:transition spd="med">
    <p:split orient="vert"/>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6" name="Rectangle 3"/>
          <p:cNvSpPr>
            <a:spLocks noGrp="1" noChangeArrowheads="1"/>
          </p:cNvSpPr>
          <p:nvPr>
            <p:ph type="body" sz="half" idx="4294967295"/>
          </p:nvPr>
        </p:nvSpPr>
        <p:spPr>
          <a:xfrm>
            <a:off x="252000" y="756000"/>
            <a:ext cx="8640000" cy="3356303"/>
          </a:xfrm>
          <a:prstGeom prst="rect">
            <a:avLst/>
          </a:prstGeom>
          <a:noFill/>
        </p:spPr>
        <p:txBody>
          <a:bodyPr wrap="square" lIns="72000" rIns="72000">
            <a:spAutoFit/>
          </a:bodyPr>
          <a:lstStyle/>
          <a:p>
            <a:pPr marL="360000" indent="-360000" algn="just" fontAlgn="base">
              <a:lnSpc>
                <a:spcPct val="150000"/>
              </a:lnSpc>
              <a:spcBef>
                <a:spcPts val="600"/>
              </a:spcBef>
              <a:buClr>
                <a:srgbClr val="FF6600"/>
              </a:buClr>
              <a:buSzPct val="80000"/>
              <a:buFont typeface="Wingdings" panose="05000000000000000000" pitchFamily="2" charset="2"/>
              <a:buChar char="l"/>
            </a:pPr>
            <a:r>
              <a:rPr lang="zh-CN" altLang="en-US" sz="2400" b="1" dirty="0">
                <a:solidFill>
                  <a:srgbClr val="FF6600"/>
                </a:solidFill>
                <a:latin typeface="Times New Roman" panose="02020603050405020304" pitchFamily="18" charset="0"/>
                <a:ea typeface="微软雅黑" panose="020B0503020204020204" pitchFamily="34" charset="-122"/>
                <a:cs typeface="+mn-ea"/>
                <a:sym typeface="Times New Roman" panose="02020603050405020304" pitchFamily="18" charset="0"/>
              </a:rPr>
              <a:t>单</a:t>
            </a:r>
            <a:r>
              <a:rPr lang="zh-CN" altLang="en-US" sz="2400" b="1">
                <a:solidFill>
                  <a:srgbClr val="FF6600"/>
                </a:solidFill>
                <a:latin typeface="Times New Roman" panose="02020603050405020304" pitchFamily="18" charset="0"/>
                <a:ea typeface="微软雅黑" panose="020B0503020204020204" pitchFamily="34" charset="-122"/>
                <a:cs typeface="+mn-ea"/>
                <a:sym typeface="Times New Roman" panose="02020603050405020304" pitchFamily="18" charset="0"/>
              </a:rPr>
              <a:t>链接（</a:t>
            </a:r>
            <a:r>
              <a:rPr lang="en-US" altLang="zh-CN" sz="2400" b="1" dirty="0">
                <a:solidFill>
                  <a:srgbClr val="FF6600"/>
                </a:solidFill>
                <a:latin typeface="Times New Roman" panose="02020603050405020304" pitchFamily="18" charset="0"/>
                <a:ea typeface="微软雅黑" panose="020B0503020204020204" pitchFamily="34" charset="-122"/>
                <a:cs typeface="+mn-ea"/>
                <a:sym typeface="Times New Roman" panose="02020603050405020304" pitchFamily="18" charset="0"/>
              </a:rPr>
              <a:t>single-link</a:t>
            </a:r>
            <a:r>
              <a:rPr lang="zh-CN" altLang="en-US" sz="2400" b="1">
                <a:solidFill>
                  <a:srgbClr val="FF6600"/>
                </a:solidFill>
                <a:latin typeface="Times New Roman" panose="02020603050405020304" pitchFamily="18" charset="0"/>
                <a:ea typeface="微软雅黑" panose="020B0503020204020204" pitchFamily="34" charset="-122"/>
                <a:cs typeface="+mn-ea"/>
                <a:sym typeface="Times New Roman" panose="02020603050405020304" pitchFamily="18" charset="0"/>
              </a:rPr>
              <a:t>）方法</a:t>
            </a:r>
            <a:endParaRPr lang="en-US" altLang="zh-CN" sz="2400">
              <a:latin typeface="Times New Roman" panose="02020603050405020304" pitchFamily="18" charset="0"/>
              <a:ea typeface="微软雅黑" panose="020B0503020204020204" pitchFamily="34" charset="-122"/>
              <a:cs typeface="+mn-ea"/>
              <a:sym typeface="Times New Roman" panose="02020603050405020304" pitchFamily="18" charset="0"/>
            </a:endParaRPr>
          </a:p>
          <a:p>
            <a:pPr marL="817200" lvl="1" indent="-360000" algn="just" fontAlgn="base">
              <a:lnSpc>
                <a:spcPct val="150000"/>
              </a:lnSpc>
              <a:spcBef>
                <a:spcPts val="600"/>
              </a:spcBef>
              <a:buClr>
                <a:srgbClr val="FF6600"/>
              </a:buClr>
              <a:buSzPct val="80000"/>
              <a:buFont typeface="Wingdings" panose="05000000000000000000" pitchFamily="2" charset="2"/>
              <a:buChar char="l"/>
            </a:pPr>
            <a:r>
              <a:rPr lang="zh-CN" altLang="en-US" sz="2200">
                <a:latin typeface="Times New Roman" panose="02020603050405020304" pitchFamily="18" charset="0"/>
                <a:ea typeface="微软雅黑" panose="020B0503020204020204" pitchFamily="34" charset="-122"/>
                <a:cs typeface="+mn-ea"/>
                <a:sym typeface="Times New Roman" panose="02020603050405020304" pitchFamily="18" charset="0"/>
              </a:rPr>
              <a:t>其</a:t>
            </a:r>
            <a:r>
              <a:rPr lang="zh-CN" altLang="en-US" sz="2200" dirty="0">
                <a:latin typeface="Times New Roman" panose="02020603050405020304" pitchFamily="18" charset="0"/>
                <a:ea typeface="微软雅黑" panose="020B0503020204020204" pitchFamily="34" charset="-122"/>
                <a:cs typeface="+mn-ea"/>
                <a:sym typeface="Times New Roman" panose="02020603050405020304" pitchFamily="18" charset="0"/>
              </a:rPr>
              <a:t>每个簇可以用簇中所有对象代表，簇间的相似度用属于不同簇中</a:t>
            </a:r>
            <a:r>
              <a:rPr lang="zh-CN" altLang="en-US" sz="2200" b="1" dirty="0">
                <a:solidFill>
                  <a:srgbClr val="FF6700"/>
                </a:solidFill>
                <a:latin typeface="Times New Roman" panose="02020603050405020304" pitchFamily="18" charset="0"/>
                <a:ea typeface="微软雅黑" panose="020B0503020204020204" pitchFamily="34" charset="-122"/>
                <a:cs typeface="+mn-ea"/>
                <a:sym typeface="Times New Roman" panose="02020603050405020304" pitchFamily="18" charset="0"/>
              </a:rPr>
              <a:t>最近的</a:t>
            </a:r>
            <a:r>
              <a:rPr lang="zh-CN" altLang="en-US" sz="2200" dirty="0">
                <a:latin typeface="Times New Roman" panose="02020603050405020304" pitchFamily="18" charset="0"/>
                <a:ea typeface="微软雅黑" panose="020B0503020204020204" pitchFamily="34" charset="-122"/>
                <a:cs typeface="+mn-ea"/>
                <a:sym typeface="Times New Roman" panose="02020603050405020304" pitchFamily="18" charset="0"/>
              </a:rPr>
              <a:t>数据点对之间的相似度来度量</a:t>
            </a:r>
          </a:p>
          <a:p>
            <a:pPr marL="817200" lvl="1" indent="-360000" algn="just" fontAlgn="base">
              <a:lnSpc>
                <a:spcPct val="150000"/>
              </a:lnSpc>
              <a:spcBef>
                <a:spcPts val="600"/>
              </a:spcBef>
              <a:buClr>
                <a:srgbClr val="FF6600"/>
              </a:buClr>
              <a:buSzPct val="80000"/>
              <a:buFont typeface="Wingdings" panose="05000000000000000000" pitchFamily="2" charset="2"/>
              <a:buChar char="l"/>
            </a:pPr>
            <a:r>
              <a:rPr lang="zh-CN" altLang="en-US" sz="2200" dirty="0">
                <a:latin typeface="Times New Roman" panose="02020603050405020304" pitchFamily="18" charset="0"/>
                <a:ea typeface="微软雅黑" panose="020B0503020204020204" pitchFamily="34" charset="-122"/>
                <a:cs typeface="+mn-ea"/>
                <a:sym typeface="Times New Roman" panose="02020603050405020304" pitchFamily="18" charset="0"/>
              </a:rPr>
              <a:t>也称为</a:t>
            </a:r>
            <a:r>
              <a:rPr lang="zh-CN" altLang="en-US" sz="2200" b="1" dirty="0">
                <a:solidFill>
                  <a:srgbClr val="FF6700"/>
                </a:solidFill>
                <a:latin typeface="Times New Roman" panose="02020603050405020304" pitchFamily="18" charset="0"/>
                <a:ea typeface="微软雅黑" panose="020B0503020204020204" pitchFamily="34" charset="-122"/>
                <a:cs typeface="+mn-ea"/>
                <a:sym typeface="Times New Roman" panose="02020603050405020304" pitchFamily="18" charset="0"/>
              </a:rPr>
              <a:t>最短距离法</a:t>
            </a:r>
            <a:r>
              <a:rPr lang="zh-CN" altLang="en-US" sz="2200" dirty="0">
                <a:latin typeface="Times New Roman" panose="02020603050405020304" pitchFamily="18" charset="0"/>
                <a:ea typeface="微软雅黑" panose="020B0503020204020204" pitchFamily="34" charset="-122"/>
                <a:cs typeface="+mn-ea"/>
                <a:sym typeface="Times New Roman" panose="02020603050405020304" pitchFamily="18" charset="0"/>
              </a:rPr>
              <a:t>，定义簇的邻近度为取自不同簇的所有点对的俩个最近的点之间的邻近度</a:t>
            </a:r>
          </a:p>
          <a:p>
            <a:pPr marL="817200" lvl="1" indent="-360000" algn="just" fontAlgn="base">
              <a:lnSpc>
                <a:spcPct val="150000"/>
              </a:lnSpc>
              <a:spcBef>
                <a:spcPts val="600"/>
              </a:spcBef>
              <a:buClr>
                <a:srgbClr val="FF6600"/>
              </a:buClr>
              <a:buSzPct val="80000"/>
              <a:buFont typeface="Wingdings" panose="05000000000000000000" pitchFamily="2" charset="2"/>
              <a:buChar char="l"/>
            </a:pPr>
            <a:r>
              <a:rPr lang="zh-CN" altLang="en-US" sz="2200">
                <a:latin typeface="Times New Roman" panose="02020603050405020304" pitchFamily="18" charset="0"/>
                <a:ea typeface="微软雅黑" panose="020B0503020204020204" pitchFamily="34" charset="-122"/>
                <a:cs typeface="+mn-ea"/>
                <a:sym typeface="Times New Roman" panose="02020603050405020304" pitchFamily="18" charset="0"/>
              </a:rPr>
              <a:t>设</a:t>
            </a:r>
            <a:r>
              <a:rPr lang="en-US" altLang="zh-CN" sz="2200">
                <a:latin typeface="Times New Roman" panose="02020603050405020304" pitchFamily="18" charset="0"/>
                <a:ea typeface="微软雅黑" panose="020B0503020204020204" pitchFamily="34" charset="-122"/>
                <a:cs typeface="+mn-ea"/>
                <a:sym typeface="Times New Roman" panose="02020603050405020304" pitchFamily="18" charset="0"/>
              </a:rPr>
              <a:t>d</a:t>
            </a:r>
            <a:r>
              <a:rPr lang="en-US" altLang="zh-CN" sz="2200" baseline="-25000">
                <a:latin typeface="Times New Roman" panose="02020603050405020304" pitchFamily="18" charset="0"/>
                <a:ea typeface="微软雅黑" panose="020B0503020204020204" pitchFamily="34" charset="-122"/>
                <a:cs typeface="+mn-ea"/>
                <a:sym typeface="Times New Roman" panose="02020603050405020304" pitchFamily="18" charset="0"/>
              </a:rPr>
              <a:t>ij</a:t>
            </a:r>
            <a:r>
              <a:rPr lang="zh-CN" altLang="en-US" sz="2200">
                <a:latin typeface="Times New Roman" panose="02020603050405020304" pitchFamily="18" charset="0"/>
                <a:ea typeface="微软雅黑" panose="020B0503020204020204" pitchFamily="34" charset="-122"/>
                <a:cs typeface="+mn-ea"/>
                <a:sym typeface="Times New Roman" panose="02020603050405020304" pitchFamily="18" charset="0"/>
              </a:rPr>
              <a:t>表示样本</a:t>
            </a:r>
            <a:r>
              <a:rPr lang="en-US" altLang="zh-CN" sz="2200">
                <a:latin typeface="Times New Roman" panose="02020603050405020304" pitchFamily="18" charset="0"/>
                <a:ea typeface="微软雅黑" panose="020B0503020204020204" pitchFamily="34" charset="-122"/>
                <a:cs typeface="+mn-ea"/>
                <a:sym typeface="Times New Roman" panose="02020603050405020304" pitchFamily="18" charset="0"/>
              </a:rPr>
              <a:t>X</a:t>
            </a:r>
            <a:r>
              <a:rPr lang="en-US" altLang="zh-CN" sz="2200" baseline="-25000">
                <a:latin typeface="Times New Roman" panose="02020603050405020304" pitchFamily="18" charset="0"/>
                <a:ea typeface="微软雅黑" panose="020B0503020204020204" pitchFamily="34" charset="-122"/>
                <a:cs typeface="+mn-ea"/>
                <a:sym typeface="Times New Roman" panose="02020603050405020304" pitchFamily="18" charset="0"/>
              </a:rPr>
              <a:t>(i)</a:t>
            </a:r>
            <a:r>
              <a:rPr lang="zh-CN" altLang="en-US" sz="2200" baseline="-25000">
                <a:latin typeface="Times New Roman" panose="02020603050405020304" pitchFamily="18" charset="0"/>
                <a:ea typeface="微软雅黑" panose="020B0503020204020204" pitchFamily="34" charset="-122"/>
                <a:cs typeface="+mn-ea"/>
                <a:sym typeface="Times New Roman" panose="02020603050405020304" pitchFamily="18" charset="0"/>
              </a:rPr>
              <a:t> </a:t>
            </a:r>
            <a:r>
              <a:rPr lang="zh-CN" altLang="en-US" sz="2200">
                <a:latin typeface="Times New Roman" panose="02020603050405020304" pitchFamily="18" charset="0"/>
                <a:ea typeface="微软雅黑" panose="020B0503020204020204" pitchFamily="34" charset="-122"/>
                <a:cs typeface="+mn-ea"/>
                <a:sym typeface="Times New Roman" panose="02020603050405020304" pitchFamily="18" charset="0"/>
              </a:rPr>
              <a:t>和</a:t>
            </a:r>
            <a:r>
              <a:rPr lang="en-US" altLang="zh-CN" sz="2200">
                <a:latin typeface="Times New Roman" panose="02020603050405020304" pitchFamily="18" charset="0"/>
                <a:ea typeface="微软雅黑" panose="020B0503020204020204" pitchFamily="34" charset="-122"/>
                <a:cs typeface="+mn-ea"/>
                <a:sym typeface="Times New Roman" panose="02020603050405020304" pitchFamily="18" charset="0"/>
              </a:rPr>
              <a:t>X</a:t>
            </a:r>
            <a:r>
              <a:rPr lang="en-US" altLang="zh-CN" sz="2200" baseline="-25000">
                <a:latin typeface="Times New Roman" panose="02020603050405020304" pitchFamily="18" charset="0"/>
                <a:ea typeface="微软雅黑" panose="020B0503020204020204" pitchFamily="34" charset="-122"/>
                <a:cs typeface="+mn-ea"/>
                <a:sym typeface="Times New Roman" panose="02020603050405020304" pitchFamily="18" charset="0"/>
              </a:rPr>
              <a:t>(j)</a:t>
            </a:r>
            <a:r>
              <a:rPr lang="zh-CN" altLang="en-US" sz="2200">
                <a:latin typeface="Times New Roman" panose="02020603050405020304" pitchFamily="18" charset="0"/>
                <a:ea typeface="微软雅黑" panose="020B0503020204020204" pitchFamily="34" charset="-122"/>
                <a:cs typeface="+mn-ea"/>
                <a:sym typeface="Times New Roman" panose="02020603050405020304" pitchFamily="18" charset="0"/>
              </a:rPr>
              <a:t>之间</a:t>
            </a:r>
            <a:r>
              <a:rPr lang="zh-CN" altLang="en-US" sz="2200" dirty="0">
                <a:latin typeface="Times New Roman" panose="02020603050405020304" pitchFamily="18" charset="0"/>
                <a:ea typeface="微软雅黑" panose="020B0503020204020204" pitchFamily="34" charset="-122"/>
                <a:cs typeface="+mn-ea"/>
                <a:sym typeface="Times New Roman" panose="02020603050405020304" pitchFamily="18" charset="0"/>
              </a:rPr>
              <a:t>的</a:t>
            </a:r>
            <a:r>
              <a:rPr lang="zh-CN" altLang="en-US" sz="2200">
                <a:latin typeface="Times New Roman" panose="02020603050405020304" pitchFamily="18" charset="0"/>
                <a:ea typeface="微软雅黑" panose="020B0503020204020204" pitchFamily="34" charset="-122"/>
                <a:cs typeface="+mn-ea"/>
                <a:sym typeface="Times New Roman" panose="02020603050405020304" pitchFamily="18" charset="0"/>
              </a:rPr>
              <a:t>距离，</a:t>
            </a:r>
            <a:r>
              <a:rPr lang="en-US" altLang="zh-CN" sz="2200">
                <a:latin typeface="Times New Roman" panose="02020603050405020304" pitchFamily="18" charset="0"/>
                <a:ea typeface="微软雅黑" panose="020B0503020204020204" pitchFamily="34" charset="-122"/>
                <a:cs typeface="+mn-ea"/>
                <a:sym typeface="Times New Roman" panose="02020603050405020304" pitchFamily="18" charset="0"/>
              </a:rPr>
              <a:t>D</a:t>
            </a:r>
            <a:r>
              <a:rPr lang="en-US" altLang="zh-CN" sz="2200" baseline="-25000">
                <a:latin typeface="Times New Roman" panose="02020603050405020304" pitchFamily="18" charset="0"/>
                <a:ea typeface="微软雅黑" panose="020B0503020204020204" pitchFamily="34" charset="-122"/>
                <a:cs typeface="+mn-ea"/>
                <a:sym typeface="Times New Roman" panose="02020603050405020304" pitchFamily="18" charset="0"/>
              </a:rPr>
              <a:t>ij</a:t>
            </a:r>
            <a:r>
              <a:rPr lang="zh-CN" altLang="en-US" sz="2200">
                <a:latin typeface="Times New Roman" panose="02020603050405020304" pitchFamily="18" charset="0"/>
                <a:ea typeface="微软雅黑" panose="020B0503020204020204" pitchFamily="34" charset="-122"/>
                <a:cs typeface="+mn-ea"/>
                <a:sym typeface="Times New Roman" panose="02020603050405020304" pitchFamily="18" charset="0"/>
              </a:rPr>
              <a:t>表示类</a:t>
            </a:r>
            <a:r>
              <a:rPr lang="en-US" altLang="zh-CN" sz="2200">
                <a:latin typeface="Times New Roman" panose="02020603050405020304" pitchFamily="18" charset="0"/>
                <a:ea typeface="微软雅黑" panose="020B0503020204020204" pitchFamily="34" charset="-122"/>
                <a:cs typeface="+mn-ea"/>
                <a:sym typeface="Times New Roman" panose="02020603050405020304" pitchFamily="18" charset="0"/>
              </a:rPr>
              <a:t>G</a:t>
            </a:r>
            <a:r>
              <a:rPr lang="en-US" altLang="zh-CN" sz="2200" baseline="-25000">
                <a:latin typeface="Times New Roman" panose="02020603050405020304" pitchFamily="18" charset="0"/>
                <a:ea typeface="微软雅黑" panose="020B0503020204020204" pitchFamily="34" charset="-122"/>
                <a:cs typeface="+mn-ea"/>
                <a:sym typeface="Times New Roman" panose="02020603050405020304" pitchFamily="18" charset="0"/>
              </a:rPr>
              <a:t>i</a:t>
            </a:r>
            <a:r>
              <a:rPr lang="zh-CN" altLang="en-US" sz="2200">
                <a:latin typeface="Times New Roman" panose="02020603050405020304" pitchFamily="18" charset="0"/>
                <a:ea typeface="微软雅黑" panose="020B0503020204020204" pitchFamily="34" charset="-122"/>
                <a:cs typeface="+mn-ea"/>
                <a:sym typeface="Times New Roman" panose="02020603050405020304" pitchFamily="18" charset="0"/>
              </a:rPr>
              <a:t>和</a:t>
            </a:r>
            <a:r>
              <a:rPr lang="en-US" altLang="zh-CN" sz="2200">
                <a:latin typeface="Times New Roman" panose="02020603050405020304" pitchFamily="18" charset="0"/>
                <a:ea typeface="微软雅黑" panose="020B0503020204020204" pitchFamily="34" charset="-122"/>
                <a:cs typeface="+mn-ea"/>
                <a:sym typeface="Times New Roman" panose="02020603050405020304" pitchFamily="18" charset="0"/>
              </a:rPr>
              <a:t>G</a:t>
            </a:r>
            <a:r>
              <a:rPr lang="en-US" altLang="zh-CN" sz="2200" baseline="-25000">
                <a:latin typeface="Times New Roman" panose="02020603050405020304" pitchFamily="18" charset="0"/>
                <a:ea typeface="微软雅黑" panose="020B0503020204020204" pitchFamily="34" charset="-122"/>
                <a:cs typeface="+mn-ea"/>
                <a:sym typeface="Times New Roman" panose="02020603050405020304" pitchFamily="18" charset="0"/>
              </a:rPr>
              <a:t>j</a:t>
            </a:r>
            <a:r>
              <a:rPr lang="zh-CN" altLang="en-US" sz="2200">
                <a:latin typeface="Times New Roman" panose="02020603050405020304" pitchFamily="18" charset="0"/>
                <a:ea typeface="微软雅黑" panose="020B0503020204020204" pitchFamily="34" charset="-122"/>
                <a:cs typeface="+mn-ea"/>
                <a:sym typeface="Times New Roman" panose="02020603050405020304" pitchFamily="18" charset="0"/>
              </a:rPr>
              <a:t>之间距离 </a:t>
            </a:r>
            <a:endParaRPr lang="zh-CN" altLang="en-US" sz="2200" dirty="0">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graphicFrame>
        <p:nvGraphicFramePr>
          <p:cNvPr id="64522" name="Object 10"/>
          <p:cNvGraphicFramePr>
            <a:graphicFrameLocks/>
          </p:cNvGraphicFramePr>
          <p:nvPr>
            <p:extLst>
              <p:ext uri="{D42A27DB-BD31-4B8C-83A1-F6EECF244321}">
                <p14:modId xmlns:p14="http://schemas.microsoft.com/office/powerpoint/2010/main" val="407969690"/>
              </p:ext>
            </p:extLst>
          </p:nvPr>
        </p:nvGraphicFramePr>
        <p:xfrm>
          <a:off x="1006475" y="4941887"/>
          <a:ext cx="2309057" cy="816794"/>
        </p:xfrm>
        <a:graphic>
          <a:graphicData uri="http://schemas.openxmlformats.org/presentationml/2006/ole">
            <mc:AlternateContent xmlns:mc="http://schemas.openxmlformats.org/markup-compatibility/2006">
              <mc:Choice xmlns:v="urn:schemas-microsoft-com:vml" Requires="v">
                <p:oleObj spid="_x0000_s24070" r:id="rId3" imgW="1044822" imgH="369590" progId="Equation.DSMT4">
                  <p:embed/>
                </p:oleObj>
              </mc:Choice>
              <mc:Fallback>
                <p:oleObj r:id="rId3" imgW="1044822" imgH="369590" progId="Equation.DSMT4">
                  <p:embed/>
                  <p:pic>
                    <p:nvPicPr>
                      <p:cNvPr id="0" nam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6475" y="4941887"/>
                        <a:ext cx="2309057" cy="8167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44044" name="Picture 1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51920" y="4416299"/>
            <a:ext cx="4371975" cy="17637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13" name="标题 1">
            <a:extLst>
              <a:ext uri="{FF2B5EF4-FFF2-40B4-BE49-F238E27FC236}">
                <a16:creationId xmlns:a16="http://schemas.microsoft.com/office/drawing/2014/main" id="{D5535D99-E200-439A-AFCB-F04DA1BAAE7F}"/>
              </a:ext>
            </a:extLst>
          </p:cNvPr>
          <p:cNvSpPr txBox="1">
            <a:spLocks/>
          </p:cNvSpPr>
          <p:nvPr/>
        </p:nvSpPr>
        <p:spPr>
          <a:xfrm>
            <a:off x="756000" y="108000"/>
            <a:ext cx="6781800" cy="492443"/>
          </a:xfrm>
          <a:prstGeom prst="rect">
            <a:avLst/>
          </a:prstGeom>
        </p:spPr>
        <p:txBody>
          <a:bodyPr wrap="square">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lnSpc>
                <a:spcPct val="100000"/>
              </a:lnSpc>
              <a:spcAft>
                <a:spcPct val="0"/>
              </a:spcAft>
            </a:pPr>
            <a:r>
              <a:rPr lang="en-US" altLang="zh-CN"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2.2.1 AGNES</a:t>
            </a:r>
            <a:r>
              <a:rPr lang="zh-CN" altLang="en-US"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算法 </a:t>
            </a:r>
            <a:r>
              <a:rPr lang="en-US" altLang="zh-CN"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 </a:t>
            </a:r>
            <a:r>
              <a:rPr lang="zh-CN" altLang="en-US"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最小距离</a:t>
            </a:r>
            <a:endParaRPr lang="zh-CN" altLang="en-US" sz="2600" b="1" spc="50" dirty="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Tree>
    <p:extLst>
      <p:ext uri="{BB962C8B-B14F-4D97-AF65-F5344CB8AC3E}">
        <p14:creationId xmlns:p14="http://schemas.microsoft.com/office/powerpoint/2010/main" val="4213421652"/>
      </p:ext>
    </p:extLst>
  </p:cSld>
  <p:clrMapOvr>
    <a:masterClrMapping/>
  </p:clrMapOvr>
  <p:transition spd="med">
    <p:split orient="vert"/>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60" name="Rectangle 3"/>
          <p:cNvSpPr>
            <a:spLocks noGrp="1" noChangeArrowheads="1"/>
          </p:cNvSpPr>
          <p:nvPr>
            <p:ph type="body" sz="half" idx="4294967295"/>
          </p:nvPr>
        </p:nvSpPr>
        <p:spPr>
          <a:xfrm>
            <a:off x="252000" y="756000"/>
            <a:ext cx="8640000" cy="1678921"/>
          </a:xfrm>
          <a:prstGeom prst="rect">
            <a:avLst/>
          </a:prstGeom>
          <a:noFill/>
        </p:spPr>
        <p:txBody>
          <a:bodyPr wrap="square" lIns="72000" rIns="72000">
            <a:spAutoFit/>
          </a:bodyPr>
          <a:lstStyle/>
          <a:p>
            <a:pPr marL="360000" indent="-360000" algn="just" fontAlgn="base">
              <a:lnSpc>
                <a:spcPct val="150000"/>
              </a:lnSpc>
              <a:spcBef>
                <a:spcPts val="600"/>
              </a:spcBef>
              <a:buClr>
                <a:srgbClr val="FF6600"/>
              </a:buClr>
              <a:buSzPct val="80000"/>
              <a:buFont typeface="Wingdings" panose="05000000000000000000" pitchFamily="2" charset="2"/>
              <a:buChar char="l"/>
            </a:pPr>
            <a:r>
              <a:rPr lang="zh-CN" altLang="en-US" sz="2400" b="1">
                <a:solidFill>
                  <a:srgbClr val="FF6600"/>
                </a:solidFill>
                <a:latin typeface="Times New Roman" panose="02020603050405020304" pitchFamily="18" charset="0"/>
                <a:ea typeface="微软雅黑" panose="020B0503020204020204" pitchFamily="34" charset="-122"/>
                <a:cs typeface="+mn-ea"/>
                <a:sym typeface="Times New Roman" panose="02020603050405020304" pitchFamily="18" charset="0"/>
              </a:rPr>
              <a:t>全链</a:t>
            </a:r>
          </a:p>
          <a:p>
            <a:pPr marL="817200" lvl="1" indent="-360000" algn="just" fontAlgn="base">
              <a:lnSpc>
                <a:spcPct val="150000"/>
              </a:lnSpc>
              <a:spcBef>
                <a:spcPts val="600"/>
              </a:spcBef>
              <a:buClr>
                <a:srgbClr val="FF6600"/>
              </a:buClr>
              <a:buSzPct val="80000"/>
              <a:buFont typeface="Wingdings" panose="05000000000000000000" pitchFamily="2" charset="2"/>
              <a:buChar char="l"/>
            </a:pPr>
            <a:r>
              <a:rPr lang="zh-CN" altLang="en-US" sz="2200">
                <a:latin typeface="Times New Roman" panose="02020603050405020304" pitchFamily="18" charset="0"/>
                <a:ea typeface="微软雅黑" panose="020B0503020204020204" pitchFamily="34" charset="-122"/>
                <a:cs typeface="+mn-ea"/>
                <a:sym typeface="Times New Roman" panose="02020603050405020304" pitchFamily="18" charset="0"/>
              </a:rPr>
              <a:t>取自不同簇中的俩个最远的点之间邻近度作为簇的邻近度，或者使用图的术语，不同的结点子集中俩个结点之间的最长边</a:t>
            </a:r>
          </a:p>
        </p:txBody>
      </p:sp>
      <p:graphicFrame>
        <p:nvGraphicFramePr>
          <p:cNvPr id="65540" name="Object 4"/>
          <p:cNvGraphicFramePr>
            <a:graphicFrameLocks noGrp="1" noChangeAspect="1"/>
          </p:cNvGraphicFramePr>
          <p:nvPr>
            <p:ph sz="half" idx="4294967295"/>
            <p:extLst>
              <p:ext uri="{D42A27DB-BD31-4B8C-83A1-F6EECF244321}">
                <p14:modId xmlns:p14="http://schemas.microsoft.com/office/powerpoint/2010/main" val="3915275260"/>
              </p:ext>
            </p:extLst>
          </p:nvPr>
        </p:nvGraphicFramePr>
        <p:xfrm>
          <a:off x="3317265" y="2616368"/>
          <a:ext cx="2509470" cy="853737"/>
        </p:xfrm>
        <a:graphic>
          <a:graphicData uri="http://schemas.openxmlformats.org/presentationml/2006/ole">
            <mc:AlternateContent xmlns:mc="http://schemas.openxmlformats.org/markup-compatibility/2006">
              <mc:Choice xmlns:v="urn:schemas-microsoft-com:vml" Requires="v">
                <p:oleObj spid="_x0000_s24656" r:id="rId3" imgW="1236192" imgH="420560" progId="Equation.3">
                  <p:embed/>
                </p:oleObj>
              </mc:Choice>
              <mc:Fallback>
                <p:oleObj r:id="rId3" imgW="1236192" imgH="42056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17265" y="2616368"/>
                        <a:ext cx="2509470" cy="8537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5062" name="Rectangle 5"/>
          <p:cNvSpPr>
            <a:spLocks noChangeArrowheads="1"/>
          </p:cNvSpPr>
          <p:nvPr/>
        </p:nvSpPr>
        <p:spPr bwMode="auto">
          <a:xfrm>
            <a:off x="2555875" y="3213100"/>
            <a:ext cx="290513" cy="457200"/>
          </a:xfrm>
          <a:prstGeom prst="rect">
            <a:avLst/>
          </a:prstGeom>
          <a:noFill/>
          <a:ln>
            <a:noFill/>
          </a:ln>
          <a:effectLst/>
          <a:extLst>
            <a:ext uri="{909E8E84-426E-40DD-AFC4-6F175D3DCCD1}">
              <a14:hiddenFill xmlns:a14="http://schemas.microsoft.com/office/drawing/2010/main">
                <a:solidFill>
                  <a:srgbClr val="00CCCC"/>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spcBef>
                <a:spcPct val="20000"/>
              </a:spcBef>
              <a:buClr>
                <a:schemeClr val="bg2"/>
              </a:buClr>
              <a:buSzPct val="75000"/>
              <a:buFont typeface="Wingdings" charset="2"/>
              <a:buChar char="n"/>
              <a:defRPr sz="3200">
                <a:solidFill>
                  <a:schemeClr val="tx1"/>
                </a:solidFill>
                <a:latin typeface="Arial" charset="0"/>
                <a:ea typeface="楷体_GB2312" charset="0"/>
              </a:defRPr>
            </a:lvl1pPr>
            <a:lvl2pPr marL="742950" indent="-285750">
              <a:spcBef>
                <a:spcPct val="20000"/>
              </a:spcBef>
              <a:buClr>
                <a:schemeClr val="accent2"/>
              </a:buClr>
              <a:buSzPct val="80000"/>
              <a:buFont typeface="Wingdings" charset="2"/>
              <a:buChar char="¨"/>
              <a:defRPr sz="2800">
                <a:solidFill>
                  <a:schemeClr val="tx1"/>
                </a:solidFill>
                <a:latin typeface="Arial" charset="0"/>
                <a:ea typeface="楷体_GB2312" charset="0"/>
              </a:defRPr>
            </a:lvl2pPr>
            <a:lvl3pPr marL="1143000" indent="-228600">
              <a:spcBef>
                <a:spcPct val="20000"/>
              </a:spcBef>
              <a:buClr>
                <a:schemeClr val="bg2"/>
              </a:buClr>
              <a:buSzPct val="65000"/>
              <a:buFont typeface="Wingdings" charset="2"/>
              <a:buChar char="n"/>
              <a:defRPr sz="2400">
                <a:solidFill>
                  <a:schemeClr val="tx1"/>
                </a:solidFill>
                <a:latin typeface="Arial" charset="0"/>
                <a:ea typeface="楷体_GB2312" charset="0"/>
              </a:defRPr>
            </a:lvl3pPr>
            <a:lvl4pPr marL="1600200" indent="-228600">
              <a:spcBef>
                <a:spcPct val="20000"/>
              </a:spcBef>
              <a:buClr>
                <a:schemeClr val="accent2"/>
              </a:buClr>
              <a:buSzPct val="70000"/>
              <a:buFont typeface="Wingdings" charset="2"/>
              <a:buChar char="¨"/>
              <a:defRPr sz="2000">
                <a:solidFill>
                  <a:schemeClr val="tx1"/>
                </a:solidFill>
                <a:latin typeface="Arial" charset="0"/>
                <a:ea typeface="楷体_GB2312" charset="0"/>
              </a:defRPr>
            </a:lvl4pPr>
            <a:lvl5pPr marL="2057400" indent="-228600">
              <a:spcBef>
                <a:spcPct val="20000"/>
              </a:spcBef>
              <a:buClr>
                <a:schemeClr val="bg2"/>
              </a:buClr>
              <a:buFont typeface="Wingdings" charset="2"/>
              <a:buChar char="§"/>
              <a:defRPr sz="2000">
                <a:solidFill>
                  <a:schemeClr val="tx1"/>
                </a:solidFill>
                <a:latin typeface="Arial" charset="0"/>
                <a:ea typeface="楷体_GB2312" charset="0"/>
              </a:defRPr>
            </a:lvl5pPr>
            <a:lvl6pPr marL="25146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楷体_GB2312" charset="0"/>
              </a:defRPr>
            </a:lvl6pPr>
            <a:lvl7pPr marL="29718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楷体_GB2312" charset="0"/>
              </a:defRPr>
            </a:lvl7pPr>
            <a:lvl8pPr marL="34290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楷体_GB2312" charset="0"/>
              </a:defRPr>
            </a:lvl8pPr>
            <a:lvl9pPr marL="38862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楷体_GB2312" charset="0"/>
              </a:defRPr>
            </a:lvl9pPr>
          </a:lstStyle>
          <a:p>
            <a:pPr eaLnBrk="1" hangingPunct="1">
              <a:spcBef>
                <a:spcPct val="0"/>
              </a:spcBef>
              <a:buClrTx/>
              <a:buSzTx/>
              <a:buFontTx/>
              <a:buNone/>
              <a:defRPr/>
            </a:pPr>
            <a:r>
              <a:rPr lang="en-US" altLang="zh-CN" sz="2400">
                <a:solidFill>
                  <a:srgbClr val="FFFFFF"/>
                </a:solidFill>
                <a:latin typeface="Times New Roman" panose="02020603050405020304" pitchFamily="18" charset="0"/>
                <a:ea typeface="微软雅黑" panose="020B0503020204020204" pitchFamily="34" charset="-122"/>
                <a:sym typeface="Times New Roman" panose="02020603050405020304" pitchFamily="18" charset="0"/>
              </a:rPr>
              <a:t>•</a:t>
            </a:r>
          </a:p>
        </p:txBody>
      </p:sp>
      <p:sp>
        <p:nvSpPr>
          <p:cNvPr id="45063" name="Rectangle 6"/>
          <p:cNvSpPr>
            <a:spLocks noChangeArrowheads="1"/>
          </p:cNvSpPr>
          <p:nvPr/>
        </p:nvSpPr>
        <p:spPr bwMode="auto">
          <a:xfrm>
            <a:off x="2735263" y="3392488"/>
            <a:ext cx="290512" cy="457200"/>
          </a:xfrm>
          <a:prstGeom prst="rect">
            <a:avLst/>
          </a:prstGeom>
          <a:noFill/>
          <a:ln>
            <a:noFill/>
          </a:ln>
          <a:effectLst/>
          <a:extLst>
            <a:ext uri="{909E8E84-426E-40DD-AFC4-6F175D3DCCD1}">
              <a14:hiddenFill xmlns:a14="http://schemas.microsoft.com/office/drawing/2010/main">
                <a:solidFill>
                  <a:srgbClr val="00CCCC"/>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spcBef>
                <a:spcPct val="20000"/>
              </a:spcBef>
              <a:buClr>
                <a:schemeClr val="bg2"/>
              </a:buClr>
              <a:buSzPct val="75000"/>
              <a:buFont typeface="Wingdings" charset="2"/>
              <a:buChar char="n"/>
              <a:defRPr sz="3200">
                <a:solidFill>
                  <a:schemeClr val="tx1"/>
                </a:solidFill>
                <a:latin typeface="Arial" charset="0"/>
                <a:ea typeface="楷体_GB2312" charset="0"/>
              </a:defRPr>
            </a:lvl1pPr>
            <a:lvl2pPr marL="742950" indent="-285750">
              <a:spcBef>
                <a:spcPct val="20000"/>
              </a:spcBef>
              <a:buClr>
                <a:schemeClr val="accent2"/>
              </a:buClr>
              <a:buSzPct val="80000"/>
              <a:buFont typeface="Wingdings" charset="2"/>
              <a:buChar char="¨"/>
              <a:defRPr sz="2800">
                <a:solidFill>
                  <a:schemeClr val="tx1"/>
                </a:solidFill>
                <a:latin typeface="Arial" charset="0"/>
                <a:ea typeface="楷体_GB2312" charset="0"/>
              </a:defRPr>
            </a:lvl2pPr>
            <a:lvl3pPr marL="1143000" indent="-228600">
              <a:spcBef>
                <a:spcPct val="20000"/>
              </a:spcBef>
              <a:buClr>
                <a:schemeClr val="bg2"/>
              </a:buClr>
              <a:buSzPct val="65000"/>
              <a:buFont typeface="Wingdings" charset="2"/>
              <a:buChar char="n"/>
              <a:defRPr sz="2400">
                <a:solidFill>
                  <a:schemeClr val="tx1"/>
                </a:solidFill>
                <a:latin typeface="Arial" charset="0"/>
                <a:ea typeface="楷体_GB2312" charset="0"/>
              </a:defRPr>
            </a:lvl3pPr>
            <a:lvl4pPr marL="1600200" indent="-228600">
              <a:spcBef>
                <a:spcPct val="20000"/>
              </a:spcBef>
              <a:buClr>
                <a:schemeClr val="accent2"/>
              </a:buClr>
              <a:buSzPct val="70000"/>
              <a:buFont typeface="Wingdings" charset="2"/>
              <a:buChar char="¨"/>
              <a:defRPr sz="2000">
                <a:solidFill>
                  <a:schemeClr val="tx1"/>
                </a:solidFill>
                <a:latin typeface="Arial" charset="0"/>
                <a:ea typeface="楷体_GB2312" charset="0"/>
              </a:defRPr>
            </a:lvl4pPr>
            <a:lvl5pPr marL="2057400" indent="-228600">
              <a:spcBef>
                <a:spcPct val="20000"/>
              </a:spcBef>
              <a:buClr>
                <a:schemeClr val="bg2"/>
              </a:buClr>
              <a:buFont typeface="Wingdings" charset="2"/>
              <a:buChar char="§"/>
              <a:defRPr sz="2000">
                <a:solidFill>
                  <a:schemeClr val="tx1"/>
                </a:solidFill>
                <a:latin typeface="Arial" charset="0"/>
                <a:ea typeface="楷体_GB2312" charset="0"/>
              </a:defRPr>
            </a:lvl5pPr>
            <a:lvl6pPr marL="25146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楷体_GB2312" charset="0"/>
              </a:defRPr>
            </a:lvl6pPr>
            <a:lvl7pPr marL="29718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楷体_GB2312" charset="0"/>
              </a:defRPr>
            </a:lvl7pPr>
            <a:lvl8pPr marL="34290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楷体_GB2312" charset="0"/>
              </a:defRPr>
            </a:lvl8pPr>
            <a:lvl9pPr marL="38862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楷体_GB2312" charset="0"/>
              </a:defRPr>
            </a:lvl9pPr>
          </a:lstStyle>
          <a:p>
            <a:pPr eaLnBrk="1" hangingPunct="1">
              <a:spcBef>
                <a:spcPct val="0"/>
              </a:spcBef>
              <a:buClrTx/>
              <a:buSzTx/>
              <a:buFontTx/>
              <a:buNone/>
              <a:defRPr/>
            </a:pPr>
            <a:r>
              <a:rPr lang="en-US" altLang="zh-CN" sz="2400">
                <a:solidFill>
                  <a:srgbClr val="FFFFFF"/>
                </a:solidFill>
                <a:latin typeface="Times New Roman" panose="02020603050405020304" pitchFamily="18" charset="0"/>
                <a:ea typeface="微软雅黑" panose="020B0503020204020204" pitchFamily="34" charset="-122"/>
                <a:sym typeface="Times New Roman" panose="02020603050405020304" pitchFamily="18" charset="0"/>
              </a:rPr>
              <a:t>•</a:t>
            </a:r>
          </a:p>
        </p:txBody>
      </p:sp>
      <p:grpSp>
        <p:nvGrpSpPr>
          <p:cNvPr id="65543" name="Group 7"/>
          <p:cNvGrpSpPr>
            <a:grpSpLocks/>
          </p:cNvGrpSpPr>
          <p:nvPr/>
        </p:nvGrpSpPr>
        <p:grpSpPr bwMode="auto">
          <a:xfrm>
            <a:off x="1390650" y="3717925"/>
            <a:ext cx="6362700" cy="2335213"/>
            <a:chOff x="0" y="0"/>
            <a:chExt cx="4008" cy="1471"/>
          </a:xfrm>
        </p:grpSpPr>
        <p:sp>
          <p:nvSpPr>
            <p:cNvPr id="45065" name="Oval 8"/>
            <p:cNvSpPr>
              <a:spLocks noChangeArrowheads="1"/>
            </p:cNvSpPr>
            <p:nvPr/>
          </p:nvSpPr>
          <p:spPr bwMode="auto">
            <a:xfrm>
              <a:off x="0" y="46"/>
              <a:ext cx="1451" cy="1425"/>
            </a:xfrm>
            <a:prstGeom prst="ellipse">
              <a:avLst/>
            </a:prstGeom>
            <a:solidFill>
              <a:srgbClr val="00CCCC"/>
            </a:solidFill>
            <a:ln w="9525">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bg2"/>
                </a:buClr>
                <a:buSzPct val="75000"/>
                <a:buFont typeface="Wingdings" charset="2"/>
                <a:buChar char="n"/>
                <a:defRPr sz="3200">
                  <a:solidFill>
                    <a:schemeClr val="tx1"/>
                  </a:solidFill>
                  <a:latin typeface="Arial" charset="0"/>
                  <a:ea typeface="楷体_GB2312" charset="0"/>
                </a:defRPr>
              </a:lvl1pPr>
              <a:lvl2pPr marL="742950" indent="-285750">
                <a:spcBef>
                  <a:spcPct val="20000"/>
                </a:spcBef>
                <a:buClr>
                  <a:schemeClr val="accent2"/>
                </a:buClr>
                <a:buSzPct val="80000"/>
                <a:buFont typeface="Wingdings" charset="2"/>
                <a:buChar char="¨"/>
                <a:defRPr sz="2800">
                  <a:solidFill>
                    <a:schemeClr val="tx1"/>
                  </a:solidFill>
                  <a:latin typeface="Arial" charset="0"/>
                  <a:ea typeface="楷体_GB2312" charset="0"/>
                </a:defRPr>
              </a:lvl2pPr>
              <a:lvl3pPr marL="1143000" indent="-228600">
                <a:spcBef>
                  <a:spcPct val="20000"/>
                </a:spcBef>
                <a:buClr>
                  <a:schemeClr val="bg2"/>
                </a:buClr>
                <a:buSzPct val="65000"/>
                <a:buFont typeface="Wingdings" charset="2"/>
                <a:buChar char="n"/>
                <a:defRPr sz="2400">
                  <a:solidFill>
                    <a:schemeClr val="tx1"/>
                  </a:solidFill>
                  <a:latin typeface="Arial" charset="0"/>
                  <a:ea typeface="楷体_GB2312" charset="0"/>
                </a:defRPr>
              </a:lvl3pPr>
              <a:lvl4pPr marL="1600200" indent="-228600">
                <a:spcBef>
                  <a:spcPct val="20000"/>
                </a:spcBef>
                <a:buClr>
                  <a:schemeClr val="accent2"/>
                </a:buClr>
                <a:buSzPct val="70000"/>
                <a:buFont typeface="Wingdings" charset="2"/>
                <a:buChar char="¨"/>
                <a:defRPr sz="2000">
                  <a:solidFill>
                    <a:schemeClr val="tx1"/>
                  </a:solidFill>
                  <a:latin typeface="Arial" charset="0"/>
                  <a:ea typeface="楷体_GB2312" charset="0"/>
                </a:defRPr>
              </a:lvl4pPr>
              <a:lvl5pPr marL="2057400" indent="-228600">
                <a:spcBef>
                  <a:spcPct val="20000"/>
                </a:spcBef>
                <a:buClr>
                  <a:schemeClr val="bg2"/>
                </a:buClr>
                <a:buFont typeface="Wingdings" charset="2"/>
                <a:buChar char="§"/>
                <a:defRPr sz="2000">
                  <a:solidFill>
                    <a:schemeClr val="tx1"/>
                  </a:solidFill>
                  <a:latin typeface="Arial" charset="0"/>
                  <a:ea typeface="楷体_GB2312" charset="0"/>
                </a:defRPr>
              </a:lvl5pPr>
              <a:lvl6pPr marL="25146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楷体_GB2312" charset="0"/>
                </a:defRPr>
              </a:lvl6pPr>
              <a:lvl7pPr marL="29718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楷体_GB2312" charset="0"/>
                </a:defRPr>
              </a:lvl7pPr>
              <a:lvl8pPr marL="34290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楷体_GB2312" charset="0"/>
                </a:defRPr>
              </a:lvl8pPr>
              <a:lvl9pPr marL="38862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楷体_GB2312" charset="0"/>
                </a:defRPr>
              </a:lvl9pPr>
            </a:lstStyle>
            <a:p>
              <a:pPr algn="ctr" eaLnBrk="1" hangingPunct="1">
                <a:spcBef>
                  <a:spcPct val="0"/>
                </a:spcBef>
                <a:buClrTx/>
                <a:buSzTx/>
                <a:buFontTx/>
                <a:buNone/>
                <a:defRPr/>
              </a:pPr>
              <a:endParaRPr lang="ja-JP" altLang="en-US" sz="2400">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45066" name="Oval 9"/>
            <p:cNvSpPr>
              <a:spLocks noChangeArrowheads="1"/>
            </p:cNvSpPr>
            <p:nvPr/>
          </p:nvSpPr>
          <p:spPr bwMode="auto">
            <a:xfrm>
              <a:off x="2517" y="0"/>
              <a:ext cx="1491" cy="1470"/>
            </a:xfrm>
            <a:prstGeom prst="ellipse">
              <a:avLst/>
            </a:prstGeom>
            <a:solidFill>
              <a:srgbClr val="00CCCC"/>
            </a:solidFill>
            <a:ln w="9525">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bg2"/>
                </a:buClr>
                <a:buSzPct val="75000"/>
                <a:buFont typeface="Wingdings" charset="2"/>
                <a:buChar char="n"/>
                <a:defRPr sz="3200">
                  <a:solidFill>
                    <a:schemeClr val="tx1"/>
                  </a:solidFill>
                  <a:latin typeface="Arial" charset="0"/>
                  <a:ea typeface="楷体_GB2312" charset="0"/>
                </a:defRPr>
              </a:lvl1pPr>
              <a:lvl2pPr marL="742950" indent="-285750">
                <a:spcBef>
                  <a:spcPct val="20000"/>
                </a:spcBef>
                <a:buClr>
                  <a:schemeClr val="accent2"/>
                </a:buClr>
                <a:buSzPct val="80000"/>
                <a:buFont typeface="Wingdings" charset="2"/>
                <a:buChar char="¨"/>
                <a:defRPr sz="2800">
                  <a:solidFill>
                    <a:schemeClr val="tx1"/>
                  </a:solidFill>
                  <a:latin typeface="Arial" charset="0"/>
                  <a:ea typeface="楷体_GB2312" charset="0"/>
                </a:defRPr>
              </a:lvl2pPr>
              <a:lvl3pPr marL="1143000" indent="-228600">
                <a:spcBef>
                  <a:spcPct val="20000"/>
                </a:spcBef>
                <a:buClr>
                  <a:schemeClr val="bg2"/>
                </a:buClr>
                <a:buSzPct val="65000"/>
                <a:buFont typeface="Wingdings" charset="2"/>
                <a:buChar char="n"/>
                <a:defRPr sz="2400">
                  <a:solidFill>
                    <a:schemeClr val="tx1"/>
                  </a:solidFill>
                  <a:latin typeface="Arial" charset="0"/>
                  <a:ea typeface="楷体_GB2312" charset="0"/>
                </a:defRPr>
              </a:lvl3pPr>
              <a:lvl4pPr marL="1600200" indent="-228600">
                <a:spcBef>
                  <a:spcPct val="20000"/>
                </a:spcBef>
                <a:buClr>
                  <a:schemeClr val="accent2"/>
                </a:buClr>
                <a:buSzPct val="70000"/>
                <a:buFont typeface="Wingdings" charset="2"/>
                <a:buChar char="¨"/>
                <a:defRPr sz="2000">
                  <a:solidFill>
                    <a:schemeClr val="tx1"/>
                  </a:solidFill>
                  <a:latin typeface="Arial" charset="0"/>
                  <a:ea typeface="楷体_GB2312" charset="0"/>
                </a:defRPr>
              </a:lvl4pPr>
              <a:lvl5pPr marL="2057400" indent="-228600">
                <a:spcBef>
                  <a:spcPct val="20000"/>
                </a:spcBef>
                <a:buClr>
                  <a:schemeClr val="bg2"/>
                </a:buClr>
                <a:buFont typeface="Wingdings" charset="2"/>
                <a:buChar char="§"/>
                <a:defRPr sz="2000">
                  <a:solidFill>
                    <a:schemeClr val="tx1"/>
                  </a:solidFill>
                  <a:latin typeface="Arial" charset="0"/>
                  <a:ea typeface="楷体_GB2312" charset="0"/>
                </a:defRPr>
              </a:lvl5pPr>
              <a:lvl6pPr marL="25146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楷体_GB2312" charset="0"/>
                </a:defRPr>
              </a:lvl6pPr>
              <a:lvl7pPr marL="29718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楷体_GB2312" charset="0"/>
                </a:defRPr>
              </a:lvl7pPr>
              <a:lvl8pPr marL="34290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楷体_GB2312" charset="0"/>
                </a:defRPr>
              </a:lvl8pPr>
              <a:lvl9pPr marL="38862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楷体_GB2312" charset="0"/>
                </a:defRPr>
              </a:lvl9pPr>
            </a:lstStyle>
            <a:p>
              <a:pPr eaLnBrk="1" hangingPunct="1">
                <a:spcBef>
                  <a:spcPct val="0"/>
                </a:spcBef>
                <a:buClrTx/>
                <a:buSzTx/>
                <a:buFontTx/>
                <a:buNone/>
                <a:defRPr/>
              </a:pPr>
              <a:endParaRPr lang="zh-CN" altLang="en-US" sz="1800">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45067" name="Line 10"/>
            <p:cNvSpPr>
              <a:spLocks noChangeShapeType="1"/>
            </p:cNvSpPr>
            <p:nvPr/>
          </p:nvSpPr>
          <p:spPr bwMode="auto">
            <a:xfrm>
              <a:off x="499" y="726"/>
              <a:ext cx="3220" cy="45"/>
            </a:xfrm>
            <a:prstGeom prst="line">
              <a:avLst/>
            </a:prstGeom>
            <a:noFill/>
            <a:ln w="28575" cap="sq">
              <a:solidFill>
                <a:srgbClr val="FFCC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45068" name="Rectangle 11"/>
            <p:cNvSpPr>
              <a:spLocks noChangeArrowheads="1"/>
            </p:cNvSpPr>
            <p:nvPr/>
          </p:nvSpPr>
          <p:spPr bwMode="auto">
            <a:xfrm>
              <a:off x="816" y="205"/>
              <a:ext cx="183" cy="288"/>
            </a:xfrm>
            <a:prstGeom prst="rect">
              <a:avLst/>
            </a:prstGeom>
            <a:noFill/>
            <a:ln>
              <a:noFill/>
            </a:ln>
            <a:effectLst/>
            <a:extLst>
              <a:ext uri="{909E8E84-426E-40DD-AFC4-6F175D3DCCD1}">
                <a14:hiddenFill xmlns:a14="http://schemas.microsoft.com/office/drawing/2010/main">
                  <a:solidFill>
                    <a:srgbClr val="00CCCC"/>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spcBef>
                  <a:spcPct val="20000"/>
                </a:spcBef>
                <a:buClr>
                  <a:schemeClr val="bg2"/>
                </a:buClr>
                <a:buSzPct val="75000"/>
                <a:buFont typeface="Wingdings" charset="2"/>
                <a:buChar char="n"/>
                <a:defRPr sz="3200">
                  <a:solidFill>
                    <a:schemeClr val="tx1"/>
                  </a:solidFill>
                  <a:latin typeface="Arial" charset="0"/>
                  <a:ea typeface="楷体_GB2312" charset="0"/>
                </a:defRPr>
              </a:lvl1pPr>
              <a:lvl2pPr marL="742950" indent="-285750">
                <a:spcBef>
                  <a:spcPct val="20000"/>
                </a:spcBef>
                <a:buClr>
                  <a:schemeClr val="accent2"/>
                </a:buClr>
                <a:buSzPct val="80000"/>
                <a:buFont typeface="Wingdings" charset="2"/>
                <a:buChar char="¨"/>
                <a:defRPr sz="2800">
                  <a:solidFill>
                    <a:schemeClr val="tx1"/>
                  </a:solidFill>
                  <a:latin typeface="Arial" charset="0"/>
                  <a:ea typeface="楷体_GB2312" charset="0"/>
                </a:defRPr>
              </a:lvl2pPr>
              <a:lvl3pPr marL="1143000" indent="-228600">
                <a:spcBef>
                  <a:spcPct val="20000"/>
                </a:spcBef>
                <a:buClr>
                  <a:schemeClr val="bg2"/>
                </a:buClr>
                <a:buSzPct val="65000"/>
                <a:buFont typeface="Wingdings" charset="2"/>
                <a:buChar char="n"/>
                <a:defRPr sz="2400">
                  <a:solidFill>
                    <a:schemeClr val="tx1"/>
                  </a:solidFill>
                  <a:latin typeface="Arial" charset="0"/>
                  <a:ea typeface="楷体_GB2312" charset="0"/>
                </a:defRPr>
              </a:lvl3pPr>
              <a:lvl4pPr marL="1600200" indent="-228600">
                <a:spcBef>
                  <a:spcPct val="20000"/>
                </a:spcBef>
                <a:buClr>
                  <a:schemeClr val="accent2"/>
                </a:buClr>
                <a:buSzPct val="70000"/>
                <a:buFont typeface="Wingdings" charset="2"/>
                <a:buChar char="¨"/>
                <a:defRPr sz="2000">
                  <a:solidFill>
                    <a:schemeClr val="tx1"/>
                  </a:solidFill>
                  <a:latin typeface="Arial" charset="0"/>
                  <a:ea typeface="楷体_GB2312" charset="0"/>
                </a:defRPr>
              </a:lvl4pPr>
              <a:lvl5pPr marL="2057400" indent="-228600">
                <a:spcBef>
                  <a:spcPct val="20000"/>
                </a:spcBef>
                <a:buClr>
                  <a:schemeClr val="bg2"/>
                </a:buClr>
                <a:buFont typeface="Wingdings" charset="2"/>
                <a:buChar char="§"/>
                <a:defRPr sz="2000">
                  <a:solidFill>
                    <a:schemeClr val="tx1"/>
                  </a:solidFill>
                  <a:latin typeface="Arial" charset="0"/>
                  <a:ea typeface="楷体_GB2312" charset="0"/>
                </a:defRPr>
              </a:lvl5pPr>
              <a:lvl6pPr marL="25146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楷体_GB2312" charset="0"/>
                </a:defRPr>
              </a:lvl6pPr>
              <a:lvl7pPr marL="29718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楷体_GB2312" charset="0"/>
                </a:defRPr>
              </a:lvl7pPr>
              <a:lvl8pPr marL="34290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楷体_GB2312" charset="0"/>
                </a:defRPr>
              </a:lvl8pPr>
              <a:lvl9pPr marL="38862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楷体_GB2312" charset="0"/>
                </a:defRPr>
              </a:lvl9pPr>
            </a:lstStyle>
            <a:p>
              <a:pPr eaLnBrk="1" hangingPunct="1">
                <a:spcBef>
                  <a:spcPct val="0"/>
                </a:spcBef>
                <a:buClrTx/>
                <a:buSzTx/>
                <a:buFontTx/>
                <a:buNone/>
                <a:defRPr/>
              </a:pPr>
              <a:r>
                <a:rPr lang="en-US" altLang="zh-CN" sz="2400">
                  <a:solidFill>
                    <a:srgbClr val="FFFFFF"/>
                  </a:solidFill>
                  <a:latin typeface="Times New Roman" panose="02020603050405020304" pitchFamily="18" charset="0"/>
                  <a:ea typeface="微软雅黑" panose="020B0503020204020204" pitchFamily="34" charset="-122"/>
                  <a:sym typeface="Times New Roman" panose="02020603050405020304" pitchFamily="18" charset="0"/>
                </a:rPr>
                <a:t>•</a:t>
              </a:r>
            </a:p>
          </p:txBody>
        </p:sp>
        <p:sp>
          <p:nvSpPr>
            <p:cNvPr id="45069" name="Rectangle 12"/>
            <p:cNvSpPr>
              <a:spLocks noChangeArrowheads="1"/>
            </p:cNvSpPr>
            <p:nvPr/>
          </p:nvSpPr>
          <p:spPr bwMode="auto">
            <a:xfrm>
              <a:off x="884" y="1066"/>
              <a:ext cx="228" cy="288"/>
            </a:xfrm>
            <a:prstGeom prst="rect">
              <a:avLst/>
            </a:prstGeom>
            <a:noFill/>
            <a:ln>
              <a:noFill/>
            </a:ln>
            <a:effectLst/>
            <a:extLst>
              <a:ext uri="{909E8E84-426E-40DD-AFC4-6F175D3DCCD1}">
                <a14:hiddenFill xmlns:a14="http://schemas.microsoft.com/office/drawing/2010/main">
                  <a:solidFill>
                    <a:srgbClr val="00CCCC"/>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spcBef>
                  <a:spcPct val="20000"/>
                </a:spcBef>
                <a:buClr>
                  <a:schemeClr val="bg2"/>
                </a:buClr>
                <a:buSzPct val="75000"/>
                <a:buFont typeface="Wingdings" charset="2"/>
                <a:buChar char="n"/>
                <a:defRPr sz="3200">
                  <a:solidFill>
                    <a:schemeClr val="tx1"/>
                  </a:solidFill>
                  <a:latin typeface="Arial" charset="0"/>
                  <a:ea typeface="楷体_GB2312" charset="0"/>
                </a:defRPr>
              </a:lvl1pPr>
              <a:lvl2pPr marL="742950" indent="-285750">
                <a:spcBef>
                  <a:spcPct val="20000"/>
                </a:spcBef>
                <a:buClr>
                  <a:schemeClr val="accent2"/>
                </a:buClr>
                <a:buSzPct val="80000"/>
                <a:buFont typeface="Wingdings" charset="2"/>
                <a:buChar char="¨"/>
                <a:defRPr sz="2800">
                  <a:solidFill>
                    <a:schemeClr val="tx1"/>
                  </a:solidFill>
                  <a:latin typeface="Arial" charset="0"/>
                  <a:ea typeface="楷体_GB2312" charset="0"/>
                </a:defRPr>
              </a:lvl2pPr>
              <a:lvl3pPr marL="1143000" indent="-228600">
                <a:spcBef>
                  <a:spcPct val="20000"/>
                </a:spcBef>
                <a:buClr>
                  <a:schemeClr val="bg2"/>
                </a:buClr>
                <a:buSzPct val="65000"/>
                <a:buFont typeface="Wingdings" charset="2"/>
                <a:buChar char="n"/>
                <a:defRPr sz="2400">
                  <a:solidFill>
                    <a:schemeClr val="tx1"/>
                  </a:solidFill>
                  <a:latin typeface="Arial" charset="0"/>
                  <a:ea typeface="楷体_GB2312" charset="0"/>
                </a:defRPr>
              </a:lvl3pPr>
              <a:lvl4pPr marL="1600200" indent="-228600">
                <a:spcBef>
                  <a:spcPct val="20000"/>
                </a:spcBef>
                <a:buClr>
                  <a:schemeClr val="accent2"/>
                </a:buClr>
                <a:buSzPct val="70000"/>
                <a:buFont typeface="Wingdings" charset="2"/>
                <a:buChar char="¨"/>
                <a:defRPr sz="2000">
                  <a:solidFill>
                    <a:schemeClr val="tx1"/>
                  </a:solidFill>
                  <a:latin typeface="Arial" charset="0"/>
                  <a:ea typeface="楷体_GB2312" charset="0"/>
                </a:defRPr>
              </a:lvl4pPr>
              <a:lvl5pPr marL="2057400" indent="-228600">
                <a:spcBef>
                  <a:spcPct val="20000"/>
                </a:spcBef>
                <a:buClr>
                  <a:schemeClr val="bg2"/>
                </a:buClr>
                <a:buFont typeface="Wingdings" charset="2"/>
                <a:buChar char="§"/>
                <a:defRPr sz="2000">
                  <a:solidFill>
                    <a:schemeClr val="tx1"/>
                  </a:solidFill>
                  <a:latin typeface="Arial" charset="0"/>
                  <a:ea typeface="楷体_GB2312" charset="0"/>
                </a:defRPr>
              </a:lvl5pPr>
              <a:lvl6pPr marL="25146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楷体_GB2312" charset="0"/>
                </a:defRPr>
              </a:lvl6pPr>
              <a:lvl7pPr marL="29718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楷体_GB2312" charset="0"/>
                </a:defRPr>
              </a:lvl7pPr>
              <a:lvl8pPr marL="34290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楷体_GB2312" charset="0"/>
                </a:defRPr>
              </a:lvl8pPr>
              <a:lvl9pPr marL="38862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楷体_GB2312" charset="0"/>
                </a:defRPr>
              </a:lvl9pPr>
            </a:lstStyle>
            <a:p>
              <a:pPr eaLnBrk="1" hangingPunct="1">
                <a:spcBef>
                  <a:spcPct val="0"/>
                </a:spcBef>
                <a:buClrTx/>
                <a:buSzTx/>
                <a:buFontTx/>
                <a:buNone/>
                <a:defRPr/>
              </a:pPr>
              <a:r>
                <a:rPr lang="en-US" altLang="zh-CN" sz="2400">
                  <a:solidFill>
                    <a:srgbClr val="FFFFFF"/>
                  </a:solidFill>
                  <a:latin typeface="Times New Roman" panose="02020603050405020304" pitchFamily="18" charset="0"/>
                  <a:ea typeface="微软雅黑" panose="020B0503020204020204" pitchFamily="34" charset="-122"/>
                  <a:sym typeface="Times New Roman" panose="02020603050405020304" pitchFamily="18" charset="0"/>
                </a:rPr>
                <a:t>•</a:t>
              </a:r>
            </a:p>
          </p:txBody>
        </p:sp>
        <p:sp>
          <p:nvSpPr>
            <p:cNvPr id="45070" name="Rectangle 13"/>
            <p:cNvSpPr>
              <a:spLocks noChangeArrowheads="1"/>
            </p:cNvSpPr>
            <p:nvPr/>
          </p:nvSpPr>
          <p:spPr bwMode="auto">
            <a:xfrm>
              <a:off x="3175" y="250"/>
              <a:ext cx="183" cy="288"/>
            </a:xfrm>
            <a:prstGeom prst="rect">
              <a:avLst/>
            </a:prstGeom>
            <a:noFill/>
            <a:ln>
              <a:noFill/>
            </a:ln>
            <a:effectLst/>
            <a:extLst>
              <a:ext uri="{909E8E84-426E-40DD-AFC4-6F175D3DCCD1}">
                <a14:hiddenFill xmlns:a14="http://schemas.microsoft.com/office/drawing/2010/main">
                  <a:solidFill>
                    <a:srgbClr val="00CCCC"/>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spcBef>
                  <a:spcPct val="20000"/>
                </a:spcBef>
                <a:buClr>
                  <a:schemeClr val="bg2"/>
                </a:buClr>
                <a:buSzPct val="75000"/>
                <a:buFont typeface="Wingdings" charset="2"/>
                <a:buChar char="n"/>
                <a:defRPr sz="3200">
                  <a:solidFill>
                    <a:schemeClr val="tx1"/>
                  </a:solidFill>
                  <a:latin typeface="Arial" charset="0"/>
                  <a:ea typeface="楷体_GB2312" charset="0"/>
                </a:defRPr>
              </a:lvl1pPr>
              <a:lvl2pPr marL="742950" indent="-285750">
                <a:spcBef>
                  <a:spcPct val="20000"/>
                </a:spcBef>
                <a:buClr>
                  <a:schemeClr val="accent2"/>
                </a:buClr>
                <a:buSzPct val="80000"/>
                <a:buFont typeface="Wingdings" charset="2"/>
                <a:buChar char="¨"/>
                <a:defRPr sz="2800">
                  <a:solidFill>
                    <a:schemeClr val="tx1"/>
                  </a:solidFill>
                  <a:latin typeface="Arial" charset="0"/>
                  <a:ea typeface="楷体_GB2312" charset="0"/>
                </a:defRPr>
              </a:lvl2pPr>
              <a:lvl3pPr marL="1143000" indent="-228600">
                <a:spcBef>
                  <a:spcPct val="20000"/>
                </a:spcBef>
                <a:buClr>
                  <a:schemeClr val="bg2"/>
                </a:buClr>
                <a:buSzPct val="65000"/>
                <a:buFont typeface="Wingdings" charset="2"/>
                <a:buChar char="n"/>
                <a:defRPr sz="2400">
                  <a:solidFill>
                    <a:schemeClr val="tx1"/>
                  </a:solidFill>
                  <a:latin typeface="Arial" charset="0"/>
                  <a:ea typeface="楷体_GB2312" charset="0"/>
                </a:defRPr>
              </a:lvl3pPr>
              <a:lvl4pPr marL="1600200" indent="-228600">
                <a:spcBef>
                  <a:spcPct val="20000"/>
                </a:spcBef>
                <a:buClr>
                  <a:schemeClr val="accent2"/>
                </a:buClr>
                <a:buSzPct val="70000"/>
                <a:buFont typeface="Wingdings" charset="2"/>
                <a:buChar char="¨"/>
                <a:defRPr sz="2000">
                  <a:solidFill>
                    <a:schemeClr val="tx1"/>
                  </a:solidFill>
                  <a:latin typeface="Arial" charset="0"/>
                  <a:ea typeface="楷体_GB2312" charset="0"/>
                </a:defRPr>
              </a:lvl4pPr>
              <a:lvl5pPr marL="2057400" indent="-228600">
                <a:spcBef>
                  <a:spcPct val="20000"/>
                </a:spcBef>
                <a:buClr>
                  <a:schemeClr val="bg2"/>
                </a:buClr>
                <a:buFont typeface="Wingdings" charset="2"/>
                <a:buChar char="§"/>
                <a:defRPr sz="2000">
                  <a:solidFill>
                    <a:schemeClr val="tx1"/>
                  </a:solidFill>
                  <a:latin typeface="Arial" charset="0"/>
                  <a:ea typeface="楷体_GB2312" charset="0"/>
                </a:defRPr>
              </a:lvl5pPr>
              <a:lvl6pPr marL="25146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楷体_GB2312" charset="0"/>
                </a:defRPr>
              </a:lvl6pPr>
              <a:lvl7pPr marL="29718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楷体_GB2312" charset="0"/>
                </a:defRPr>
              </a:lvl7pPr>
              <a:lvl8pPr marL="34290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楷体_GB2312" charset="0"/>
                </a:defRPr>
              </a:lvl8pPr>
              <a:lvl9pPr marL="38862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楷体_GB2312" charset="0"/>
                </a:defRPr>
              </a:lvl9pPr>
            </a:lstStyle>
            <a:p>
              <a:pPr eaLnBrk="1" hangingPunct="1">
                <a:spcBef>
                  <a:spcPct val="0"/>
                </a:spcBef>
                <a:buClrTx/>
                <a:buSzTx/>
                <a:buFontTx/>
                <a:buNone/>
                <a:defRPr/>
              </a:pPr>
              <a:r>
                <a:rPr lang="en-US" altLang="zh-CN" sz="2400">
                  <a:solidFill>
                    <a:srgbClr val="FFFFFF"/>
                  </a:solidFill>
                  <a:latin typeface="Times New Roman" panose="02020603050405020304" pitchFamily="18" charset="0"/>
                  <a:ea typeface="微软雅黑" panose="020B0503020204020204" pitchFamily="34" charset="-122"/>
                  <a:sym typeface="Times New Roman" panose="02020603050405020304" pitchFamily="18" charset="0"/>
                </a:rPr>
                <a:t>•</a:t>
              </a:r>
            </a:p>
          </p:txBody>
        </p:sp>
        <p:sp>
          <p:nvSpPr>
            <p:cNvPr id="45071" name="Rectangle 14"/>
            <p:cNvSpPr>
              <a:spLocks noChangeArrowheads="1"/>
            </p:cNvSpPr>
            <p:nvPr/>
          </p:nvSpPr>
          <p:spPr bwMode="auto">
            <a:xfrm>
              <a:off x="521" y="930"/>
              <a:ext cx="183" cy="288"/>
            </a:xfrm>
            <a:prstGeom prst="rect">
              <a:avLst/>
            </a:prstGeom>
            <a:noFill/>
            <a:ln>
              <a:noFill/>
            </a:ln>
            <a:effectLst/>
            <a:extLst>
              <a:ext uri="{909E8E84-426E-40DD-AFC4-6F175D3DCCD1}">
                <a14:hiddenFill xmlns:a14="http://schemas.microsoft.com/office/drawing/2010/main">
                  <a:solidFill>
                    <a:srgbClr val="00CCCC"/>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spcBef>
                  <a:spcPct val="20000"/>
                </a:spcBef>
                <a:buClr>
                  <a:schemeClr val="bg2"/>
                </a:buClr>
                <a:buSzPct val="75000"/>
                <a:buFont typeface="Wingdings" charset="2"/>
                <a:buChar char="n"/>
                <a:defRPr sz="3200">
                  <a:solidFill>
                    <a:schemeClr val="tx1"/>
                  </a:solidFill>
                  <a:latin typeface="Arial" charset="0"/>
                  <a:ea typeface="楷体_GB2312" charset="0"/>
                </a:defRPr>
              </a:lvl1pPr>
              <a:lvl2pPr marL="742950" indent="-285750">
                <a:spcBef>
                  <a:spcPct val="20000"/>
                </a:spcBef>
                <a:buClr>
                  <a:schemeClr val="accent2"/>
                </a:buClr>
                <a:buSzPct val="80000"/>
                <a:buFont typeface="Wingdings" charset="2"/>
                <a:buChar char="¨"/>
                <a:defRPr sz="2800">
                  <a:solidFill>
                    <a:schemeClr val="tx1"/>
                  </a:solidFill>
                  <a:latin typeface="Arial" charset="0"/>
                  <a:ea typeface="楷体_GB2312" charset="0"/>
                </a:defRPr>
              </a:lvl2pPr>
              <a:lvl3pPr marL="1143000" indent="-228600">
                <a:spcBef>
                  <a:spcPct val="20000"/>
                </a:spcBef>
                <a:buClr>
                  <a:schemeClr val="bg2"/>
                </a:buClr>
                <a:buSzPct val="65000"/>
                <a:buFont typeface="Wingdings" charset="2"/>
                <a:buChar char="n"/>
                <a:defRPr sz="2400">
                  <a:solidFill>
                    <a:schemeClr val="tx1"/>
                  </a:solidFill>
                  <a:latin typeface="Arial" charset="0"/>
                  <a:ea typeface="楷体_GB2312" charset="0"/>
                </a:defRPr>
              </a:lvl3pPr>
              <a:lvl4pPr marL="1600200" indent="-228600">
                <a:spcBef>
                  <a:spcPct val="20000"/>
                </a:spcBef>
                <a:buClr>
                  <a:schemeClr val="accent2"/>
                </a:buClr>
                <a:buSzPct val="70000"/>
                <a:buFont typeface="Wingdings" charset="2"/>
                <a:buChar char="¨"/>
                <a:defRPr sz="2000">
                  <a:solidFill>
                    <a:schemeClr val="tx1"/>
                  </a:solidFill>
                  <a:latin typeface="Arial" charset="0"/>
                  <a:ea typeface="楷体_GB2312" charset="0"/>
                </a:defRPr>
              </a:lvl4pPr>
              <a:lvl5pPr marL="2057400" indent="-228600">
                <a:spcBef>
                  <a:spcPct val="20000"/>
                </a:spcBef>
                <a:buClr>
                  <a:schemeClr val="bg2"/>
                </a:buClr>
                <a:buFont typeface="Wingdings" charset="2"/>
                <a:buChar char="§"/>
                <a:defRPr sz="2000">
                  <a:solidFill>
                    <a:schemeClr val="tx1"/>
                  </a:solidFill>
                  <a:latin typeface="Arial" charset="0"/>
                  <a:ea typeface="楷体_GB2312" charset="0"/>
                </a:defRPr>
              </a:lvl5pPr>
              <a:lvl6pPr marL="25146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楷体_GB2312" charset="0"/>
                </a:defRPr>
              </a:lvl6pPr>
              <a:lvl7pPr marL="29718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楷体_GB2312" charset="0"/>
                </a:defRPr>
              </a:lvl7pPr>
              <a:lvl8pPr marL="34290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楷体_GB2312" charset="0"/>
                </a:defRPr>
              </a:lvl8pPr>
              <a:lvl9pPr marL="38862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楷体_GB2312" charset="0"/>
                </a:defRPr>
              </a:lvl9pPr>
            </a:lstStyle>
            <a:p>
              <a:pPr eaLnBrk="1" hangingPunct="1">
                <a:spcBef>
                  <a:spcPct val="0"/>
                </a:spcBef>
                <a:buClrTx/>
                <a:buSzTx/>
                <a:buFontTx/>
                <a:buNone/>
                <a:defRPr/>
              </a:pPr>
              <a:r>
                <a:rPr lang="en-US" altLang="zh-CN" sz="2400">
                  <a:solidFill>
                    <a:srgbClr val="FFFFFF"/>
                  </a:solidFill>
                  <a:latin typeface="Times New Roman" panose="02020603050405020304" pitchFamily="18" charset="0"/>
                  <a:ea typeface="微软雅黑" panose="020B0503020204020204" pitchFamily="34" charset="-122"/>
                  <a:sym typeface="Times New Roman" panose="02020603050405020304" pitchFamily="18" charset="0"/>
                </a:rPr>
                <a:t>•</a:t>
              </a:r>
            </a:p>
          </p:txBody>
        </p:sp>
        <p:sp>
          <p:nvSpPr>
            <p:cNvPr id="45072" name="Rectangle 15"/>
            <p:cNvSpPr>
              <a:spLocks noChangeArrowheads="1"/>
            </p:cNvSpPr>
            <p:nvPr/>
          </p:nvSpPr>
          <p:spPr bwMode="auto">
            <a:xfrm>
              <a:off x="1450" y="90"/>
              <a:ext cx="183" cy="288"/>
            </a:xfrm>
            <a:prstGeom prst="rect">
              <a:avLst/>
            </a:prstGeom>
            <a:noFill/>
            <a:ln>
              <a:noFill/>
            </a:ln>
            <a:effectLst/>
            <a:extLst>
              <a:ext uri="{909E8E84-426E-40DD-AFC4-6F175D3DCCD1}">
                <a14:hiddenFill xmlns:a14="http://schemas.microsoft.com/office/drawing/2010/main">
                  <a:solidFill>
                    <a:srgbClr val="00CCCC"/>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spcBef>
                  <a:spcPct val="20000"/>
                </a:spcBef>
                <a:buClr>
                  <a:schemeClr val="bg2"/>
                </a:buClr>
                <a:buSzPct val="75000"/>
                <a:buFont typeface="Wingdings" charset="2"/>
                <a:buChar char="n"/>
                <a:defRPr sz="3200">
                  <a:solidFill>
                    <a:schemeClr val="tx1"/>
                  </a:solidFill>
                  <a:latin typeface="Arial" charset="0"/>
                  <a:ea typeface="楷体_GB2312" charset="0"/>
                </a:defRPr>
              </a:lvl1pPr>
              <a:lvl2pPr marL="742950" indent="-285750">
                <a:spcBef>
                  <a:spcPct val="20000"/>
                </a:spcBef>
                <a:buClr>
                  <a:schemeClr val="accent2"/>
                </a:buClr>
                <a:buSzPct val="80000"/>
                <a:buFont typeface="Wingdings" charset="2"/>
                <a:buChar char="¨"/>
                <a:defRPr sz="2800">
                  <a:solidFill>
                    <a:schemeClr val="tx1"/>
                  </a:solidFill>
                  <a:latin typeface="Arial" charset="0"/>
                  <a:ea typeface="楷体_GB2312" charset="0"/>
                </a:defRPr>
              </a:lvl2pPr>
              <a:lvl3pPr marL="1143000" indent="-228600">
                <a:spcBef>
                  <a:spcPct val="20000"/>
                </a:spcBef>
                <a:buClr>
                  <a:schemeClr val="bg2"/>
                </a:buClr>
                <a:buSzPct val="65000"/>
                <a:buFont typeface="Wingdings" charset="2"/>
                <a:buChar char="n"/>
                <a:defRPr sz="2400">
                  <a:solidFill>
                    <a:schemeClr val="tx1"/>
                  </a:solidFill>
                  <a:latin typeface="Arial" charset="0"/>
                  <a:ea typeface="楷体_GB2312" charset="0"/>
                </a:defRPr>
              </a:lvl3pPr>
              <a:lvl4pPr marL="1600200" indent="-228600">
                <a:spcBef>
                  <a:spcPct val="20000"/>
                </a:spcBef>
                <a:buClr>
                  <a:schemeClr val="accent2"/>
                </a:buClr>
                <a:buSzPct val="70000"/>
                <a:buFont typeface="Wingdings" charset="2"/>
                <a:buChar char="¨"/>
                <a:defRPr sz="2000">
                  <a:solidFill>
                    <a:schemeClr val="tx1"/>
                  </a:solidFill>
                  <a:latin typeface="Arial" charset="0"/>
                  <a:ea typeface="楷体_GB2312" charset="0"/>
                </a:defRPr>
              </a:lvl4pPr>
              <a:lvl5pPr marL="2057400" indent="-228600">
                <a:spcBef>
                  <a:spcPct val="20000"/>
                </a:spcBef>
                <a:buClr>
                  <a:schemeClr val="bg2"/>
                </a:buClr>
                <a:buFont typeface="Wingdings" charset="2"/>
                <a:buChar char="§"/>
                <a:defRPr sz="2000">
                  <a:solidFill>
                    <a:schemeClr val="tx1"/>
                  </a:solidFill>
                  <a:latin typeface="Arial" charset="0"/>
                  <a:ea typeface="楷体_GB2312" charset="0"/>
                </a:defRPr>
              </a:lvl5pPr>
              <a:lvl6pPr marL="25146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楷体_GB2312" charset="0"/>
                </a:defRPr>
              </a:lvl6pPr>
              <a:lvl7pPr marL="29718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楷体_GB2312" charset="0"/>
                </a:defRPr>
              </a:lvl7pPr>
              <a:lvl8pPr marL="34290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楷体_GB2312" charset="0"/>
                </a:defRPr>
              </a:lvl8pPr>
              <a:lvl9pPr marL="38862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楷体_GB2312" charset="0"/>
                </a:defRPr>
              </a:lvl9pPr>
            </a:lstStyle>
            <a:p>
              <a:pPr eaLnBrk="1" hangingPunct="1">
                <a:spcBef>
                  <a:spcPct val="0"/>
                </a:spcBef>
                <a:buClrTx/>
                <a:buSzTx/>
                <a:buFontTx/>
                <a:buNone/>
                <a:defRPr/>
              </a:pPr>
              <a:r>
                <a:rPr lang="en-US" altLang="zh-CN" sz="2400">
                  <a:solidFill>
                    <a:srgbClr val="FFFFFF"/>
                  </a:solidFill>
                  <a:latin typeface="Times New Roman" panose="02020603050405020304" pitchFamily="18" charset="0"/>
                  <a:ea typeface="微软雅黑" panose="020B0503020204020204" pitchFamily="34" charset="-122"/>
                  <a:sym typeface="Times New Roman" panose="02020603050405020304" pitchFamily="18" charset="0"/>
                </a:rPr>
                <a:t>•</a:t>
              </a:r>
            </a:p>
          </p:txBody>
        </p:sp>
        <p:sp>
          <p:nvSpPr>
            <p:cNvPr id="45073" name="Rectangle 16"/>
            <p:cNvSpPr>
              <a:spLocks noChangeArrowheads="1"/>
            </p:cNvSpPr>
            <p:nvPr/>
          </p:nvSpPr>
          <p:spPr bwMode="auto">
            <a:xfrm>
              <a:off x="2971" y="908"/>
              <a:ext cx="183" cy="288"/>
            </a:xfrm>
            <a:prstGeom prst="rect">
              <a:avLst/>
            </a:prstGeom>
            <a:noFill/>
            <a:ln>
              <a:noFill/>
            </a:ln>
            <a:effectLst/>
            <a:extLst>
              <a:ext uri="{909E8E84-426E-40DD-AFC4-6F175D3DCCD1}">
                <a14:hiddenFill xmlns:a14="http://schemas.microsoft.com/office/drawing/2010/main">
                  <a:solidFill>
                    <a:srgbClr val="00CCCC"/>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spcBef>
                  <a:spcPct val="20000"/>
                </a:spcBef>
                <a:buClr>
                  <a:schemeClr val="bg2"/>
                </a:buClr>
                <a:buSzPct val="75000"/>
                <a:buFont typeface="Wingdings" charset="2"/>
                <a:buChar char="n"/>
                <a:defRPr sz="3200">
                  <a:solidFill>
                    <a:schemeClr val="tx1"/>
                  </a:solidFill>
                  <a:latin typeface="Arial" charset="0"/>
                  <a:ea typeface="楷体_GB2312" charset="0"/>
                </a:defRPr>
              </a:lvl1pPr>
              <a:lvl2pPr marL="742950" indent="-285750">
                <a:spcBef>
                  <a:spcPct val="20000"/>
                </a:spcBef>
                <a:buClr>
                  <a:schemeClr val="accent2"/>
                </a:buClr>
                <a:buSzPct val="80000"/>
                <a:buFont typeface="Wingdings" charset="2"/>
                <a:buChar char="¨"/>
                <a:defRPr sz="2800">
                  <a:solidFill>
                    <a:schemeClr val="tx1"/>
                  </a:solidFill>
                  <a:latin typeface="Arial" charset="0"/>
                  <a:ea typeface="楷体_GB2312" charset="0"/>
                </a:defRPr>
              </a:lvl2pPr>
              <a:lvl3pPr marL="1143000" indent="-228600">
                <a:spcBef>
                  <a:spcPct val="20000"/>
                </a:spcBef>
                <a:buClr>
                  <a:schemeClr val="bg2"/>
                </a:buClr>
                <a:buSzPct val="65000"/>
                <a:buFont typeface="Wingdings" charset="2"/>
                <a:buChar char="n"/>
                <a:defRPr sz="2400">
                  <a:solidFill>
                    <a:schemeClr val="tx1"/>
                  </a:solidFill>
                  <a:latin typeface="Arial" charset="0"/>
                  <a:ea typeface="楷体_GB2312" charset="0"/>
                </a:defRPr>
              </a:lvl3pPr>
              <a:lvl4pPr marL="1600200" indent="-228600">
                <a:spcBef>
                  <a:spcPct val="20000"/>
                </a:spcBef>
                <a:buClr>
                  <a:schemeClr val="accent2"/>
                </a:buClr>
                <a:buSzPct val="70000"/>
                <a:buFont typeface="Wingdings" charset="2"/>
                <a:buChar char="¨"/>
                <a:defRPr sz="2000">
                  <a:solidFill>
                    <a:schemeClr val="tx1"/>
                  </a:solidFill>
                  <a:latin typeface="Arial" charset="0"/>
                  <a:ea typeface="楷体_GB2312" charset="0"/>
                </a:defRPr>
              </a:lvl4pPr>
              <a:lvl5pPr marL="2057400" indent="-228600">
                <a:spcBef>
                  <a:spcPct val="20000"/>
                </a:spcBef>
                <a:buClr>
                  <a:schemeClr val="bg2"/>
                </a:buClr>
                <a:buFont typeface="Wingdings" charset="2"/>
                <a:buChar char="§"/>
                <a:defRPr sz="2000">
                  <a:solidFill>
                    <a:schemeClr val="tx1"/>
                  </a:solidFill>
                  <a:latin typeface="Arial" charset="0"/>
                  <a:ea typeface="楷体_GB2312" charset="0"/>
                </a:defRPr>
              </a:lvl5pPr>
              <a:lvl6pPr marL="25146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楷体_GB2312" charset="0"/>
                </a:defRPr>
              </a:lvl6pPr>
              <a:lvl7pPr marL="29718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楷体_GB2312" charset="0"/>
                </a:defRPr>
              </a:lvl7pPr>
              <a:lvl8pPr marL="34290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楷体_GB2312" charset="0"/>
                </a:defRPr>
              </a:lvl8pPr>
              <a:lvl9pPr marL="38862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楷体_GB2312" charset="0"/>
                </a:defRPr>
              </a:lvl9pPr>
            </a:lstStyle>
            <a:p>
              <a:pPr eaLnBrk="1" hangingPunct="1">
                <a:spcBef>
                  <a:spcPct val="0"/>
                </a:spcBef>
                <a:buClrTx/>
                <a:buSzTx/>
                <a:buFontTx/>
                <a:buNone/>
                <a:defRPr/>
              </a:pPr>
              <a:r>
                <a:rPr lang="en-US" altLang="zh-CN" sz="2400">
                  <a:solidFill>
                    <a:srgbClr val="FFFFFF"/>
                  </a:solidFill>
                  <a:latin typeface="Times New Roman" panose="02020603050405020304" pitchFamily="18" charset="0"/>
                  <a:ea typeface="微软雅黑" panose="020B0503020204020204" pitchFamily="34" charset="-122"/>
                  <a:sym typeface="Times New Roman" panose="02020603050405020304" pitchFamily="18" charset="0"/>
                </a:rPr>
                <a:t>•</a:t>
              </a:r>
            </a:p>
          </p:txBody>
        </p:sp>
        <p:sp>
          <p:nvSpPr>
            <p:cNvPr id="45074" name="Rectangle 17"/>
            <p:cNvSpPr>
              <a:spLocks noChangeArrowheads="1"/>
            </p:cNvSpPr>
            <p:nvPr/>
          </p:nvSpPr>
          <p:spPr bwMode="auto">
            <a:xfrm>
              <a:off x="3334" y="953"/>
              <a:ext cx="183" cy="288"/>
            </a:xfrm>
            <a:prstGeom prst="rect">
              <a:avLst/>
            </a:prstGeom>
            <a:noFill/>
            <a:ln>
              <a:noFill/>
            </a:ln>
            <a:effectLst/>
            <a:extLst>
              <a:ext uri="{909E8E84-426E-40DD-AFC4-6F175D3DCCD1}">
                <a14:hiddenFill xmlns:a14="http://schemas.microsoft.com/office/drawing/2010/main">
                  <a:solidFill>
                    <a:srgbClr val="00CCCC"/>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spcBef>
                  <a:spcPct val="20000"/>
                </a:spcBef>
                <a:buClr>
                  <a:schemeClr val="bg2"/>
                </a:buClr>
                <a:buSzPct val="75000"/>
                <a:buFont typeface="Wingdings" charset="2"/>
                <a:buChar char="n"/>
                <a:defRPr sz="3200">
                  <a:solidFill>
                    <a:schemeClr val="tx1"/>
                  </a:solidFill>
                  <a:latin typeface="Arial" charset="0"/>
                  <a:ea typeface="楷体_GB2312" charset="0"/>
                </a:defRPr>
              </a:lvl1pPr>
              <a:lvl2pPr marL="742950" indent="-285750">
                <a:spcBef>
                  <a:spcPct val="20000"/>
                </a:spcBef>
                <a:buClr>
                  <a:schemeClr val="accent2"/>
                </a:buClr>
                <a:buSzPct val="80000"/>
                <a:buFont typeface="Wingdings" charset="2"/>
                <a:buChar char="¨"/>
                <a:defRPr sz="2800">
                  <a:solidFill>
                    <a:schemeClr val="tx1"/>
                  </a:solidFill>
                  <a:latin typeface="Arial" charset="0"/>
                  <a:ea typeface="楷体_GB2312" charset="0"/>
                </a:defRPr>
              </a:lvl2pPr>
              <a:lvl3pPr marL="1143000" indent="-228600">
                <a:spcBef>
                  <a:spcPct val="20000"/>
                </a:spcBef>
                <a:buClr>
                  <a:schemeClr val="bg2"/>
                </a:buClr>
                <a:buSzPct val="65000"/>
                <a:buFont typeface="Wingdings" charset="2"/>
                <a:buChar char="n"/>
                <a:defRPr sz="2400">
                  <a:solidFill>
                    <a:schemeClr val="tx1"/>
                  </a:solidFill>
                  <a:latin typeface="Arial" charset="0"/>
                  <a:ea typeface="楷体_GB2312" charset="0"/>
                </a:defRPr>
              </a:lvl3pPr>
              <a:lvl4pPr marL="1600200" indent="-228600">
                <a:spcBef>
                  <a:spcPct val="20000"/>
                </a:spcBef>
                <a:buClr>
                  <a:schemeClr val="accent2"/>
                </a:buClr>
                <a:buSzPct val="70000"/>
                <a:buFont typeface="Wingdings" charset="2"/>
                <a:buChar char="¨"/>
                <a:defRPr sz="2000">
                  <a:solidFill>
                    <a:schemeClr val="tx1"/>
                  </a:solidFill>
                  <a:latin typeface="Arial" charset="0"/>
                  <a:ea typeface="楷体_GB2312" charset="0"/>
                </a:defRPr>
              </a:lvl4pPr>
              <a:lvl5pPr marL="2057400" indent="-228600">
                <a:spcBef>
                  <a:spcPct val="20000"/>
                </a:spcBef>
                <a:buClr>
                  <a:schemeClr val="bg2"/>
                </a:buClr>
                <a:buFont typeface="Wingdings" charset="2"/>
                <a:buChar char="§"/>
                <a:defRPr sz="2000">
                  <a:solidFill>
                    <a:schemeClr val="tx1"/>
                  </a:solidFill>
                  <a:latin typeface="Arial" charset="0"/>
                  <a:ea typeface="楷体_GB2312" charset="0"/>
                </a:defRPr>
              </a:lvl5pPr>
              <a:lvl6pPr marL="25146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楷体_GB2312" charset="0"/>
                </a:defRPr>
              </a:lvl6pPr>
              <a:lvl7pPr marL="29718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楷体_GB2312" charset="0"/>
                </a:defRPr>
              </a:lvl7pPr>
              <a:lvl8pPr marL="34290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楷体_GB2312" charset="0"/>
                </a:defRPr>
              </a:lvl8pPr>
              <a:lvl9pPr marL="38862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楷体_GB2312" charset="0"/>
                </a:defRPr>
              </a:lvl9pPr>
            </a:lstStyle>
            <a:p>
              <a:pPr eaLnBrk="1" hangingPunct="1">
                <a:spcBef>
                  <a:spcPct val="0"/>
                </a:spcBef>
                <a:buClrTx/>
                <a:buSzTx/>
                <a:buFontTx/>
                <a:buNone/>
                <a:defRPr/>
              </a:pPr>
              <a:r>
                <a:rPr lang="en-US" altLang="zh-CN" sz="2400">
                  <a:solidFill>
                    <a:srgbClr val="FFFFFF"/>
                  </a:solidFill>
                  <a:latin typeface="Times New Roman" panose="02020603050405020304" pitchFamily="18" charset="0"/>
                  <a:ea typeface="微软雅黑" panose="020B0503020204020204" pitchFamily="34" charset="-122"/>
                  <a:sym typeface="Times New Roman" panose="02020603050405020304" pitchFamily="18" charset="0"/>
                </a:rPr>
                <a:t>•</a:t>
              </a:r>
            </a:p>
          </p:txBody>
        </p:sp>
        <p:sp>
          <p:nvSpPr>
            <p:cNvPr id="45075" name="Rectangle 18"/>
            <p:cNvSpPr>
              <a:spLocks noChangeArrowheads="1"/>
            </p:cNvSpPr>
            <p:nvPr/>
          </p:nvSpPr>
          <p:spPr bwMode="auto">
            <a:xfrm>
              <a:off x="3628" y="635"/>
              <a:ext cx="183" cy="288"/>
            </a:xfrm>
            <a:prstGeom prst="rect">
              <a:avLst/>
            </a:prstGeom>
            <a:noFill/>
            <a:ln>
              <a:noFill/>
            </a:ln>
            <a:effectLst/>
            <a:extLst>
              <a:ext uri="{909E8E84-426E-40DD-AFC4-6F175D3DCCD1}">
                <a14:hiddenFill xmlns:a14="http://schemas.microsoft.com/office/drawing/2010/main">
                  <a:solidFill>
                    <a:srgbClr val="00CCCC"/>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spcBef>
                  <a:spcPct val="20000"/>
                </a:spcBef>
                <a:buClr>
                  <a:schemeClr val="bg2"/>
                </a:buClr>
                <a:buSzPct val="75000"/>
                <a:buFont typeface="Wingdings" charset="2"/>
                <a:buChar char="n"/>
                <a:defRPr sz="3200">
                  <a:solidFill>
                    <a:schemeClr val="tx1"/>
                  </a:solidFill>
                  <a:latin typeface="Arial" charset="0"/>
                  <a:ea typeface="楷体_GB2312" charset="0"/>
                </a:defRPr>
              </a:lvl1pPr>
              <a:lvl2pPr marL="742950" indent="-285750">
                <a:spcBef>
                  <a:spcPct val="20000"/>
                </a:spcBef>
                <a:buClr>
                  <a:schemeClr val="accent2"/>
                </a:buClr>
                <a:buSzPct val="80000"/>
                <a:buFont typeface="Wingdings" charset="2"/>
                <a:buChar char="¨"/>
                <a:defRPr sz="2800">
                  <a:solidFill>
                    <a:schemeClr val="tx1"/>
                  </a:solidFill>
                  <a:latin typeface="Arial" charset="0"/>
                  <a:ea typeface="楷体_GB2312" charset="0"/>
                </a:defRPr>
              </a:lvl2pPr>
              <a:lvl3pPr marL="1143000" indent="-228600">
                <a:spcBef>
                  <a:spcPct val="20000"/>
                </a:spcBef>
                <a:buClr>
                  <a:schemeClr val="bg2"/>
                </a:buClr>
                <a:buSzPct val="65000"/>
                <a:buFont typeface="Wingdings" charset="2"/>
                <a:buChar char="n"/>
                <a:defRPr sz="2400">
                  <a:solidFill>
                    <a:schemeClr val="tx1"/>
                  </a:solidFill>
                  <a:latin typeface="Arial" charset="0"/>
                  <a:ea typeface="楷体_GB2312" charset="0"/>
                </a:defRPr>
              </a:lvl3pPr>
              <a:lvl4pPr marL="1600200" indent="-228600">
                <a:spcBef>
                  <a:spcPct val="20000"/>
                </a:spcBef>
                <a:buClr>
                  <a:schemeClr val="accent2"/>
                </a:buClr>
                <a:buSzPct val="70000"/>
                <a:buFont typeface="Wingdings" charset="2"/>
                <a:buChar char="¨"/>
                <a:defRPr sz="2000">
                  <a:solidFill>
                    <a:schemeClr val="tx1"/>
                  </a:solidFill>
                  <a:latin typeface="Arial" charset="0"/>
                  <a:ea typeface="楷体_GB2312" charset="0"/>
                </a:defRPr>
              </a:lvl4pPr>
              <a:lvl5pPr marL="2057400" indent="-228600">
                <a:spcBef>
                  <a:spcPct val="20000"/>
                </a:spcBef>
                <a:buClr>
                  <a:schemeClr val="bg2"/>
                </a:buClr>
                <a:buFont typeface="Wingdings" charset="2"/>
                <a:buChar char="§"/>
                <a:defRPr sz="2000">
                  <a:solidFill>
                    <a:schemeClr val="tx1"/>
                  </a:solidFill>
                  <a:latin typeface="Arial" charset="0"/>
                  <a:ea typeface="楷体_GB2312" charset="0"/>
                </a:defRPr>
              </a:lvl5pPr>
              <a:lvl6pPr marL="25146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楷体_GB2312" charset="0"/>
                </a:defRPr>
              </a:lvl6pPr>
              <a:lvl7pPr marL="29718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楷体_GB2312" charset="0"/>
                </a:defRPr>
              </a:lvl7pPr>
              <a:lvl8pPr marL="34290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楷体_GB2312" charset="0"/>
                </a:defRPr>
              </a:lvl8pPr>
              <a:lvl9pPr marL="38862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楷体_GB2312" charset="0"/>
                </a:defRPr>
              </a:lvl9pPr>
            </a:lstStyle>
            <a:p>
              <a:pPr eaLnBrk="1" hangingPunct="1">
                <a:spcBef>
                  <a:spcPct val="0"/>
                </a:spcBef>
                <a:buClrTx/>
                <a:buSzTx/>
                <a:buFontTx/>
                <a:buNone/>
                <a:defRPr/>
              </a:pPr>
              <a:r>
                <a:rPr lang="en-US" altLang="zh-CN" sz="2400">
                  <a:solidFill>
                    <a:srgbClr val="FFFFFF"/>
                  </a:solidFill>
                  <a:latin typeface="Times New Roman" panose="02020603050405020304" pitchFamily="18" charset="0"/>
                  <a:ea typeface="微软雅黑" panose="020B0503020204020204" pitchFamily="34" charset="-122"/>
                  <a:sym typeface="Times New Roman" panose="02020603050405020304" pitchFamily="18" charset="0"/>
                </a:rPr>
                <a:t>•</a:t>
              </a:r>
            </a:p>
          </p:txBody>
        </p:sp>
        <p:sp>
          <p:nvSpPr>
            <p:cNvPr id="45076" name="Rectangle 19"/>
            <p:cNvSpPr>
              <a:spLocks noChangeArrowheads="1"/>
            </p:cNvSpPr>
            <p:nvPr/>
          </p:nvSpPr>
          <p:spPr bwMode="auto">
            <a:xfrm>
              <a:off x="385" y="590"/>
              <a:ext cx="183" cy="288"/>
            </a:xfrm>
            <a:prstGeom prst="rect">
              <a:avLst/>
            </a:prstGeom>
            <a:noFill/>
            <a:ln>
              <a:noFill/>
            </a:ln>
            <a:effectLst/>
            <a:extLst>
              <a:ext uri="{909E8E84-426E-40DD-AFC4-6F175D3DCCD1}">
                <a14:hiddenFill xmlns:a14="http://schemas.microsoft.com/office/drawing/2010/main">
                  <a:solidFill>
                    <a:srgbClr val="00CCCC"/>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spcBef>
                  <a:spcPct val="20000"/>
                </a:spcBef>
                <a:buClr>
                  <a:schemeClr val="bg2"/>
                </a:buClr>
                <a:buSzPct val="75000"/>
                <a:buFont typeface="Wingdings" charset="2"/>
                <a:buChar char="n"/>
                <a:defRPr sz="3200">
                  <a:solidFill>
                    <a:schemeClr val="tx1"/>
                  </a:solidFill>
                  <a:latin typeface="Arial" charset="0"/>
                  <a:ea typeface="楷体_GB2312" charset="0"/>
                </a:defRPr>
              </a:lvl1pPr>
              <a:lvl2pPr marL="742950" indent="-285750">
                <a:spcBef>
                  <a:spcPct val="20000"/>
                </a:spcBef>
                <a:buClr>
                  <a:schemeClr val="accent2"/>
                </a:buClr>
                <a:buSzPct val="80000"/>
                <a:buFont typeface="Wingdings" charset="2"/>
                <a:buChar char="¨"/>
                <a:defRPr sz="2800">
                  <a:solidFill>
                    <a:schemeClr val="tx1"/>
                  </a:solidFill>
                  <a:latin typeface="Arial" charset="0"/>
                  <a:ea typeface="楷体_GB2312" charset="0"/>
                </a:defRPr>
              </a:lvl2pPr>
              <a:lvl3pPr marL="1143000" indent="-228600">
                <a:spcBef>
                  <a:spcPct val="20000"/>
                </a:spcBef>
                <a:buClr>
                  <a:schemeClr val="bg2"/>
                </a:buClr>
                <a:buSzPct val="65000"/>
                <a:buFont typeface="Wingdings" charset="2"/>
                <a:buChar char="n"/>
                <a:defRPr sz="2400">
                  <a:solidFill>
                    <a:schemeClr val="tx1"/>
                  </a:solidFill>
                  <a:latin typeface="Arial" charset="0"/>
                  <a:ea typeface="楷体_GB2312" charset="0"/>
                </a:defRPr>
              </a:lvl3pPr>
              <a:lvl4pPr marL="1600200" indent="-228600">
                <a:spcBef>
                  <a:spcPct val="20000"/>
                </a:spcBef>
                <a:buClr>
                  <a:schemeClr val="accent2"/>
                </a:buClr>
                <a:buSzPct val="70000"/>
                <a:buFont typeface="Wingdings" charset="2"/>
                <a:buChar char="¨"/>
                <a:defRPr sz="2000">
                  <a:solidFill>
                    <a:schemeClr val="tx1"/>
                  </a:solidFill>
                  <a:latin typeface="Arial" charset="0"/>
                  <a:ea typeface="楷体_GB2312" charset="0"/>
                </a:defRPr>
              </a:lvl4pPr>
              <a:lvl5pPr marL="2057400" indent="-228600">
                <a:spcBef>
                  <a:spcPct val="20000"/>
                </a:spcBef>
                <a:buClr>
                  <a:schemeClr val="bg2"/>
                </a:buClr>
                <a:buFont typeface="Wingdings" charset="2"/>
                <a:buChar char="§"/>
                <a:defRPr sz="2000">
                  <a:solidFill>
                    <a:schemeClr val="tx1"/>
                  </a:solidFill>
                  <a:latin typeface="Arial" charset="0"/>
                  <a:ea typeface="楷体_GB2312" charset="0"/>
                </a:defRPr>
              </a:lvl5pPr>
              <a:lvl6pPr marL="25146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楷体_GB2312" charset="0"/>
                </a:defRPr>
              </a:lvl6pPr>
              <a:lvl7pPr marL="29718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楷体_GB2312" charset="0"/>
                </a:defRPr>
              </a:lvl7pPr>
              <a:lvl8pPr marL="34290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楷体_GB2312" charset="0"/>
                </a:defRPr>
              </a:lvl8pPr>
              <a:lvl9pPr marL="38862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楷体_GB2312" charset="0"/>
                </a:defRPr>
              </a:lvl9pPr>
            </a:lstStyle>
            <a:p>
              <a:pPr eaLnBrk="1" hangingPunct="1">
                <a:spcBef>
                  <a:spcPct val="0"/>
                </a:spcBef>
                <a:buClrTx/>
                <a:buSzTx/>
                <a:buFontTx/>
                <a:buNone/>
                <a:defRPr/>
              </a:pPr>
              <a:r>
                <a:rPr lang="en-US" altLang="zh-CN" sz="2400">
                  <a:solidFill>
                    <a:srgbClr val="FFFFFF"/>
                  </a:solidFill>
                  <a:latin typeface="Times New Roman" panose="02020603050405020304" pitchFamily="18" charset="0"/>
                  <a:ea typeface="微软雅黑" panose="020B0503020204020204" pitchFamily="34" charset="-122"/>
                  <a:sym typeface="Times New Roman" panose="02020603050405020304" pitchFamily="18" charset="0"/>
                </a:rPr>
                <a:t>•</a:t>
              </a:r>
            </a:p>
          </p:txBody>
        </p:sp>
      </p:grpSp>
      <p:sp>
        <p:nvSpPr>
          <p:cNvPr id="21" name="标题 1">
            <a:extLst>
              <a:ext uri="{FF2B5EF4-FFF2-40B4-BE49-F238E27FC236}">
                <a16:creationId xmlns:a16="http://schemas.microsoft.com/office/drawing/2014/main" id="{2AF60E02-9065-438B-88B8-9CE637BDE926}"/>
              </a:ext>
            </a:extLst>
          </p:cNvPr>
          <p:cNvSpPr txBox="1">
            <a:spLocks/>
          </p:cNvSpPr>
          <p:nvPr/>
        </p:nvSpPr>
        <p:spPr>
          <a:xfrm>
            <a:off x="756000" y="108000"/>
            <a:ext cx="6781800" cy="492443"/>
          </a:xfrm>
          <a:prstGeom prst="rect">
            <a:avLst/>
          </a:prstGeom>
        </p:spPr>
        <p:txBody>
          <a:bodyPr wrap="square">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lnSpc>
                <a:spcPct val="100000"/>
              </a:lnSpc>
              <a:spcAft>
                <a:spcPct val="0"/>
              </a:spcAft>
            </a:pPr>
            <a:r>
              <a:rPr lang="en-US" altLang="zh-CN"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2.2.1 AGNES</a:t>
            </a:r>
            <a:r>
              <a:rPr lang="zh-CN" altLang="en-US"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算法 </a:t>
            </a:r>
            <a:r>
              <a:rPr lang="en-US" altLang="zh-CN"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 </a:t>
            </a:r>
            <a:r>
              <a:rPr lang="zh-CN" altLang="en-US"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最大距离</a:t>
            </a:r>
            <a:endParaRPr lang="zh-CN" altLang="en-US" sz="2600" b="1" spc="50" dirty="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Tree>
    <p:extLst>
      <p:ext uri="{BB962C8B-B14F-4D97-AF65-F5344CB8AC3E}">
        <p14:creationId xmlns:p14="http://schemas.microsoft.com/office/powerpoint/2010/main" val="606763546"/>
      </p:ext>
    </p:extLst>
  </p:cSld>
  <p:clrMapOvr>
    <a:masterClrMapping/>
  </p:clrMapOvr>
  <p:transition spd="med">
    <p:split orient="vert"/>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3" name="Rectangle 2"/>
          <p:cNvSpPr>
            <a:spLocks noGrp="1" noChangeArrowheads="1"/>
          </p:cNvSpPr>
          <p:nvPr>
            <p:ph type="title" idx="4294967295"/>
          </p:nvPr>
        </p:nvSpPr>
        <p:spPr>
          <a:xfrm>
            <a:off x="756000" y="108000"/>
            <a:ext cx="6781800" cy="492443"/>
          </a:xfrm>
          <a:prstGeom prst="rect">
            <a:avLst/>
          </a:prstGeom>
        </p:spPr>
        <p:txBody>
          <a:bodyPr wrap="square">
            <a:spAutoFit/>
          </a:bodyPr>
          <a:lstStyle/>
          <a:p>
            <a:pPr fontAlgn="base">
              <a:lnSpc>
                <a:spcPct val="100000"/>
              </a:lnSpc>
              <a:spcAft>
                <a:spcPct val="0"/>
              </a:spcAft>
            </a:pPr>
            <a:r>
              <a:rPr lang="en-US" altLang="zh-CN"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2.2.1 AGNES</a:t>
            </a:r>
            <a:r>
              <a:rPr lang="zh-CN" altLang="en-US"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算法 </a:t>
            </a:r>
            <a:r>
              <a:rPr lang="en-US" altLang="zh-CN"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 </a:t>
            </a:r>
            <a:r>
              <a:rPr lang="zh-CN" altLang="en-US"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平均</a:t>
            </a:r>
            <a:r>
              <a:rPr lang="zh-CN" altLang="en-US" sz="2600" b="1" spc="50" dirty="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距离</a:t>
            </a:r>
          </a:p>
        </p:txBody>
      </p:sp>
      <p:sp>
        <p:nvSpPr>
          <p:cNvPr id="46084" name="Rectangle 3"/>
          <p:cNvSpPr>
            <a:spLocks noGrp="1" noChangeArrowheads="1"/>
          </p:cNvSpPr>
          <p:nvPr>
            <p:ph type="body" idx="4294967295"/>
          </p:nvPr>
        </p:nvSpPr>
        <p:spPr>
          <a:xfrm>
            <a:off x="252000" y="756000"/>
            <a:ext cx="8748000" cy="1802032"/>
          </a:xfrm>
          <a:prstGeom prst="rect">
            <a:avLst/>
          </a:prstGeom>
          <a:noFill/>
        </p:spPr>
        <p:txBody>
          <a:bodyPr wrap="square" lIns="72000" rIns="72000">
            <a:spAutoFit/>
          </a:bodyPr>
          <a:lstStyle/>
          <a:p>
            <a:pPr marL="360000" indent="-360000" algn="just" fontAlgn="base">
              <a:lnSpc>
                <a:spcPct val="150000"/>
              </a:lnSpc>
              <a:spcBef>
                <a:spcPts val="600"/>
              </a:spcBef>
              <a:buClr>
                <a:srgbClr val="FF6600"/>
              </a:buClr>
              <a:buSzPct val="80000"/>
              <a:buFont typeface="Wingdings" panose="05000000000000000000" pitchFamily="2" charset="2"/>
              <a:buChar char="l"/>
            </a:pPr>
            <a:r>
              <a:rPr lang="zh-CN" altLang="en-US" sz="2400" b="1" dirty="0">
                <a:solidFill>
                  <a:srgbClr val="FF6600"/>
                </a:solidFill>
                <a:latin typeface="Times New Roman" panose="02020603050405020304" pitchFamily="18" charset="0"/>
                <a:ea typeface="微软雅黑" panose="020B0503020204020204" pitchFamily="34" charset="-122"/>
                <a:cs typeface="+mn-ea"/>
                <a:sym typeface="Times New Roman" panose="02020603050405020304" pitchFamily="18" charset="0"/>
              </a:rPr>
              <a:t>组</a:t>
            </a:r>
            <a:r>
              <a:rPr lang="zh-CN" altLang="en-US" sz="2400" b="1">
                <a:solidFill>
                  <a:srgbClr val="FF6600"/>
                </a:solidFill>
                <a:latin typeface="Times New Roman" panose="02020603050405020304" pitchFamily="18" charset="0"/>
                <a:ea typeface="微软雅黑" panose="020B0503020204020204" pitchFamily="34" charset="-122"/>
                <a:cs typeface="+mn-ea"/>
                <a:sym typeface="Times New Roman" panose="02020603050405020304" pitchFamily="18" charset="0"/>
              </a:rPr>
              <a:t>平均（</a:t>
            </a:r>
            <a:r>
              <a:rPr lang="en-US" altLang="zh-CN" sz="2400" b="1" dirty="0">
                <a:solidFill>
                  <a:srgbClr val="FF6600"/>
                </a:solidFill>
                <a:latin typeface="Times New Roman" panose="02020603050405020304" pitchFamily="18" charset="0"/>
                <a:ea typeface="微软雅黑" panose="020B0503020204020204" pitchFamily="34" charset="-122"/>
                <a:cs typeface="+mn-ea"/>
                <a:sym typeface="Times New Roman" panose="02020603050405020304" pitchFamily="18" charset="0"/>
              </a:rPr>
              <a:t>average linkage </a:t>
            </a:r>
            <a:r>
              <a:rPr lang="en-US" altLang="zh-CN" sz="2400" b="1">
                <a:solidFill>
                  <a:srgbClr val="FF6600"/>
                </a:solidFill>
                <a:latin typeface="Times New Roman" panose="02020603050405020304" pitchFamily="18" charset="0"/>
                <a:ea typeface="微软雅黑" panose="020B0503020204020204" pitchFamily="34" charset="-122"/>
                <a:cs typeface="+mn-ea"/>
                <a:sym typeface="Times New Roman" panose="02020603050405020304" pitchFamily="18" charset="0"/>
              </a:rPr>
              <a:t>method</a:t>
            </a:r>
            <a:r>
              <a:rPr lang="zh-CN" altLang="en-US" sz="2400" b="1">
                <a:solidFill>
                  <a:srgbClr val="FF6600"/>
                </a:solidFill>
                <a:latin typeface="Times New Roman" panose="02020603050405020304" pitchFamily="18" charset="0"/>
                <a:ea typeface="微软雅黑" panose="020B0503020204020204" pitchFamily="34" charset="-122"/>
                <a:cs typeface="+mn-ea"/>
                <a:sym typeface="Times New Roman" panose="02020603050405020304" pitchFamily="18" charset="0"/>
              </a:rPr>
              <a:t>）</a:t>
            </a:r>
            <a:endParaRPr lang="en-US" altLang="zh-CN" sz="2400" b="1">
              <a:solidFill>
                <a:srgbClr val="FF6600"/>
              </a:solidFill>
              <a:latin typeface="Times New Roman" panose="02020603050405020304" pitchFamily="18" charset="0"/>
              <a:ea typeface="微软雅黑" panose="020B0503020204020204" pitchFamily="34" charset="-122"/>
              <a:cs typeface="+mn-ea"/>
              <a:sym typeface="Times New Roman" panose="02020603050405020304" pitchFamily="18" charset="0"/>
            </a:endParaRPr>
          </a:p>
          <a:p>
            <a:pPr marL="817200" lvl="1" indent="-360000" algn="just" fontAlgn="base">
              <a:lnSpc>
                <a:spcPct val="150000"/>
              </a:lnSpc>
              <a:spcBef>
                <a:spcPts val="600"/>
              </a:spcBef>
              <a:buClr>
                <a:srgbClr val="FF6600"/>
              </a:buClr>
              <a:buSzPct val="80000"/>
              <a:buFont typeface="Wingdings" panose="05000000000000000000" pitchFamily="2" charset="2"/>
              <a:buChar char="l"/>
            </a:pPr>
            <a:r>
              <a:rPr lang="zh-CN" altLang="en-US" sz="2200">
                <a:latin typeface="Times New Roman" panose="02020603050405020304" pitchFamily="18" charset="0"/>
                <a:ea typeface="微软雅黑" panose="020B0503020204020204" pitchFamily="34" charset="-122"/>
                <a:cs typeface="+mn-ea"/>
                <a:sym typeface="Times New Roman" panose="02020603050405020304" pitchFamily="18" charset="0"/>
              </a:rPr>
              <a:t>类</a:t>
            </a:r>
            <a:r>
              <a:rPr lang="zh-CN" altLang="en-US" sz="2200" dirty="0">
                <a:latin typeface="Times New Roman" panose="02020603050405020304" pitchFamily="18" charset="0"/>
                <a:ea typeface="微软雅黑" panose="020B0503020204020204" pitchFamily="34" charset="-122"/>
                <a:cs typeface="+mn-ea"/>
                <a:sym typeface="Times New Roman" panose="02020603050405020304" pitchFamily="18" charset="0"/>
              </a:rPr>
              <a:t>间所有样本点的平均距离</a:t>
            </a:r>
          </a:p>
          <a:p>
            <a:pPr marL="817200" lvl="1" indent="-360000" algn="just" fontAlgn="base">
              <a:lnSpc>
                <a:spcPct val="150000"/>
              </a:lnSpc>
              <a:spcBef>
                <a:spcPts val="600"/>
              </a:spcBef>
              <a:buClr>
                <a:srgbClr val="FF6600"/>
              </a:buClr>
              <a:buSzPct val="80000"/>
              <a:buFont typeface="Wingdings" panose="05000000000000000000" pitchFamily="2" charset="2"/>
              <a:buChar char="l"/>
            </a:pPr>
            <a:r>
              <a:rPr lang="zh-CN" altLang="en-US" sz="2200" dirty="0">
                <a:latin typeface="Times New Roman" panose="02020603050405020304" pitchFamily="18" charset="0"/>
                <a:ea typeface="微软雅黑" panose="020B0503020204020204" pitchFamily="34" charset="-122"/>
                <a:cs typeface="+mn-ea"/>
                <a:sym typeface="Times New Roman" panose="02020603050405020304" pitchFamily="18" charset="0"/>
              </a:rPr>
              <a:t>该法利用了所有样本的信息，被认为是较好的系统聚类法</a:t>
            </a:r>
          </a:p>
        </p:txBody>
      </p:sp>
      <p:pic>
        <p:nvPicPr>
          <p:cNvPr id="6656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4456" y="2852736"/>
            <a:ext cx="4115089" cy="8066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6565" name="Group 5"/>
          <p:cNvGrpSpPr>
            <a:grpSpLocks/>
          </p:cNvGrpSpPr>
          <p:nvPr/>
        </p:nvGrpSpPr>
        <p:grpSpPr bwMode="auto">
          <a:xfrm>
            <a:off x="1763713" y="3941413"/>
            <a:ext cx="5616575" cy="2160587"/>
            <a:chOff x="0" y="0"/>
            <a:chExt cx="3121" cy="1200"/>
          </a:xfrm>
        </p:grpSpPr>
        <p:sp>
          <p:nvSpPr>
            <p:cNvPr id="46087" name="Oval 6"/>
            <p:cNvSpPr>
              <a:spLocks noChangeArrowheads="1"/>
            </p:cNvSpPr>
            <p:nvPr/>
          </p:nvSpPr>
          <p:spPr bwMode="auto">
            <a:xfrm>
              <a:off x="0" y="33"/>
              <a:ext cx="1104" cy="1106"/>
            </a:xfrm>
            <a:prstGeom prst="ellipse">
              <a:avLst/>
            </a:prstGeom>
            <a:solidFill>
              <a:srgbClr val="00CCCC"/>
            </a:solidFill>
            <a:ln w="9525">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bg2"/>
                </a:buClr>
                <a:buSzPct val="75000"/>
                <a:buFont typeface="Wingdings" charset="2"/>
                <a:buChar char="n"/>
                <a:defRPr sz="3200">
                  <a:solidFill>
                    <a:schemeClr val="tx1"/>
                  </a:solidFill>
                  <a:latin typeface="Arial" charset="0"/>
                  <a:ea typeface="楷体_GB2312" charset="0"/>
                </a:defRPr>
              </a:lvl1pPr>
              <a:lvl2pPr marL="742950" indent="-285750">
                <a:spcBef>
                  <a:spcPct val="20000"/>
                </a:spcBef>
                <a:buClr>
                  <a:schemeClr val="accent2"/>
                </a:buClr>
                <a:buSzPct val="80000"/>
                <a:buFont typeface="Wingdings" charset="2"/>
                <a:buChar char="¨"/>
                <a:defRPr sz="2800">
                  <a:solidFill>
                    <a:schemeClr val="tx1"/>
                  </a:solidFill>
                  <a:latin typeface="Arial" charset="0"/>
                  <a:ea typeface="楷体_GB2312" charset="0"/>
                </a:defRPr>
              </a:lvl2pPr>
              <a:lvl3pPr marL="1143000" indent="-228600">
                <a:spcBef>
                  <a:spcPct val="20000"/>
                </a:spcBef>
                <a:buClr>
                  <a:schemeClr val="bg2"/>
                </a:buClr>
                <a:buSzPct val="65000"/>
                <a:buFont typeface="Wingdings" charset="2"/>
                <a:buChar char="n"/>
                <a:defRPr sz="2400">
                  <a:solidFill>
                    <a:schemeClr val="tx1"/>
                  </a:solidFill>
                  <a:latin typeface="Arial" charset="0"/>
                  <a:ea typeface="楷体_GB2312" charset="0"/>
                </a:defRPr>
              </a:lvl3pPr>
              <a:lvl4pPr marL="1600200" indent="-228600">
                <a:spcBef>
                  <a:spcPct val="20000"/>
                </a:spcBef>
                <a:buClr>
                  <a:schemeClr val="accent2"/>
                </a:buClr>
                <a:buSzPct val="70000"/>
                <a:buFont typeface="Wingdings" charset="2"/>
                <a:buChar char="¨"/>
                <a:defRPr sz="2000">
                  <a:solidFill>
                    <a:schemeClr val="tx1"/>
                  </a:solidFill>
                  <a:latin typeface="Arial" charset="0"/>
                  <a:ea typeface="楷体_GB2312" charset="0"/>
                </a:defRPr>
              </a:lvl4pPr>
              <a:lvl5pPr marL="2057400" indent="-228600">
                <a:spcBef>
                  <a:spcPct val="20000"/>
                </a:spcBef>
                <a:buClr>
                  <a:schemeClr val="bg2"/>
                </a:buClr>
                <a:buFont typeface="Wingdings" charset="2"/>
                <a:buChar char="§"/>
                <a:defRPr sz="2000">
                  <a:solidFill>
                    <a:schemeClr val="tx1"/>
                  </a:solidFill>
                  <a:latin typeface="Arial" charset="0"/>
                  <a:ea typeface="楷体_GB2312" charset="0"/>
                </a:defRPr>
              </a:lvl5pPr>
              <a:lvl6pPr marL="25146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楷体_GB2312" charset="0"/>
                </a:defRPr>
              </a:lvl6pPr>
              <a:lvl7pPr marL="29718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楷体_GB2312" charset="0"/>
                </a:defRPr>
              </a:lvl7pPr>
              <a:lvl8pPr marL="34290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楷体_GB2312" charset="0"/>
                </a:defRPr>
              </a:lvl8pPr>
              <a:lvl9pPr marL="38862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楷体_GB2312" charset="0"/>
                </a:defRPr>
              </a:lvl9pPr>
            </a:lstStyle>
            <a:p>
              <a:pPr algn="ctr" eaLnBrk="1" hangingPunct="1">
                <a:spcBef>
                  <a:spcPct val="0"/>
                </a:spcBef>
                <a:buClrTx/>
                <a:buSzTx/>
                <a:buFontTx/>
                <a:buNone/>
                <a:defRPr/>
              </a:pPr>
              <a:endParaRPr lang="ja-JP" altLang="en-US" sz="2400">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46088" name="Oval 7"/>
            <p:cNvSpPr>
              <a:spLocks noChangeArrowheads="1"/>
            </p:cNvSpPr>
            <p:nvPr/>
          </p:nvSpPr>
          <p:spPr bwMode="auto">
            <a:xfrm>
              <a:off x="1825" y="0"/>
              <a:ext cx="1296" cy="1200"/>
            </a:xfrm>
            <a:prstGeom prst="ellipse">
              <a:avLst/>
            </a:prstGeom>
            <a:solidFill>
              <a:srgbClr val="00CCCC"/>
            </a:solidFill>
            <a:ln w="9525">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bg2"/>
                </a:buClr>
                <a:buSzPct val="75000"/>
                <a:buFont typeface="Wingdings" charset="2"/>
                <a:buChar char="n"/>
                <a:defRPr sz="3200">
                  <a:solidFill>
                    <a:schemeClr val="tx1"/>
                  </a:solidFill>
                  <a:latin typeface="Arial" charset="0"/>
                  <a:ea typeface="楷体_GB2312" charset="0"/>
                </a:defRPr>
              </a:lvl1pPr>
              <a:lvl2pPr marL="742950" indent="-285750">
                <a:spcBef>
                  <a:spcPct val="20000"/>
                </a:spcBef>
                <a:buClr>
                  <a:schemeClr val="accent2"/>
                </a:buClr>
                <a:buSzPct val="80000"/>
                <a:buFont typeface="Wingdings" charset="2"/>
                <a:buChar char="¨"/>
                <a:defRPr sz="2800">
                  <a:solidFill>
                    <a:schemeClr val="tx1"/>
                  </a:solidFill>
                  <a:latin typeface="Arial" charset="0"/>
                  <a:ea typeface="楷体_GB2312" charset="0"/>
                </a:defRPr>
              </a:lvl2pPr>
              <a:lvl3pPr marL="1143000" indent="-228600">
                <a:spcBef>
                  <a:spcPct val="20000"/>
                </a:spcBef>
                <a:buClr>
                  <a:schemeClr val="bg2"/>
                </a:buClr>
                <a:buSzPct val="65000"/>
                <a:buFont typeface="Wingdings" charset="2"/>
                <a:buChar char="n"/>
                <a:defRPr sz="2400">
                  <a:solidFill>
                    <a:schemeClr val="tx1"/>
                  </a:solidFill>
                  <a:latin typeface="Arial" charset="0"/>
                  <a:ea typeface="楷体_GB2312" charset="0"/>
                </a:defRPr>
              </a:lvl3pPr>
              <a:lvl4pPr marL="1600200" indent="-228600">
                <a:spcBef>
                  <a:spcPct val="20000"/>
                </a:spcBef>
                <a:buClr>
                  <a:schemeClr val="accent2"/>
                </a:buClr>
                <a:buSzPct val="70000"/>
                <a:buFont typeface="Wingdings" charset="2"/>
                <a:buChar char="¨"/>
                <a:defRPr sz="2000">
                  <a:solidFill>
                    <a:schemeClr val="tx1"/>
                  </a:solidFill>
                  <a:latin typeface="Arial" charset="0"/>
                  <a:ea typeface="楷体_GB2312" charset="0"/>
                </a:defRPr>
              </a:lvl4pPr>
              <a:lvl5pPr marL="2057400" indent="-228600">
                <a:spcBef>
                  <a:spcPct val="20000"/>
                </a:spcBef>
                <a:buClr>
                  <a:schemeClr val="bg2"/>
                </a:buClr>
                <a:buFont typeface="Wingdings" charset="2"/>
                <a:buChar char="§"/>
                <a:defRPr sz="2000">
                  <a:solidFill>
                    <a:schemeClr val="tx1"/>
                  </a:solidFill>
                  <a:latin typeface="Arial" charset="0"/>
                  <a:ea typeface="楷体_GB2312" charset="0"/>
                </a:defRPr>
              </a:lvl5pPr>
              <a:lvl6pPr marL="25146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楷体_GB2312" charset="0"/>
                </a:defRPr>
              </a:lvl6pPr>
              <a:lvl7pPr marL="29718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楷体_GB2312" charset="0"/>
                </a:defRPr>
              </a:lvl7pPr>
              <a:lvl8pPr marL="34290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楷体_GB2312" charset="0"/>
                </a:defRPr>
              </a:lvl8pPr>
              <a:lvl9pPr marL="38862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楷体_GB2312" charset="0"/>
                </a:defRPr>
              </a:lvl9pPr>
            </a:lstStyle>
            <a:p>
              <a:pPr eaLnBrk="1" hangingPunct="1">
                <a:spcBef>
                  <a:spcPct val="0"/>
                </a:spcBef>
                <a:buClrTx/>
                <a:buSzTx/>
                <a:buFontTx/>
                <a:buNone/>
                <a:defRPr/>
              </a:pPr>
              <a:endParaRPr lang="zh-CN" altLang="en-US" sz="1800">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46089" name="Rectangle 8"/>
            <p:cNvSpPr>
              <a:spLocks noChangeArrowheads="1"/>
            </p:cNvSpPr>
            <p:nvPr/>
          </p:nvSpPr>
          <p:spPr bwMode="auto">
            <a:xfrm>
              <a:off x="2495" y="56"/>
              <a:ext cx="161" cy="254"/>
            </a:xfrm>
            <a:prstGeom prst="rect">
              <a:avLst/>
            </a:prstGeom>
            <a:noFill/>
            <a:ln>
              <a:noFill/>
            </a:ln>
            <a:effectLst/>
            <a:extLst>
              <a:ext uri="{909E8E84-426E-40DD-AFC4-6F175D3DCCD1}">
                <a14:hiddenFill xmlns:a14="http://schemas.microsoft.com/office/drawing/2010/main">
                  <a:solidFill>
                    <a:srgbClr val="00CCCC"/>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spcBef>
                  <a:spcPct val="20000"/>
                </a:spcBef>
                <a:buClr>
                  <a:schemeClr val="bg2"/>
                </a:buClr>
                <a:buSzPct val="75000"/>
                <a:buFont typeface="Wingdings" charset="2"/>
                <a:buChar char="n"/>
                <a:defRPr sz="3200">
                  <a:solidFill>
                    <a:schemeClr val="tx1"/>
                  </a:solidFill>
                  <a:latin typeface="Arial" charset="0"/>
                  <a:ea typeface="楷体_GB2312" charset="0"/>
                </a:defRPr>
              </a:lvl1pPr>
              <a:lvl2pPr marL="742950" indent="-285750">
                <a:spcBef>
                  <a:spcPct val="20000"/>
                </a:spcBef>
                <a:buClr>
                  <a:schemeClr val="accent2"/>
                </a:buClr>
                <a:buSzPct val="80000"/>
                <a:buFont typeface="Wingdings" charset="2"/>
                <a:buChar char="¨"/>
                <a:defRPr sz="2800">
                  <a:solidFill>
                    <a:schemeClr val="tx1"/>
                  </a:solidFill>
                  <a:latin typeface="Arial" charset="0"/>
                  <a:ea typeface="楷体_GB2312" charset="0"/>
                </a:defRPr>
              </a:lvl2pPr>
              <a:lvl3pPr marL="1143000" indent="-228600">
                <a:spcBef>
                  <a:spcPct val="20000"/>
                </a:spcBef>
                <a:buClr>
                  <a:schemeClr val="bg2"/>
                </a:buClr>
                <a:buSzPct val="65000"/>
                <a:buFont typeface="Wingdings" charset="2"/>
                <a:buChar char="n"/>
                <a:defRPr sz="2400">
                  <a:solidFill>
                    <a:schemeClr val="tx1"/>
                  </a:solidFill>
                  <a:latin typeface="Arial" charset="0"/>
                  <a:ea typeface="楷体_GB2312" charset="0"/>
                </a:defRPr>
              </a:lvl3pPr>
              <a:lvl4pPr marL="1600200" indent="-228600">
                <a:spcBef>
                  <a:spcPct val="20000"/>
                </a:spcBef>
                <a:buClr>
                  <a:schemeClr val="accent2"/>
                </a:buClr>
                <a:buSzPct val="70000"/>
                <a:buFont typeface="Wingdings" charset="2"/>
                <a:buChar char="¨"/>
                <a:defRPr sz="2000">
                  <a:solidFill>
                    <a:schemeClr val="tx1"/>
                  </a:solidFill>
                  <a:latin typeface="Arial" charset="0"/>
                  <a:ea typeface="楷体_GB2312" charset="0"/>
                </a:defRPr>
              </a:lvl4pPr>
              <a:lvl5pPr marL="2057400" indent="-228600">
                <a:spcBef>
                  <a:spcPct val="20000"/>
                </a:spcBef>
                <a:buClr>
                  <a:schemeClr val="bg2"/>
                </a:buClr>
                <a:buFont typeface="Wingdings" charset="2"/>
                <a:buChar char="§"/>
                <a:defRPr sz="2000">
                  <a:solidFill>
                    <a:schemeClr val="tx1"/>
                  </a:solidFill>
                  <a:latin typeface="Arial" charset="0"/>
                  <a:ea typeface="楷体_GB2312" charset="0"/>
                </a:defRPr>
              </a:lvl5pPr>
              <a:lvl6pPr marL="25146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楷体_GB2312" charset="0"/>
                </a:defRPr>
              </a:lvl6pPr>
              <a:lvl7pPr marL="29718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楷体_GB2312" charset="0"/>
                </a:defRPr>
              </a:lvl7pPr>
              <a:lvl8pPr marL="34290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楷体_GB2312" charset="0"/>
                </a:defRPr>
              </a:lvl8pPr>
              <a:lvl9pPr marL="38862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楷体_GB2312" charset="0"/>
                </a:defRPr>
              </a:lvl9pPr>
            </a:lstStyle>
            <a:p>
              <a:pPr eaLnBrk="1" hangingPunct="1">
                <a:spcBef>
                  <a:spcPct val="0"/>
                </a:spcBef>
                <a:buClrTx/>
                <a:buSzTx/>
                <a:buFontTx/>
                <a:buNone/>
                <a:defRPr/>
              </a:pPr>
              <a:r>
                <a:rPr lang="en-US" altLang="zh-CN" sz="2400">
                  <a:solidFill>
                    <a:srgbClr val="FFFFFF"/>
                  </a:solidFill>
                  <a:latin typeface="Times New Roman" panose="02020603050405020304" pitchFamily="18" charset="0"/>
                  <a:ea typeface="微软雅黑" panose="020B0503020204020204" pitchFamily="34" charset="-122"/>
                  <a:sym typeface="Times New Roman" panose="02020603050405020304" pitchFamily="18" charset="0"/>
                </a:rPr>
                <a:t>•</a:t>
              </a:r>
            </a:p>
          </p:txBody>
        </p:sp>
        <p:sp>
          <p:nvSpPr>
            <p:cNvPr id="46090" name="Rectangle 9"/>
            <p:cNvSpPr>
              <a:spLocks noChangeArrowheads="1"/>
            </p:cNvSpPr>
            <p:nvPr/>
          </p:nvSpPr>
          <p:spPr bwMode="auto">
            <a:xfrm>
              <a:off x="136" y="487"/>
              <a:ext cx="240" cy="254"/>
            </a:xfrm>
            <a:prstGeom prst="rect">
              <a:avLst/>
            </a:prstGeom>
            <a:noFill/>
            <a:ln>
              <a:noFill/>
            </a:ln>
            <a:effectLst/>
            <a:extLst>
              <a:ext uri="{909E8E84-426E-40DD-AFC4-6F175D3DCCD1}">
                <a14:hiddenFill xmlns:a14="http://schemas.microsoft.com/office/drawing/2010/main">
                  <a:solidFill>
                    <a:srgbClr val="00CCCC"/>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spcBef>
                  <a:spcPct val="20000"/>
                </a:spcBef>
                <a:buClr>
                  <a:schemeClr val="bg2"/>
                </a:buClr>
                <a:buSzPct val="75000"/>
                <a:buFont typeface="Wingdings" charset="2"/>
                <a:buChar char="n"/>
                <a:defRPr sz="3200">
                  <a:solidFill>
                    <a:schemeClr val="tx1"/>
                  </a:solidFill>
                  <a:latin typeface="Arial" charset="0"/>
                  <a:ea typeface="楷体_GB2312" charset="0"/>
                </a:defRPr>
              </a:lvl1pPr>
              <a:lvl2pPr marL="742950" indent="-285750">
                <a:spcBef>
                  <a:spcPct val="20000"/>
                </a:spcBef>
                <a:buClr>
                  <a:schemeClr val="accent2"/>
                </a:buClr>
                <a:buSzPct val="80000"/>
                <a:buFont typeface="Wingdings" charset="2"/>
                <a:buChar char="¨"/>
                <a:defRPr sz="2800">
                  <a:solidFill>
                    <a:schemeClr val="tx1"/>
                  </a:solidFill>
                  <a:latin typeface="Arial" charset="0"/>
                  <a:ea typeface="楷体_GB2312" charset="0"/>
                </a:defRPr>
              </a:lvl2pPr>
              <a:lvl3pPr marL="1143000" indent="-228600">
                <a:spcBef>
                  <a:spcPct val="20000"/>
                </a:spcBef>
                <a:buClr>
                  <a:schemeClr val="bg2"/>
                </a:buClr>
                <a:buSzPct val="65000"/>
                <a:buFont typeface="Wingdings" charset="2"/>
                <a:buChar char="n"/>
                <a:defRPr sz="2400">
                  <a:solidFill>
                    <a:schemeClr val="tx1"/>
                  </a:solidFill>
                  <a:latin typeface="Arial" charset="0"/>
                  <a:ea typeface="楷体_GB2312" charset="0"/>
                </a:defRPr>
              </a:lvl3pPr>
              <a:lvl4pPr marL="1600200" indent="-228600">
                <a:spcBef>
                  <a:spcPct val="20000"/>
                </a:spcBef>
                <a:buClr>
                  <a:schemeClr val="accent2"/>
                </a:buClr>
                <a:buSzPct val="70000"/>
                <a:buFont typeface="Wingdings" charset="2"/>
                <a:buChar char="¨"/>
                <a:defRPr sz="2000">
                  <a:solidFill>
                    <a:schemeClr val="tx1"/>
                  </a:solidFill>
                  <a:latin typeface="Arial" charset="0"/>
                  <a:ea typeface="楷体_GB2312" charset="0"/>
                </a:defRPr>
              </a:lvl4pPr>
              <a:lvl5pPr marL="2057400" indent="-228600">
                <a:spcBef>
                  <a:spcPct val="20000"/>
                </a:spcBef>
                <a:buClr>
                  <a:schemeClr val="bg2"/>
                </a:buClr>
                <a:buFont typeface="Wingdings" charset="2"/>
                <a:buChar char="§"/>
                <a:defRPr sz="2000">
                  <a:solidFill>
                    <a:schemeClr val="tx1"/>
                  </a:solidFill>
                  <a:latin typeface="Arial" charset="0"/>
                  <a:ea typeface="楷体_GB2312" charset="0"/>
                </a:defRPr>
              </a:lvl5pPr>
              <a:lvl6pPr marL="25146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楷体_GB2312" charset="0"/>
                </a:defRPr>
              </a:lvl6pPr>
              <a:lvl7pPr marL="29718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楷体_GB2312" charset="0"/>
                </a:defRPr>
              </a:lvl7pPr>
              <a:lvl8pPr marL="34290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楷体_GB2312" charset="0"/>
                </a:defRPr>
              </a:lvl8pPr>
              <a:lvl9pPr marL="38862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楷体_GB2312" charset="0"/>
                </a:defRPr>
              </a:lvl9pPr>
            </a:lstStyle>
            <a:p>
              <a:pPr eaLnBrk="1" hangingPunct="1">
                <a:spcBef>
                  <a:spcPct val="0"/>
                </a:spcBef>
                <a:buClrTx/>
                <a:buSzTx/>
                <a:buFontTx/>
                <a:buNone/>
                <a:defRPr/>
              </a:pPr>
              <a:r>
                <a:rPr lang="en-US" altLang="zh-CN" sz="2400">
                  <a:solidFill>
                    <a:srgbClr val="FFFFFF"/>
                  </a:solidFill>
                  <a:latin typeface="Times New Roman" panose="02020603050405020304" pitchFamily="18" charset="0"/>
                  <a:ea typeface="微软雅黑" panose="020B0503020204020204" pitchFamily="34" charset="-122"/>
                  <a:sym typeface="Times New Roman" panose="02020603050405020304" pitchFamily="18" charset="0"/>
                </a:rPr>
                <a:t>•</a:t>
              </a:r>
            </a:p>
          </p:txBody>
        </p:sp>
        <p:sp>
          <p:nvSpPr>
            <p:cNvPr id="46091" name="Rectangle 10"/>
            <p:cNvSpPr>
              <a:spLocks noChangeArrowheads="1"/>
            </p:cNvSpPr>
            <p:nvPr/>
          </p:nvSpPr>
          <p:spPr bwMode="auto">
            <a:xfrm>
              <a:off x="2336" y="283"/>
              <a:ext cx="161" cy="254"/>
            </a:xfrm>
            <a:prstGeom prst="rect">
              <a:avLst/>
            </a:prstGeom>
            <a:noFill/>
            <a:ln>
              <a:noFill/>
            </a:ln>
            <a:effectLst/>
            <a:extLst>
              <a:ext uri="{909E8E84-426E-40DD-AFC4-6F175D3DCCD1}">
                <a14:hiddenFill xmlns:a14="http://schemas.microsoft.com/office/drawing/2010/main">
                  <a:solidFill>
                    <a:srgbClr val="00CCCC"/>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spcBef>
                  <a:spcPct val="20000"/>
                </a:spcBef>
                <a:buClr>
                  <a:schemeClr val="bg2"/>
                </a:buClr>
                <a:buSzPct val="75000"/>
                <a:buFont typeface="Wingdings" charset="2"/>
                <a:buChar char="n"/>
                <a:defRPr sz="3200">
                  <a:solidFill>
                    <a:schemeClr val="tx1"/>
                  </a:solidFill>
                  <a:latin typeface="Arial" charset="0"/>
                  <a:ea typeface="楷体_GB2312" charset="0"/>
                </a:defRPr>
              </a:lvl1pPr>
              <a:lvl2pPr marL="742950" indent="-285750">
                <a:spcBef>
                  <a:spcPct val="20000"/>
                </a:spcBef>
                <a:buClr>
                  <a:schemeClr val="accent2"/>
                </a:buClr>
                <a:buSzPct val="80000"/>
                <a:buFont typeface="Wingdings" charset="2"/>
                <a:buChar char="¨"/>
                <a:defRPr sz="2800">
                  <a:solidFill>
                    <a:schemeClr val="tx1"/>
                  </a:solidFill>
                  <a:latin typeface="Arial" charset="0"/>
                  <a:ea typeface="楷体_GB2312" charset="0"/>
                </a:defRPr>
              </a:lvl2pPr>
              <a:lvl3pPr marL="1143000" indent="-228600">
                <a:spcBef>
                  <a:spcPct val="20000"/>
                </a:spcBef>
                <a:buClr>
                  <a:schemeClr val="bg2"/>
                </a:buClr>
                <a:buSzPct val="65000"/>
                <a:buFont typeface="Wingdings" charset="2"/>
                <a:buChar char="n"/>
                <a:defRPr sz="2400">
                  <a:solidFill>
                    <a:schemeClr val="tx1"/>
                  </a:solidFill>
                  <a:latin typeface="Arial" charset="0"/>
                  <a:ea typeface="楷体_GB2312" charset="0"/>
                </a:defRPr>
              </a:lvl3pPr>
              <a:lvl4pPr marL="1600200" indent="-228600">
                <a:spcBef>
                  <a:spcPct val="20000"/>
                </a:spcBef>
                <a:buClr>
                  <a:schemeClr val="accent2"/>
                </a:buClr>
                <a:buSzPct val="70000"/>
                <a:buFont typeface="Wingdings" charset="2"/>
                <a:buChar char="¨"/>
                <a:defRPr sz="2000">
                  <a:solidFill>
                    <a:schemeClr val="tx1"/>
                  </a:solidFill>
                  <a:latin typeface="Arial" charset="0"/>
                  <a:ea typeface="楷体_GB2312" charset="0"/>
                </a:defRPr>
              </a:lvl4pPr>
              <a:lvl5pPr marL="2057400" indent="-228600">
                <a:spcBef>
                  <a:spcPct val="20000"/>
                </a:spcBef>
                <a:buClr>
                  <a:schemeClr val="bg2"/>
                </a:buClr>
                <a:buFont typeface="Wingdings" charset="2"/>
                <a:buChar char="§"/>
                <a:defRPr sz="2000">
                  <a:solidFill>
                    <a:schemeClr val="tx1"/>
                  </a:solidFill>
                  <a:latin typeface="Arial" charset="0"/>
                  <a:ea typeface="楷体_GB2312" charset="0"/>
                </a:defRPr>
              </a:lvl5pPr>
              <a:lvl6pPr marL="25146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楷体_GB2312" charset="0"/>
                </a:defRPr>
              </a:lvl6pPr>
              <a:lvl7pPr marL="29718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楷体_GB2312" charset="0"/>
                </a:defRPr>
              </a:lvl7pPr>
              <a:lvl8pPr marL="34290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楷体_GB2312" charset="0"/>
                </a:defRPr>
              </a:lvl8pPr>
              <a:lvl9pPr marL="38862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楷体_GB2312" charset="0"/>
                </a:defRPr>
              </a:lvl9pPr>
            </a:lstStyle>
            <a:p>
              <a:pPr eaLnBrk="1" hangingPunct="1">
                <a:spcBef>
                  <a:spcPct val="0"/>
                </a:spcBef>
                <a:buClrTx/>
                <a:buSzTx/>
                <a:buFontTx/>
                <a:buNone/>
                <a:defRPr/>
              </a:pPr>
              <a:r>
                <a:rPr lang="en-US" altLang="zh-CN" sz="2400">
                  <a:solidFill>
                    <a:srgbClr val="FFFFFF"/>
                  </a:solidFill>
                  <a:latin typeface="Times New Roman" panose="02020603050405020304" pitchFamily="18" charset="0"/>
                  <a:ea typeface="微软雅黑" panose="020B0503020204020204" pitchFamily="34" charset="-122"/>
                  <a:sym typeface="Times New Roman" panose="02020603050405020304" pitchFamily="18" charset="0"/>
                </a:rPr>
                <a:t>•</a:t>
              </a:r>
            </a:p>
          </p:txBody>
        </p:sp>
        <p:sp>
          <p:nvSpPr>
            <p:cNvPr id="46092" name="Rectangle 11"/>
            <p:cNvSpPr>
              <a:spLocks noChangeArrowheads="1"/>
            </p:cNvSpPr>
            <p:nvPr/>
          </p:nvSpPr>
          <p:spPr bwMode="auto">
            <a:xfrm>
              <a:off x="865" y="240"/>
              <a:ext cx="311" cy="254"/>
            </a:xfrm>
            <a:prstGeom prst="rect">
              <a:avLst/>
            </a:prstGeom>
            <a:noFill/>
            <a:ln>
              <a:noFill/>
            </a:ln>
            <a:effectLst/>
            <a:extLst>
              <a:ext uri="{909E8E84-426E-40DD-AFC4-6F175D3DCCD1}">
                <a14:hiddenFill xmlns:a14="http://schemas.microsoft.com/office/drawing/2010/main">
                  <a:solidFill>
                    <a:srgbClr val="00CCCC"/>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spcBef>
                  <a:spcPct val="20000"/>
                </a:spcBef>
                <a:buClr>
                  <a:schemeClr val="bg2"/>
                </a:buClr>
                <a:buSzPct val="75000"/>
                <a:buFont typeface="Wingdings" charset="2"/>
                <a:buChar char="n"/>
                <a:defRPr sz="3200">
                  <a:solidFill>
                    <a:schemeClr val="tx1"/>
                  </a:solidFill>
                  <a:latin typeface="Arial" charset="0"/>
                  <a:ea typeface="楷体_GB2312" charset="0"/>
                </a:defRPr>
              </a:lvl1pPr>
              <a:lvl2pPr marL="742950" indent="-285750">
                <a:spcBef>
                  <a:spcPct val="20000"/>
                </a:spcBef>
                <a:buClr>
                  <a:schemeClr val="accent2"/>
                </a:buClr>
                <a:buSzPct val="80000"/>
                <a:buFont typeface="Wingdings" charset="2"/>
                <a:buChar char="¨"/>
                <a:defRPr sz="2800">
                  <a:solidFill>
                    <a:schemeClr val="tx1"/>
                  </a:solidFill>
                  <a:latin typeface="Arial" charset="0"/>
                  <a:ea typeface="楷体_GB2312" charset="0"/>
                </a:defRPr>
              </a:lvl2pPr>
              <a:lvl3pPr marL="1143000" indent="-228600">
                <a:spcBef>
                  <a:spcPct val="20000"/>
                </a:spcBef>
                <a:buClr>
                  <a:schemeClr val="bg2"/>
                </a:buClr>
                <a:buSzPct val="65000"/>
                <a:buFont typeface="Wingdings" charset="2"/>
                <a:buChar char="n"/>
                <a:defRPr sz="2400">
                  <a:solidFill>
                    <a:schemeClr val="tx1"/>
                  </a:solidFill>
                  <a:latin typeface="Arial" charset="0"/>
                  <a:ea typeface="楷体_GB2312" charset="0"/>
                </a:defRPr>
              </a:lvl3pPr>
              <a:lvl4pPr marL="1600200" indent="-228600">
                <a:spcBef>
                  <a:spcPct val="20000"/>
                </a:spcBef>
                <a:buClr>
                  <a:schemeClr val="accent2"/>
                </a:buClr>
                <a:buSzPct val="70000"/>
                <a:buFont typeface="Wingdings" charset="2"/>
                <a:buChar char="¨"/>
                <a:defRPr sz="2000">
                  <a:solidFill>
                    <a:schemeClr val="tx1"/>
                  </a:solidFill>
                  <a:latin typeface="Arial" charset="0"/>
                  <a:ea typeface="楷体_GB2312" charset="0"/>
                </a:defRPr>
              </a:lvl4pPr>
              <a:lvl5pPr marL="2057400" indent="-228600">
                <a:spcBef>
                  <a:spcPct val="20000"/>
                </a:spcBef>
                <a:buClr>
                  <a:schemeClr val="bg2"/>
                </a:buClr>
                <a:buFont typeface="Wingdings" charset="2"/>
                <a:buChar char="§"/>
                <a:defRPr sz="2000">
                  <a:solidFill>
                    <a:schemeClr val="tx1"/>
                  </a:solidFill>
                  <a:latin typeface="Arial" charset="0"/>
                  <a:ea typeface="楷体_GB2312" charset="0"/>
                </a:defRPr>
              </a:lvl5pPr>
              <a:lvl6pPr marL="25146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楷体_GB2312" charset="0"/>
                </a:defRPr>
              </a:lvl6pPr>
              <a:lvl7pPr marL="29718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楷体_GB2312" charset="0"/>
                </a:defRPr>
              </a:lvl7pPr>
              <a:lvl8pPr marL="34290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楷体_GB2312" charset="0"/>
                </a:defRPr>
              </a:lvl8pPr>
              <a:lvl9pPr marL="38862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楷体_GB2312" charset="0"/>
                </a:defRPr>
              </a:lvl9pPr>
            </a:lstStyle>
            <a:p>
              <a:pPr eaLnBrk="1" hangingPunct="1">
                <a:spcBef>
                  <a:spcPct val="0"/>
                </a:spcBef>
                <a:buClrTx/>
                <a:buSzTx/>
                <a:buFontTx/>
                <a:buNone/>
                <a:defRPr/>
              </a:pPr>
              <a:r>
                <a:rPr lang="en-US" altLang="zh-CN" sz="2400">
                  <a:solidFill>
                    <a:srgbClr val="FFFFFF"/>
                  </a:solidFill>
                  <a:latin typeface="Times New Roman" panose="02020603050405020304" pitchFamily="18" charset="0"/>
                  <a:ea typeface="微软雅黑" panose="020B0503020204020204" pitchFamily="34" charset="-122"/>
                  <a:sym typeface="Times New Roman" panose="02020603050405020304" pitchFamily="18" charset="0"/>
                </a:rPr>
                <a:t>•</a:t>
              </a:r>
            </a:p>
          </p:txBody>
        </p:sp>
        <p:sp>
          <p:nvSpPr>
            <p:cNvPr id="46093" name="Rectangle 12"/>
            <p:cNvSpPr>
              <a:spLocks noChangeArrowheads="1"/>
            </p:cNvSpPr>
            <p:nvPr/>
          </p:nvSpPr>
          <p:spPr bwMode="auto">
            <a:xfrm>
              <a:off x="499" y="759"/>
              <a:ext cx="240" cy="254"/>
            </a:xfrm>
            <a:prstGeom prst="rect">
              <a:avLst/>
            </a:prstGeom>
            <a:noFill/>
            <a:ln>
              <a:noFill/>
            </a:ln>
            <a:effectLst/>
            <a:extLst>
              <a:ext uri="{909E8E84-426E-40DD-AFC4-6F175D3DCCD1}">
                <a14:hiddenFill xmlns:a14="http://schemas.microsoft.com/office/drawing/2010/main">
                  <a:solidFill>
                    <a:srgbClr val="00CCCC"/>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spcBef>
                  <a:spcPct val="20000"/>
                </a:spcBef>
                <a:buClr>
                  <a:schemeClr val="bg2"/>
                </a:buClr>
                <a:buSzPct val="75000"/>
                <a:buFont typeface="Wingdings" charset="2"/>
                <a:buChar char="n"/>
                <a:defRPr sz="3200">
                  <a:solidFill>
                    <a:schemeClr val="tx1"/>
                  </a:solidFill>
                  <a:latin typeface="Arial" charset="0"/>
                  <a:ea typeface="楷体_GB2312" charset="0"/>
                </a:defRPr>
              </a:lvl1pPr>
              <a:lvl2pPr marL="742950" indent="-285750">
                <a:spcBef>
                  <a:spcPct val="20000"/>
                </a:spcBef>
                <a:buClr>
                  <a:schemeClr val="accent2"/>
                </a:buClr>
                <a:buSzPct val="80000"/>
                <a:buFont typeface="Wingdings" charset="2"/>
                <a:buChar char="¨"/>
                <a:defRPr sz="2800">
                  <a:solidFill>
                    <a:schemeClr val="tx1"/>
                  </a:solidFill>
                  <a:latin typeface="Arial" charset="0"/>
                  <a:ea typeface="楷体_GB2312" charset="0"/>
                </a:defRPr>
              </a:lvl2pPr>
              <a:lvl3pPr marL="1143000" indent="-228600">
                <a:spcBef>
                  <a:spcPct val="20000"/>
                </a:spcBef>
                <a:buClr>
                  <a:schemeClr val="bg2"/>
                </a:buClr>
                <a:buSzPct val="65000"/>
                <a:buFont typeface="Wingdings" charset="2"/>
                <a:buChar char="n"/>
                <a:defRPr sz="2400">
                  <a:solidFill>
                    <a:schemeClr val="tx1"/>
                  </a:solidFill>
                  <a:latin typeface="Arial" charset="0"/>
                  <a:ea typeface="楷体_GB2312" charset="0"/>
                </a:defRPr>
              </a:lvl3pPr>
              <a:lvl4pPr marL="1600200" indent="-228600">
                <a:spcBef>
                  <a:spcPct val="20000"/>
                </a:spcBef>
                <a:buClr>
                  <a:schemeClr val="accent2"/>
                </a:buClr>
                <a:buSzPct val="70000"/>
                <a:buFont typeface="Wingdings" charset="2"/>
                <a:buChar char="¨"/>
                <a:defRPr sz="2000">
                  <a:solidFill>
                    <a:schemeClr val="tx1"/>
                  </a:solidFill>
                  <a:latin typeface="Arial" charset="0"/>
                  <a:ea typeface="楷体_GB2312" charset="0"/>
                </a:defRPr>
              </a:lvl4pPr>
              <a:lvl5pPr marL="2057400" indent="-228600">
                <a:spcBef>
                  <a:spcPct val="20000"/>
                </a:spcBef>
                <a:buClr>
                  <a:schemeClr val="bg2"/>
                </a:buClr>
                <a:buFont typeface="Wingdings" charset="2"/>
                <a:buChar char="§"/>
                <a:defRPr sz="2000">
                  <a:solidFill>
                    <a:schemeClr val="tx1"/>
                  </a:solidFill>
                  <a:latin typeface="Arial" charset="0"/>
                  <a:ea typeface="楷体_GB2312" charset="0"/>
                </a:defRPr>
              </a:lvl5pPr>
              <a:lvl6pPr marL="25146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楷体_GB2312" charset="0"/>
                </a:defRPr>
              </a:lvl6pPr>
              <a:lvl7pPr marL="29718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楷体_GB2312" charset="0"/>
                </a:defRPr>
              </a:lvl7pPr>
              <a:lvl8pPr marL="34290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楷体_GB2312" charset="0"/>
                </a:defRPr>
              </a:lvl8pPr>
              <a:lvl9pPr marL="38862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楷体_GB2312" charset="0"/>
                </a:defRPr>
              </a:lvl9pPr>
            </a:lstStyle>
            <a:p>
              <a:pPr eaLnBrk="1" hangingPunct="1">
                <a:spcBef>
                  <a:spcPct val="0"/>
                </a:spcBef>
                <a:buClrTx/>
                <a:buSzTx/>
                <a:buFontTx/>
                <a:buNone/>
                <a:defRPr/>
              </a:pPr>
              <a:r>
                <a:rPr lang="en-US" altLang="zh-CN" sz="2400">
                  <a:solidFill>
                    <a:srgbClr val="FFFFFF"/>
                  </a:solidFill>
                  <a:latin typeface="Times New Roman" panose="02020603050405020304" pitchFamily="18" charset="0"/>
                  <a:ea typeface="微软雅黑" panose="020B0503020204020204" pitchFamily="34" charset="-122"/>
                  <a:sym typeface="Times New Roman" panose="02020603050405020304" pitchFamily="18" charset="0"/>
                </a:rPr>
                <a:t>•</a:t>
              </a:r>
            </a:p>
          </p:txBody>
        </p:sp>
        <p:sp>
          <p:nvSpPr>
            <p:cNvPr id="46094" name="Rectangle 13"/>
            <p:cNvSpPr>
              <a:spLocks noChangeArrowheads="1"/>
            </p:cNvSpPr>
            <p:nvPr/>
          </p:nvSpPr>
          <p:spPr bwMode="auto">
            <a:xfrm>
              <a:off x="2689" y="624"/>
              <a:ext cx="240" cy="254"/>
            </a:xfrm>
            <a:prstGeom prst="rect">
              <a:avLst/>
            </a:prstGeom>
            <a:noFill/>
            <a:ln>
              <a:noFill/>
            </a:ln>
            <a:effectLst/>
            <a:extLst>
              <a:ext uri="{909E8E84-426E-40DD-AFC4-6F175D3DCCD1}">
                <a14:hiddenFill xmlns:a14="http://schemas.microsoft.com/office/drawing/2010/main">
                  <a:solidFill>
                    <a:srgbClr val="00CCCC"/>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spcBef>
                  <a:spcPct val="20000"/>
                </a:spcBef>
                <a:buClr>
                  <a:schemeClr val="bg2"/>
                </a:buClr>
                <a:buSzPct val="75000"/>
                <a:buFont typeface="Wingdings" charset="2"/>
                <a:buChar char="n"/>
                <a:defRPr sz="3200">
                  <a:solidFill>
                    <a:schemeClr val="tx1"/>
                  </a:solidFill>
                  <a:latin typeface="Arial" charset="0"/>
                  <a:ea typeface="楷体_GB2312" charset="0"/>
                </a:defRPr>
              </a:lvl1pPr>
              <a:lvl2pPr marL="742950" indent="-285750">
                <a:spcBef>
                  <a:spcPct val="20000"/>
                </a:spcBef>
                <a:buClr>
                  <a:schemeClr val="accent2"/>
                </a:buClr>
                <a:buSzPct val="80000"/>
                <a:buFont typeface="Wingdings" charset="2"/>
                <a:buChar char="¨"/>
                <a:defRPr sz="2800">
                  <a:solidFill>
                    <a:schemeClr val="tx1"/>
                  </a:solidFill>
                  <a:latin typeface="Arial" charset="0"/>
                  <a:ea typeface="楷体_GB2312" charset="0"/>
                </a:defRPr>
              </a:lvl2pPr>
              <a:lvl3pPr marL="1143000" indent="-228600">
                <a:spcBef>
                  <a:spcPct val="20000"/>
                </a:spcBef>
                <a:buClr>
                  <a:schemeClr val="bg2"/>
                </a:buClr>
                <a:buSzPct val="65000"/>
                <a:buFont typeface="Wingdings" charset="2"/>
                <a:buChar char="n"/>
                <a:defRPr sz="2400">
                  <a:solidFill>
                    <a:schemeClr val="tx1"/>
                  </a:solidFill>
                  <a:latin typeface="Arial" charset="0"/>
                  <a:ea typeface="楷体_GB2312" charset="0"/>
                </a:defRPr>
              </a:lvl3pPr>
              <a:lvl4pPr marL="1600200" indent="-228600">
                <a:spcBef>
                  <a:spcPct val="20000"/>
                </a:spcBef>
                <a:buClr>
                  <a:schemeClr val="accent2"/>
                </a:buClr>
                <a:buSzPct val="70000"/>
                <a:buFont typeface="Wingdings" charset="2"/>
                <a:buChar char="¨"/>
                <a:defRPr sz="2000">
                  <a:solidFill>
                    <a:schemeClr val="tx1"/>
                  </a:solidFill>
                  <a:latin typeface="Arial" charset="0"/>
                  <a:ea typeface="楷体_GB2312" charset="0"/>
                </a:defRPr>
              </a:lvl4pPr>
              <a:lvl5pPr marL="2057400" indent="-228600">
                <a:spcBef>
                  <a:spcPct val="20000"/>
                </a:spcBef>
                <a:buClr>
                  <a:schemeClr val="bg2"/>
                </a:buClr>
                <a:buFont typeface="Wingdings" charset="2"/>
                <a:buChar char="§"/>
                <a:defRPr sz="2000">
                  <a:solidFill>
                    <a:schemeClr val="tx1"/>
                  </a:solidFill>
                  <a:latin typeface="Arial" charset="0"/>
                  <a:ea typeface="楷体_GB2312" charset="0"/>
                </a:defRPr>
              </a:lvl5pPr>
              <a:lvl6pPr marL="25146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楷体_GB2312" charset="0"/>
                </a:defRPr>
              </a:lvl6pPr>
              <a:lvl7pPr marL="29718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楷体_GB2312" charset="0"/>
                </a:defRPr>
              </a:lvl7pPr>
              <a:lvl8pPr marL="34290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楷体_GB2312" charset="0"/>
                </a:defRPr>
              </a:lvl8pPr>
              <a:lvl9pPr marL="38862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楷体_GB2312" charset="0"/>
                </a:defRPr>
              </a:lvl9pPr>
            </a:lstStyle>
            <a:p>
              <a:pPr eaLnBrk="1" hangingPunct="1">
                <a:spcBef>
                  <a:spcPct val="0"/>
                </a:spcBef>
                <a:buClrTx/>
                <a:buSzTx/>
                <a:buFontTx/>
                <a:buNone/>
                <a:defRPr/>
              </a:pPr>
              <a:r>
                <a:rPr lang="en-US" altLang="zh-CN" sz="2400">
                  <a:solidFill>
                    <a:srgbClr val="FFFFFF"/>
                  </a:solidFill>
                  <a:latin typeface="Times New Roman" panose="02020603050405020304" pitchFamily="18" charset="0"/>
                  <a:ea typeface="微软雅黑" panose="020B0503020204020204" pitchFamily="34" charset="-122"/>
                  <a:sym typeface="Times New Roman" panose="02020603050405020304" pitchFamily="18" charset="0"/>
                </a:rPr>
                <a:t>•</a:t>
              </a:r>
            </a:p>
          </p:txBody>
        </p:sp>
        <p:sp>
          <p:nvSpPr>
            <p:cNvPr id="46095" name="Rectangle 14"/>
            <p:cNvSpPr>
              <a:spLocks noChangeArrowheads="1"/>
            </p:cNvSpPr>
            <p:nvPr/>
          </p:nvSpPr>
          <p:spPr bwMode="auto">
            <a:xfrm>
              <a:off x="2268" y="714"/>
              <a:ext cx="240" cy="254"/>
            </a:xfrm>
            <a:prstGeom prst="rect">
              <a:avLst/>
            </a:prstGeom>
            <a:noFill/>
            <a:ln>
              <a:noFill/>
            </a:ln>
            <a:effectLst/>
            <a:extLst>
              <a:ext uri="{909E8E84-426E-40DD-AFC4-6F175D3DCCD1}">
                <a14:hiddenFill xmlns:a14="http://schemas.microsoft.com/office/drawing/2010/main">
                  <a:solidFill>
                    <a:srgbClr val="00CCCC"/>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spcBef>
                  <a:spcPct val="20000"/>
                </a:spcBef>
                <a:buClr>
                  <a:schemeClr val="bg2"/>
                </a:buClr>
                <a:buSzPct val="75000"/>
                <a:buFont typeface="Wingdings" charset="2"/>
                <a:buChar char="n"/>
                <a:defRPr sz="3200">
                  <a:solidFill>
                    <a:schemeClr val="tx1"/>
                  </a:solidFill>
                  <a:latin typeface="Arial" charset="0"/>
                  <a:ea typeface="楷体_GB2312" charset="0"/>
                </a:defRPr>
              </a:lvl1pPr>
              <a:lvl2pPr marL="742950" indent="-285750">
                <a:spcBef>
                  <a:spcPct val="20000"/>
                </a:spcBef>
                <a:buClr>
                  <a:schemeClr val="accent2"/>
                </a:buClr>
                <a:buSzPct val="80000"/>
                <a:buFont typeface="Wingdings" charset="2"/>
                <a:buChar char="¨"/>
                <a:defRPr sz="2800">
                  <a:solidFill>
                    <a:schemeClr val="tx1"/>
                  </a:solidFill>
                  <a:latin typeface="Arial" charset="0"/>
                  <a:ea typeface="楷体_GB2312" charset="0"/>
                </a:defRPr>
              </a:lvl2pPr>
              <a:lvl3pPr marL="1143000" indent="-228600">
                <a:spcBef>
                  <a:spcPct val="20000"/>
                </a:spcBef>
                <a:buClr>
                  <a:schemeClr val="bg2"/>
                </a:buClr>
                <a:buSzPct val="65000"/>
                <a:buFont typeface="Wingdings" charset="2"/>
                <a:buChar char="n"/>
                <a:defRPr sz="2400">
                  <a:solidFill>
                    <a:schemeClr val="tx1"/>
                  </a:solidFill>
                  <a:latin typeface="Arial" charset="0"/>
                  <a:ea typeface="楷体_GB2312" charset="0"/>
                </a:defRPr>
              </a:lvl3pPr>
              <a:lvl4pPr marL="1600200" indent="-228600">
                <a:spcBef>
                  <a:spcPct val="20000"/>
                </a:spcBef>
                <a:buClr>
                  <a:schemeClr val="accent2"/>
                </a:buClr>
                <a:buSzPct val="70000"/>
                <a:buFont typeface="Wingdings" charset="2"/>
                <a:buChar char="¨"/>
                <a:defRPr sz="2000">
                  <a:solidFill>
                    <a:schemeClr val="tx1"/>
                  </a:solidFill>
                  <a:latin typeface="Arial" charset="0"/>
                  <a:ea typeface="楷体_GB2312" charset="0"/>
                </a:defRPr>
              </a:lvl4pPr>
              <a:lvl5pPr marL="2057400" indent="-228600">
                <a:spcBef>
                  <a:spcPct val="20000"/>
                </a:spcBef>
                <a:buClr>
                  <a:schemeClr val="bg2"/>
                </a:buClr>
                <a:buFont typeface="Wingdings" charset="2"/>
                <a:buChar char="§"/>
                <a:defRPr sz="2000">
                  <a:solidFill>
                    <a:schemeClr val="tx1"/>
                  </a:solidFill>
                  <a:latin typeface="Arial" charset="0"/>
                  <a:ea typeface="楷体_GB2312" charset="0"/>
                </a:defRPr>
              </a:lvl5pPr>
              <a:lvl6pPr marL="25146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楷体_GB2312" charset="0"/>
                </a:defRPr>
              </a:lvl6pPr>
              <a:lvl7pPr marL="29718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楷体_GB2312" charset="0"/>
                </a:defRPr>
              </a:lvl7pPr>
              <a:lvl8pPr marL="34290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楷体_GB2312" charset="0"/>
                </a:defRPr>
              </a:lvl8pPr>
              <a:lvl9pPr marL="38862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楷体_GB2312" charset="0"/>
                </a:defRPr>
              </a:lvl9pPr>
            </a:lstStyle>
            <a:p>
              <a:pPr eaLnBrk="1" hangingPunct="1">
                <a:spcBef>
                  <a:spcPct val="0"/>
                </a:spcBef>
                <a:buClrTx/>
                <a:buSzTx/>
                <a:buFontTx/>
                <a:buNone/>
                <a:defRPr/>
              </a:pPr>
              <a:r>
                <a:rPr lang="en-US" altLang="zh-CN" sz="2400">
                  <a:solidFill>
                    <a:srgbClr val="FFFFFF"/>
                  </a:solidFill>
                  <a:latin typeface="Times New Roman" panose="02020603050405020304" pitchFamily="18" charset="0"/>
                  <a:ea typeface="微软雅黑" panose="020B0503020204020204" pitchFamily="34" charset="-122"/>
                  <a:sym typeface="Times New Roman" panose="02020603050405020304" pitchFamily="18" charset="0"/>
                </a:rPr>
                <a:t>•</a:t>
              </a:r>
            </a:p>
          </p:txBody>
        </p:sp>
        <p:sp>
          <p:nvSpPr>
            <p:cNvPr id="46096" name="Line 15"/>
            <p:cNvSpPr>
              <a:spLocks noChangeShapeType="1"/>
            </p:cNvSpPr>
            <p:nvPr/>
          </p:nvSpPr>
          <p:spPr bwMode="auto">
            <a:xfrm flipV="1">
              <a:off x="953" y="192"/>
              <a:ext cx="1655" cy="181"/>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46097" name="Line 16"/>
            <p:cNvSpPr>
              <a:spLocks noChangeShapeType="1"/>
            </p:cNvSpPr>
            <p:nvPr/>
          </p:nvSpPr>
          <p:spPr bwMode="auto">
            <a:xfrm>
              <a:off x="953" y="396"/>
              <a:ext cx="1474" cy="45"/>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46098" name="Line 17"/>
            <p:cNvSpPr>
              <a:spLocks noChangeShapeType="1"/>
            </p:cNvSpPr>
            <p:nvPr/>
          </p:nvSpPr>
          <p:spPr bwMode="auto">
            <a:xfrm>
              <a:off x="953" y="396"/>
              <a:ext cx="1815" cy="363"/>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46099" name="Line 18"/>
            <p:cNvSpPr>
              <a:spLocks noChangeShapeType="1"/>
            </p:cNvSpPr>
            <p:nvPr/>
          </p:nvSpPr>
          <p:spPr bwMode="auto">
            <a:xfrm>
              <a:off x="930" y="396"/>
              <a:ext cx="1429" cy="476"/>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46100" name="Line 19"/>
            <p:cNvSpPr>
              <a:spLocks noChangeShapeType="1"/>
            </p:cNvSpPr>
            <p:nvPr/>
          </p:nvSpPr>
          <p:spPr bwMode="auto">
            <a:xfrm flipV="1">
              <a:off x="227" y="192"/>
              <a:ext cx="2361" cy="431"/>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46101" name="Line 20"/>
            <p:cNvSpPr>
              <a:spLocks noChangeShapeType="1"/>
            </p:cNvSpPr>
            <p:nvPr/>
          </p:nvSpPr>
          <p:spPr bwMode="auto">
            <a:xfrm flipV="1">
              <a:off x="227" y="419"/>
              <a:ext cx="2200" cy="205"/>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46102" name="Line 21"/>
            <p:cNvSpPr>
              <a:spLocks noChangeShapeType="1"/>
            </p:cNvSpPr>
            <p:nvPr/>
          </p:nvSpPr>
          <p:spPr bwMode="auto">
            <a:xfrm>
              <a:off x="227" y="623"/>
              <a:ext cx="2541" cy="136"/>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46103" name="Line 22"/>
            <p:cNvSpPr>
              <a:spLocks noChangeShapeType="1"/>
            </p:cNvSpPr>
            <p:nvPr/>
          </p:nvSpPr>
          <p:spPr bwMode="auto">
            <a:xfrm>
              <a:off x="227" y="623"/>
              <a:ext cx="2155" cy="249"/>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46104" name="Line 23"/>
            <p:cNvSpPr>
              <a:spLocks noChangeShapeType="1"/>
            </p:cNvSpPr>
            <p:nvPr/>
          </p:nvSpPr>
          <p:spPr bwMode="auto">
            <a:xfrm flipV="1">
              <a:off x="590" y="192"/>
              <a:ext cx="2017" cy="726"/>
            </a:xfrm>
            <a:prstGeom prst="line">
              <a:avLst/>
            </a:prstGeom>
            <a:noFill/>
            <a:ln w="9525">
              <a:solidFill>
                <a:srgbClr val="00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46105" name="Line 24"/>
            <p:cNvSpPr>
              <a:spLocks noChangeShapeType="1"/>
            </p:cNvSpPr>
            <p:nvPr/>
          </p:nvSpPr>
          <p:spPr bwMode="auto">
            <a:xfrm flipV="1">
              <a:off x="590" y="441"/>
              <a:ext cx="1814" cy="477"/>
            </a:xfrm>
            <a:prstGeom prst="line">
              <a:avLst/>
            </a:prstGeom>
            <a:noFill/>
            <a:ln w="9525">
              <a:solidFill>
                <a:srgbClr val="00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46106" name="Line 25"/>
            <p:cNvSpPr>
              <a:spLocks noChangeShapeType="1"/>
            </p:cNvSpPr>
            <p:nvPr/>
          </p:nvSpPr>
          <p:spPr bwMode="auto">
            <a:xfrm flipV="1">
              <a:off x="590" y="759"/>
              <a:ext cx="2200" cy="181"/>
            </a:xfrm>
            <a:prstGeom prst="line">
              <a:avLst/>
            </a:prstGeom>
            <a:noFill/>
            <a:ln w="9525">
              <a:solidFill>
                <a:srgbClr val="00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46107" name="Line 26"/>
            <p:cNvSpPr>
              <a:spLocks noChangeShapeType="1"/>
            </p:cNvSpPr>
            <p:nvPr/>
          </p:nvSpPr>
          <p:spPr bwMode="auto">
            <a:xfrm flipV="1">
              <a:off x="590" y="872"/>
              <a:ext cx="1769" cy="68"/>
            </a:xfrm>
            <a:prstGeom prst="line">
              <a:avLst/>
            </a:prstGeom>
            <a:noFill/>
            <a:ln w="9525">
              <a:solidFill>
                <a:srgbClr val="00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grpSp>
    </p:spTree>
    <p:extLst>
      <p:ext uri="{BB962C8B-B14F-4D97-AF65-F5344CB8AC3E}">
        <p14:creationId xmlns:p14="http://schemas.microsoft.com/office/powerpoint/2010/main" val="1328664703"/>
      </p:ext>
    </p:extLst>
  </p:cSld>
  <p:clrMapOvr>
    <a:masterClrMapping/>
  </p:clrMapOvr>
  <p:transition spd="med">
    <p:split orient="vert"/>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1" name="Rectangle 2"/>
          <p:cNvSpPr>
            <a:spLocks noGrp="1" noChangeArrowheads="1"/>
          </p:cNvSpPr>
          <p:nvPr>
            <p:ph type="title" idx="4294967295"/>
          </p:nvPr>
        </p:nvSpPr>
        <p:spPr>
          <a:xfrm>
            <a:off x="756000" y="108000"/>
            <a:ext cx="6781800" cy="492443"/>
          </a:xfrm>
          <a:prstGeom prst="rect">
            <a:avLst/>
          </a:prstGeom>
        </p:spPr>
        <p:txBody>
          <a:bodyPr wrap="square">
            <a:spAutoFit/>
          </a:bodyPr>
          <a:lstStyle/>
          <a:p>
            <a:pPr fontAlgn="base">
              <a:lnSpc>
                <a:spcPct val="100000"/>
              </a:lnSpc>
              <a:spcAft>
                <a:spcPct val="0"/>
              </a:spcAft>
            </a:pPr>
            <a:r>
              <a:rPr lang="en-US" altLang="zh-CN"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2.2.1 </a:t>
            </a:r>
            <a:r>
              <a:rPr lang="zh-CN" altLang="en-US"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单</a:t>
            </a:r>
            <a:r>
              <a:rPr lang="zh-CN" altLang="en-US" sz="2600" b="1" spc="50" dirty="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连接算法</a:t>
            </a:r>
          </a:p>
        </p:txBody>
      </p:sp>
      <p:pic>
        <p:nvPicPr>
          <p:cNvPr id="44037" name="Picture 4"/>
          <p:cNvPicPr>
            <a:picLocks noChangeAspect="1" noChangeArrowheads="1"/>
          </p:cNvPicPr>
          <p:nvPr/>
        </p:nvPicPr>
        <p:blipFill>
          <a:blip r:embed="rId2">
            <a:extLst>
              <a:ext uri="{28A0092B-C50C-407E-A947-70E740481C1C}">
                <a14:useLocalDpi xmlns:a14="http://schemas.microsoft.com/office/drawing/2010/main" val="0"/>
              </a:ext>
            </a:extLst>
          </a:blip>
          <a:srcRect l="10001" r="3506" b="63669"/>
          <a:stretch>
            <a:fillRect/>
          </a:stretch>
        </p:blipFill>
        <p:spPr bwMode="auto">
          <a:xfrm>
            <a:off x="899592" y="2348880"/>
            <a:ext cx="7566388" cy="2520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31266261"/>
      </p:ext>
    </p:extLst>
  </p:cSld>
  <p:clrMapOvr>
    <a:masterClrMapping/>
  </p:clrMapOvr>
  <p:transition spd="med">
    <p:split orient="vert"/>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4">
            <a:extLst>
              <a:ext uri="{FF2B5EF4-FFF2-40B4-BE49-F238E27FC236}">
                <a16:creationId xmlns:a16="http://schemas.microsoft.com/office/drawing/2014/main" id="{6B54CB06-2FAF-4BE5-A089-475FF7BBCB9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l="10001" r="3506" b="63669"/>
          <a:stretch>
            <a:fillRect/>
          </a:stretch>
        </p:blipFill>
        <p:spPr bwMode="auto">
          <a:xfrm>
            <a:off x="251520" y="3451310"/>
            <a:ext cx="4755487" cy="158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Rectangle 3">
            <a:extLst>
              <a:ext uri="{FF2B5EF4-FFF2-40B4-BE49-F238E27FC236}">
                <a16:creationId xmlns:a16="http://schemas.microsoft.com/office/drawing/2014/main" id="{6A14CB2A-AE92-41B2-BB26-8EF8DB0A6FA3}"/>
              </a:ext>
            </a:extLst>
          </p:cNvPr>
          <p:cNvSpPr txBox="1">
            <a:spLocks noChangeArrowheads="1"/>
          </p:cNvSpPr>
          <p:nvPr/>
        </p:nvSpPr>
        <p:spPr>
          <a:xfrm>
            <a:off x="252000" y="764704"/>
            <a:ext cx="8640000" cy="853375"/>
          </a:xfrm>
          <a:prstGeom prst="rect">
            <a:avLst/>
          </a:prstGeom>
          <a:noFill/>
        </p:spPr>
        <p:txBody>
          <a:bodyPr wrap="square" lIns="72000" rIns="7200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60000" indent="-360000" algn="just" fontAlgn="base">
              <a:lnSpc>
                <a:spcPct val="130000"/>
              </a:lnSpc>
              <a:spcBef>
                <a:spcPts val="600"/>
              </a:spcBef>
              <a:buClr>
                <a:srgbClr val="FF6600"/>
              </a:buClr>
              <a:buSzPct val="80000"/>
              <a:buFont typeface="Wingdings" panose="05000000000000000000" pitchFamily="2" charset="2"/>
              <a:buChar char="l"/>
            </a:pPr>
            <a:r>
              <a:rPr lang="zh-CN" altLang="en-US" sz="2000">
                <a:solidFill>
                  <a:schemeClr val="tx1">
                    <a:lumMod val="95000"/>
                    <a:lumOff val="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rPr>
              <a:t>先将五个样本都分别看成是一个簇，最靠近的两个簇是</a:t>
            </a:r>
            <a:r>
              <a:rPr lang="en-US" altLang="zh-CN" sz="2000">
                <a:solidFill>
                  <a:schemeClr val="tx1">
                    <a:lumMod val="95000"/>
                    <a:lumOff val="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rPr>
              <a:t>3</a:t>
            </a:r>
            <a:r>
              <a:rPr lang="zh-CN" altLang="en-US" sz="2000">
                <a:solidFill>
                  <a:schemeClr val="tx1">
                    <a:lumMod val="95000"/>
                    <a:lumOff val="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rPr>
              <a:t>和</a:t>
            </a:r>
            <a:r>
              <a:rPr lang="en-US" altLang="zh-CN" sz="2000">
                <a:solidFill>
                  <a:schemeClr val="tx1">
                    <a:lumMod val="95000"/>
                    <a:lumOff val="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rPr>
              <a:t>4</a:t>
            </a:r>
            <a:r>
              <a:rPr lang="zh-CN" altLang="en-US" sz="2000">
                <a:solidFill>
                  <a:schemeClr val="tx1">
                    <a:lumMod val="95000"/>
                    <a:lumOff val="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rPr>
              <a:t>，因为他们具有最小的簇间距离 </a:t>
            </a:r>
            <a:r>
              <a:rPr lang="en-US" altLang="zh-CN" sz="2000">
                <a:solidFill>
                  <a:schemeClr val="tx1">
                    <a:lumMod val="95000"/>
                    <a:lumOff val="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rPr>
              <a:t>D</a:t>
            </a:r>
            <a:r>
              <a:rPr lang="zh-CN" altLang="en-US" sz="2000">
                <a:solidFill>
                  <a:schemeClr val="tx1">
                    <a:lumMod val="95000"/>
                    <a:lumOff val="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rPr>
              <a:t>（</a:t>
            </a:r>
            <a:r>
              <a:rPr lang="en-US" altLang="zh-CN" sz="2000">
                <a:solidFill>
                  <a:schemeClr val="tx1">
                    <a:lumMod val="95000"/>
                    <a:lumOff val="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rPr>
              <a:t>3</a:t>
            </a:r>
            <a:r>
              <a:rPr lang="zh-CN" altLang="en-US" sz="2000">
                <a:solidFill>
                  <a:schemeClr val="tx1">
                    <a:lumMod val="95000"/>
                    <a:lumOff val="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rPr>
              <a:t>，</a:t>
            </a:r>
            <a:r>
              <a:rPr lang="en-US" altLang="zh-CN" sz="2000">
                <a:solidFill>
                  <a:schemeClr val="tx1">
                    <a:lumMod val="95000"/>
                    <a:lumOff val="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rPr>
              <a:t>4</a:t>
            </a:r>
            <a:r>
              <a:rPr lang="zh-CN" altLang="en-US" sz="2000">
                <a:solidFill>
                  <a:schemeClr val="tx1">
                    <a:lumMod val="95000"/>
                    <a:lumOff val="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rPr>
              <a:t>）</a:t>
            </a:r>
            <a:r>
              <a:rPr lang="en-US" altLang="zh-CN" sz="2000">
                <a:solidFill>
                  <a:schemeClr val="tx1">
                    <a:lumMod val="95000"/>
                    <a:lumOff val="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rPr>
              <a:t>=</a:t>
            </a:r>
            <a:r>
              <a:rPr lang="en-US" altLang="zh-CN" sz="2000">
                <a:solidFill>
                  <a:srgbClr val="639EF4"/>
                </a:solidFill>
                <a:latin typeface="Times New Roman" panose="02020603050405020304" pitchFamily="18" charset="0"/>
                <a:ea typeface="微软雅黑" panose="020B0503020204020204" pitchFamily="34" charset="-122"/>
                <a:sym typeface="Times New Roman" panose="02020603050405020304" pitchFamily="18" charset="0"/>
              </a:rPr>
              <a:t> </a:t>
            </a:r>
            <a:r>
              <a:rPr lang="en-US" altLang="zh-CN" sz="2000">
                <a:solidFill>
                  <a:srgbClr val="0070C0"/>
                </a:solidFill>
                <a:latin typeface="Times New Roman" panose="02020603050405020304" pitchFamily="18" charset="0"/>
                <a:ea typeface="微软雅黑" panose="020B0503020204020204" pitchFamily="34" charset="-122"/>
                <a:sym typeface="Times New Roman" panose="02020603050405020304" pitchFamily="18" charset="0"/>
              </a:rPr>
              <a:t>[</a:t>
            </a:r>
            <a:r>
              <a:rPr lang="zh-CN" altLang="en-US" sz="2000">
                <a:solidFill>
                  <a:srgbClr val="0070C0"/>
                </a:solidFill>
                <a:latin typeface="Times New Roman" panose="02020603050405020304" pitchFamily="18" charset="0"/>
                <a:ea typeface="微软雅黑" panose="020B0503020204020204" pitchFamily="34" charset="-122"/>
                <a:sym typeface="Times New Roman" panose="02020603050405020304" pitchFamily="18" charset="0"/>
              </a:rPr>
              <a:t>填空</a:t>
            </a:r>
            <a:r>
              <a:rPr lang="en-US" altLang="zh-CN" sz="2000">
                <a:solidFill>
                  <a:srgbClr val="0070C0"/>
                </a:solidFill>
                <a:latin typeface="Times New Roman" panose="02020603050405020304" pitchFamily="18" charset="0"/>
                <a:ea typeface="微软雅黑" panose="020B0503020204020204" pitchFamily="34" charset="-122"/>
                <a:sym typeface="Times New Roman" panose="02020603050405020304" pitchFamily="18" charset="0"/>
              </a:rPr>
              <a:t>1] </a:t>
            </a:r>
            <a:endParaRPr lang="en-US" altLang="zh-CN" sz="2000">
              <a:solidFill>
                <a:srgbClr val="0070C0"/>
              </a:solidFill>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18" name="圆角矩形 6">
            <a:extLst>
              <a:ext uri="{FF2B5EF4-FFF2-40B4-BE49-F238E27FC236}">
                <a16:creationId xmlns:a16="http://schemas.microsoft.com/office/drawing/2014/main" id="{D11293CB-C5B8-4028-A480-075F4D3CF88E}"/>
              </a:ext>
            </a:extLst>
          </p:cNvPr>
          <p:cNvSpPr/>
          <p:nvPr>
            <p:custDataLst>
              <p:tags r:id="rId2"/>
            </p:custDataLst>
          </p:nvPr>
        </p:nvSpPr>
        <p:spPr bwMode="auto">
          <a:xfrm>
            <a:off x="6989390" y="5790602"/>
            <a:ext cx="1543050" cy="411480"/>
          </a:xfrm>
          <a:prstGeom prst="roundRect">
            <a:avLst/>
          </a:prstGeom>
          <a:gradFill flip="none" rotWithShape="1">
            <a:gsLst>
              <a:gs pos="0">
                <a:srgbClr val="13548C">
                  <a:shade val="30000"/>
                  <a:satMod val="115000"/>
                </a:srgbClr>
              </a:gs>
              <a:gs pos="50000">
                <a:srgbClr val="13548C">
                  <a:shade val="67500"/>
                  <a:satMod val="115000"/>
                </a:srgbClr>
              </a:gs>
              <a:gs pos="100000">
                <a:srgbClr val="13548C">
                  <a:shade val="100000"/>
                  <a:satMod val="115000"/>
                </a:srgbClr>
              </a:gs>
            </a:gsLst>
            <a:lin ang="16200000" scaled="1"/>
            <a:tileRect/>
          </a:gradFill>
          <a:ln w="38100" cap="flat" cmpd="sng" algn="ctr">
            <a:no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r>
              <a:rPr kumimoji="0" lang="zh-CN" altLang="en-US" sz="1600" b="0" i="0" u="none" strike="noStrike" cap="none" normalizeH="0" baseline="0">
                <a:ln>
                  <a:noFill/>
                </a:ln>
                <a:solidFill>
                  <a:srgbClr val="FFFFFF"/>
                </a:solidFill>
                <a:effectLst/>
                <a:latin typeface="Times New Roman" panose="02020603050405020304" pitchFamily="18" charset="0"/>
                <a:ea typeface="微软雅黑" panose="020B0503020204020204" pitchFamily="34" charset="-122"/>
                <a:sym typeface="Times New Roman" panose="02020603050405020304" pitchFamily="18" charset="0"/>
              </a:rPr>
              <a:t>作答</a:t>
            </a:r>
          </a:p>
        </p:txBody>
      </p:sp>
      <p:sp>
        <p:nvSpPr>
          <p:cNvPr id="19" name="矩形 18">
            <a:extLst>
              <a:ext uri="{FF2B5EF4-FFF2-40B4-BE49-F238E27FC236}">
                <a16:creationId xmlns:a16="http://schemas.microsoft.com/office/drawing/2014/main" id="{749AA0B5-F452-4B1B-A5AD-D30724C79DEE}"/>
              </a:ext>
            </a:extLst>
          </p:cNvPr>
          <p:cNvSpPr/>
          <p:nvPr>
            <p:custDataLst>
              <p:tags r:id="rId3"/>
            </p:custDataLst>
          </p:nvPr>
        </p:nvSpPr>
        <p:spPr bwMode="auto">
          <a:xfrm>
            <a:off x="0" y="6452084"/>
            <a:ext cx="9144000" cy="365760"/>
          </a:xfrm>
          <a:prstGeom prst="rect">
            <a:avLst/>
          </a:prstGeom>
          <a:solidFill>
            <a:srgbClr val="FBFAE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1" compatLnSpc="1">
            <a:prstTxWarp prst="textNoShape">
              <a:avLst/>
            </a:prstTxWarp>
          </a:bodyPr>
          <a:lstStyle/>
          <a:p>
            <a:pPr fontAlgn="base">
              <a:spcBef>
                <a:spcPct val="0"/>
              </a:spcBef>
              <a:spcAft>
                <a:spcPct val="0"/>
              </a:spcAft>
            </a:pPr>
            <a:r>
              <a:rPr kumimoji="0" lang="zh-CN" altLang="en-US" sz="1200" b="0" i="0" u="none" strike="noStrike" cap="none" normalizeH="0" baseline="0">
                <a:ln>
                  <a:noFill/>
                </a:ln>
                <a:solidFill>
                  <a:srgbClr val="F84F41"/>
                </a:solidFill>
                <a:effectLst/>
                <a:latin typeface="Times New Roman" panose="02020603050405020304" pitchFamily="18" charset="0"/>
                <a:ea typeface="微软雅黑" panose="020B0503020204020204" pitchFamily="34" charset="-122"/>
                <a:sym typeface="Times New Roman" panose="02020603050405020304" pitchFamily="18" charset="0"/>
              </a:rPr>
              <a:t>正常使用填空题需</a:t>
            </a:r>
            <a:r>
              <a:rPr kumimoji="0" lang="en-US" altLang="zh-CN" sz="1200" b="0" i="0" u="none" strike="noStrike" cap="none" normalizeH="0" baseline="0">
                <a:ln>
                  <a:noFill/>
                </a:ln>
                <a:solidFill>
                  <a:srgbClr val="F84F41"/>
                </a:solidFill>
                <a:effectLst/>
                <a:latin typeface="Times New Roman" panose="02020603050405020304" pitchFamily="18" charset="0"/>
                <a:ea typeface="微软雅黑" panose="020B0503020204020204" pitchFamily="34" charset="-122"/>
                <a:sym typeface="Times New Roman" panose="02020603050405020304" pitchFamily="18" charset="0"/>
              </a:rPr>
              <a:t>3.0</a:t>
            </a:r>
            <a:r>
              <a:rPr kumimoji="0" lang="zh-CN" altLang="en-US" sz="1200" b="0" i="0" u="none" strike="noStrike" cap="none" normalizeH="0" baseline="0">
                <a:ln>
                  <a:noFill/>
                </a:ln>
                <a:solidFill>
                  <a:srgbClr val="F84F41"/>
                </a:solidFill>
                <a:effectLst/>
                <a:latin typeface="Times New Roman" panose="02020603050405020304" pitchFamily="18" charset="0"/>
                <a:ea typeface="微软雅黑" panose="020B0503020204020204" pitchFamily="34" charset="-122"/>
                <a:sym typeface="Times New Roman" panose="02020603050405020304" pitchFamily="18" charset="0"/>
              </a:rPr>
              <a:t>以上版本雨课堂</a:t>
            </a:r>
          </a:p>
        </p:txBody>
      </p:sp>
      <p:sp>
        <p:nvSpPr>
          <p:cNvPr id="2" name="文本框 1">
            <a:extLst>
              <a:ext uri="{FF2B5EF4-FFF2-40B4-BE49-F238E27FC236}">
                <a16:creationId xmlns:a16="http://schemas.microsoft.com/office/drawing/2014/main" id="{79E50A6D-CDB5-4B12-8967-6C69E7630E59}"/>
              </a:ext>
            </a:extLst>
          </p:cNvPr>
          <p:cNvSpPr txBox="1"/>
          <p:nvPr>
            <p:custDataLst>
              <p:tags r:id="rId4"/>
            </p:custDataLst>
          </p:nvPr>
        </p:nvSpPr>
        <p:spPr>
          <a:xfrm>
            <a:off x="914400" y="635000"/>
            <a:ext cx="7315200" cy="2143125"/>
          </a:xfrm>
          <a:prstGeom prst="rect">
            <a:avLst/>
          </a:prstGeom>
          <a:noFill/>
        </p:spPr>
        <p:txBody>
          <a:bodyPr vert="horz" wrap="squar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请点击此处编辑题干，在浮窗中选择对应按钮添加空格。</a:t>
            </a:r>
          </a:p>
        </p:txBody>
      </p:sp>
      <p:sp>
        <p:nvSpPr>
          <p:cNvPr id="3" name="文本框 2">
            <a:extLst>
              <a:ext uri="{FF2B5EF4-FFF2-40B4-BE49-F238E27FC236}">
                <a16:creationId xmlns:a16="http://schemas.microsoft.com/office/drawing/2014/main" id="{8AE5FC5E-1F3A-4F69-B5BC-759EC8435682}"/>
              </a:ext>
            </a:extLst>
          </p:cNvPr>
          <p:cNvSpPr txBox="1"/>
          <p:nvPr>
            <p:custDataLst>
              <p:tags r:id="rId5"/>
            </p:custDataLst>
          </p:nvPr>
        </p:nvSpPr>
        <p:spPr>
          <a:xfrm>
            <a:off x="914400" y="635000"/>
            <a:ext cx="7315200" cy="365760"/>
          </a:xfrm>
          <a:prstGeom prst="rect">
            <a:avLst/>
          </a:prstGeom>
          <a:solidFill>
            <a:srgbClr val="FBFAEF">
              <a:alpha val="90000"/>
            </a:srgbClr>
          </a:solidFill>
        </p:spPr>
        <p:txBody>
          <a:bodyPr vert="horz" wrap="none" rtlCol="0" anchor="ctr" anchorCtr="1">
            <a:noAutofit/>
          </a:bodyPr>
          <a:lstStyle/>
          <a:p>
            <a:r>
              <a:rPr lang="zh-CN" altLang="en-US" sz="12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此题未设置答案，请点击右侧设置按钮</a:t>
            </a:r>
          </a:p>
        </p:txBody>
      </p:sp>
      <p:grpSp>
        <p:nvGrpSpPr>
          <p:cNvPr id="12" name="组合 11"/>
          <p:cNvGrpSpPr/>
          <p:nvPr>
            <p:custDataLst>
              <p:tags r:id="rId6"/>
            </p:custDataLst>
          </p:nvPr>
        </p:nvGrpSpPr>
        <p:grpSpPr>
          <a:xfrm>
            <a:off x="0" y="0"/>
            <a:ext cx="9144000" cy="635000"/>
            <a:chOff x="0" y="0"/>
            <a:chExt cx="9144000" cy="635000"/>
          </a:xfrm>
        </p:grpSpPr>
        <p:sp>
          <p:nvSpPr>
            <p:cNvPr id="8" name="TitleBackground"/>
            <p:cNvSpPr/>
            <p:nvPr>
              <p:custDataLst>
                <p:tags r:id="rId8"/>
              </p:custDataLst>
            </p:nvPr>
          </p:nvSpPr>
          <p:spPr bwMode="auto">
            <a:xfrm>
              <a:off x="0" y="0"/>
              <a:ext cx="9144000" cy="635000"/>
            </a:xfrm>
            <a:prstGeom prst="rect">
              <a:avLst/>
            </a:prstGeom>
            <a:solidFill>
              <a:srgbClr val="F6F7F8"/>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9" name="ColorBlock"/>
            <p:cNvSpPr/>
            <p:nvPr>
              <p:custDataLst>
                <p:tags r:id="rId9"/>
              </p:custDataLst>
            </p:nvPr>
          </p:nvSpPr>
          <p:spPr bwMode="auto">
            <a:xfrm>
              <a:off x="0" y="0"/>
              <a:ext cx="190500" cy="635000"/>
            </a:xfrm>
            <a:prstGeom prst="rect">
              <a:avLst/>
            </a:prstGeom>
            <a:solidFill>
              <a:srgbClr val="639EF4"/>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0" name="TypeText"/>
            <p:cNvSpPr txBox="1"/>
            <p:nvPr>
              <p:custDataLst>
                <p:tags r:id="rId10"/>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填空题</a:t>
              </a:r>
            </a:p>
          </p:txBody>
        </p:sp>
        <p:sp>
          <p:nvSpPr>
            <p:cNvPr id="11" name="TipText"/>
            <p:cNvSpPr txBox="1"/>
            <p:nvPr>
              <p:custDataLst>
                <p:tags r:id="rId11"/>
              </p:custDataLst>
            </p:nvPr>
          </p:nvSpPr>
          <p:spPr>
            <a:xfrm>
              <a:off x="1510030"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0</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5" name="图片 4"/>
          <p:cNvPicPr>
            <a:picLocks/>
          </p:cNvPicPr>
          <p:nvPr>
            <p:custDataLst>
              <p:tags r:id="rId7"/>
            </p:custDataLst>
          </p:nvPr>
        </p:nvPicPr>
        <p:blipFill>
          <a:blip r:embed="rId14">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
    </p:custDataLst>
    <p:extLst>
      <p:ext uri="{BB962C8B-B14F-4D97-AF65-F5344CB8AC3E}">
        <p14:creationId xmlns:p14="http://schemas.microsoft.com/office/powerpoint/2010/main" val="3084803242"/>
      </p:ext>
    </p:extLst>
  </p:cSld>
  <p:clrMapOvr>
    <a:masterClrMapping/>
  </p:clrMapOvr>
  <p:transition spd="med">
    <p:split orient="vert"/>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7" name="Picture 4"/>
          <p:cNvPicPr>
            <a:picLocks noChangeAspect="1" noChangeArrowheads="1"/>
          </p:cNvPicPr>
          <p:nvPr/>
        </p:nvPicPr>
        <p:blipFill>
          <a:blip r:embed="rId2">
            <a:extLst>
              <a:ext uri="{28A0092B-C50C-407E-A947-70E740481C1C}">
                <a14:useLocalDpi xmlns:a14="http://schemas.microsoft.com/office/drawing/2010/main" val="0"/>
              </a:ext>
            </a:extLst>
          </a:blip>
          <a:srcRect l="10001" r="3506" b="63669"/>
          <a:stretch>
            <a:fillRect/>
          </a:stretch>
        </p:blipFill>
        <p:spPr bwMode="auto">
          <a:xfrm>
            <a:off x="251520" y="4819453"/>
            <a:ext cx="4755487" cy="158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2">
            <a:extLst>
              <a:ext uri="{FF2B5EF4-FFF2-40B4-BE49-F238E27FC236}">
                <a16:creationId xmlns:a16="http://schemas.microsoft.com/office/drawing/2014/main" id="{588B20AD-C4F1-481D-A3E3-F54985C5A347}"/>
              </a:ext>
            </a:extLst>
          </p:cNvPr>
          <p:cNvSpPr txBox="1">
            <a:spLocks noChangeArrowheads="1"/>
          </p:cNvSpPr>
          <p:nvPr/>
        </p:nvSpPr>
        <p:spPr>
          <a:xfrm>
            <a:off x="756000" y="108000"/>
            <a:ext cx="6781800" cy="492443"/>
          </a:xfrm>
          <a:prstGeom prst="rect">
            <a:avLst/>
          </a:prstGeom>
        </p:spPr>
        <p:txBody>
          <a:bodyPr wrap="square">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lnSpc>
                <a:spcPct val="100000"/>
              </a:lnSpc>
              <a:spcAft>
                <a:spcPct val="0"/>
              </a:spcAft>
            </a:pPr>
            <a:r>
              <a:rPr lang="en-US" altLang="zh-CN"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2.2.1 </a:t>
            </a:r>
            <a:r>
              <a:rPr lang="zh-CN" altLang="en-US"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单连接算法</a:t>
            </a:r>
            <a:endParaRPr lang="zh-CN" altLang="en-US" sz="2600" b="1" spc="50" dirty="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8" name="Rectangle 3">
            <a:extLst>
              <a:ext uri="{FF2B5EF4-FFF2-40B4-BE49-F238E27FC236}">
                <a16:creationId xmlns:a16="http://schemas.microsoft.com/office/drawing/2014/main" id="{94860DAC-8719-4BD8-9E94-C1152A88DF0B}"/>
              </a:ext>
            </a:extLst>
          </p:cNvPr>
          <p:cNvSpPr txBox="1">
            <a:spLocks noChangeArrowheads="1"/>
          </p:cNvSpPr>
          <p:nvPr/>
        </p:nvSpPr>
        <p:spPr>
          <a:xfrm>
            <a:off x="252000" y="764704"/>
            <a:ext cx="8640000" cy="853375"/>
          </a:xfrm>
          <a:prstGeom prst="rect">
            <a:avLst/>
          </a:prstGeom>
          <a:noFill/>
        </p:spPr>
        <p:txBody>
          <a:bodyPr wrap="square" lIns="72000" rIns="7200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60000" indent="-360000" algn="just" fontAlgn="base">
              <a:lnSpc>
                <a:spcPct val="130000"/>
              </a:lnSpc>
              <a:spcBef>
                <a:spcPts val="600"/>
              </a:spcBef>
              <a:buClr>
                <a:srgbClr val="FF6600"/>
              </a:buClr>
              <a:buSzPct val="80000"/>
              <a:buFont typeface="Wingdings" panose="05000000000000000000" pitchFamily="2" charset="2"/>
              <a:buChar char="l"/>
            </a:pPr>
            <a:r>
              <a:rPr lang="zh-CN" altLang="en-US" sz="2000">
                <a:solidFill>
                  <a:schemeClr val="tx1">
                    <a:lumMod val="95000"/>
                    <a:lumOff val="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rPr>
              <a:t>先将五个样本都分别看成是一个簇，最靠近的两个簇是</a:t>
            </a:r>
            <a:r>
              <a:rPr lang="en-US" altLang="zh-CN" sz="2000">
                <a:solidFill>
                  <a:schemeClr val="tx1">
                    <a:lumMod val="95000"/>
                    <a:lumOff val="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rPr>
              <a:t>3</a:t>
            </a:r>
            <a:r>
              <a:rPr lang="zh-CN" altLang="en-US" sz="2000">
                <a:solidFill>
                  <a:schemeClr val="tx1">
                    <a:lumMod val="95000"/>
                    <a:lumOff val="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rPr>
              <a:t>和</a:t>
            </a:r>
            <a:r>
              <a:rPr lang="en-US" altLang="zh-CN" sz="2000">
                <a:solidFill>
                  <a:schemeClr val="tx1">
                    <a:lumMod val="95000"/>
                    <a:lumOff val="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rPr>
              <a:t>4</a:t>
            </a:r>
            <a:r>
              <a:rPr lang="zh-CN" altLang="en-US" sz="2000">
                <a:solidFill>
                  <a:schemeClr val="tx1">
                    <a:lumMod val="95000"/>
                    <a:lumOff val="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rPr>
              <a:t>，因为他们具有最小的簇间距离 </a:t>
            </a:r>
            <a:r>
              <a:rPr lang="en-US" altLang="zh-CN" sz="2000">
                <a:solidFill>
                  <a:schemeClr val="tx1">
                    <a:lumMod val="95000"/>
                    <a:lumOff val="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rPr>
              <a:t>D</a:t>
            </a:r>
            <a:r>
              <a:rPr lang="zh-CN" altLang="en-US" sz="2000">
                <a:solidFill>
                  <a:schemeClr val="tx1">
                    <a:lumMod val="95000"/>
                    <a:lumOff val="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rPr>
              <a:t>（</a:t>
            </a:r>
            <a:r>
              <a:rPr lang="en-US" altLang="zh-CN" sz="2000">
                <a:solidFill>
                  <a:schemeClr val="tx1">
                    <a:lumMod val="95000"/>
                    <a:lumOff val="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rPr>
              <a:t>3</a:t>
            </a:r>
            <a:r>
              <a:rPr lang="zh-CN" altLang="en-US" sz="2000">
                <a:solidFill>
                  <a:schemeClr val="tx1">
                    <a:lumMod val="95000"/>
                    <a:lumOff val="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rPr>
              <a:t>，</a:t>
            </a:r>
            <a:r>
              <a:rPr lang="en-US" altLang="zh-CN" sz="2000">
                <a:solidFill>
                  <a:schemeClr val="tx1">
                    <a:lumMod val="95000"/>
                    <a:lumOff val="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rPr>
              <a:t>4</a:t>
            </a:r>
            <a:r>
              <a:rPr lang="zh-CN" altLang="en-US" sz="2000">
                <a:solidFill>
                  <a:schemeClr val="tx1">
                    <a:lumMod val="95000"/>
                    <a:lumOff val="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rPr>
              <a:t>）</a:t>
            </a:r>
            <a:r>
              <a:rPr lang="en-US" altLang="zh-CN" sz="2000">
                <a:solidFill>
                  <a:schemeClr val="tx1">
                    <a:lumMod val="95000"/>
                    <a:lumOff val="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rPr>
              <a:t>=5.0</a:t>
            </a:r>
          </a:p>
        </p:txBody>
      </p:sp>
    </p:spTree>
    <p:extLst>
      <p:ext uri="{BB962C8B-B14F-4D97-AF65-F5344CB8AC3E}">
        <p14:creationId xmlns:p14="http://schemas.microsoft.com/office/powerpoint/2010/main" val="2926524450"/>
      </p:ext>
    </p:extLst>
  </p:cSld>
  <p:clrMapOvr>
    <a:masterClrMapping/>
  </p:clrMapOvr>
  <p:transition spd="med">
    <p:split orient="vert"/>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圆角矩形 6"/>
          <p:cNvSpPr/>
          <p:nvPr>
            <p:custDataLst>
              <p:tags r:id="rId2"/>
            </p:custDataLst>
          </p:nvPr>
        </p:nvSpPr>
        <p:spPr bwMode="auto">
          <a:xfrm>
            <a:off x="6989390" y="5790602"/>
            <a:ext cx="1543050" cy="411480"/>
          </a:xfrm>
          <a:prstGeom prst="roundRect">
            <a:avLst/>
          </a:prstGeom>
          <a:gradFill flip="none" rotWithShape="1">
            <a:gsLst>
              <a:gs pos="0">
                <a:srgbClr val="13548C">
                  <a:shade val="30000"/>
                  <a:satMod val="115000"/>
                </a:srgbClr>
              </a:gs>
              <a:gs pos="50000">
                <a:srgbClr val="13548C">
                  <a:shade val="67500"/>
                  <a:satMod val="115000"/>
                </a:srgbClr>
              </a:gs>
              <a:gs pos="100000">
                <a:srgbClr val="13548C">
                  <a:shade val="100000"/>
                  <a:satMod val="115000"/>
                </a:srgbClr>
              </a:gs>
            </a:gsLst>
            <a:lin ang="16200000" scaled="1"/>
            <a:tileRect/>
          </a:gradFill>
          <a:ln w="38100" cap="flat" cmpd="sng" algn="ctr">
            <a:no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r>
              <a:rPr kumimoji="0" lang="zh-CN" altLang="en-US" sz="1600" b="0" i="0" u="none" strike="noStrike" cap="none" normalizeH="0" baseline="0">
                <a:ln>
                  <a:noFill/>
                </a:ln>
                <a:solidFill>
                  <a:srgbClr val="FFFFFF"/>
                </a:solidFill>
                <a:effectLst/>
                <a:latin typeface="Times New Roman" panose="02020603050405020304" pitchFamily="18" charset="0"/>
                <a:ea typeface="微软雅黑" panose="020B0503020204020204" pitchFamily="34" charset="-122"/>
                <a:sym typeface="Times New Roman" panose="02020603050405020304" pitchFamily="18" charset="0"/>
              </a:rPr>
              <a:t>作答</a:t>
            </a:r>
          </a:p>
        </p:txBody>
      </p:sp>
      <p:sp>
        <p:nvSpPr>
          <p:cNvPr id="13" name="矩形 12"/>
          <p:cNvSpPr/>
          <p:nvPr>
            <p:custDataLst>
              <p:tags r:id="rId3"/>
            </p:custDataLst>
          </p:nvPr>
        </p:nvSpPr>
        <p:spPr bwMode="auto">
          <a:xfrm>
            <a:off x="0" y="6452084"/>
            <a:ext cx="9144000" cy="365760"/>
          </a:xfrm>
          <a:prstGeom prst="rect">
            <a:avLst/>
          </a:prstGeom>
          <a:solidFill>
            <a:srgbClr val="FBFAE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1" compatLnSpc="1">
            <a:prstTxWarp prst="textNoShape">
              <a:avLst/>
            </a:prstTxWarp>
          </a:bodyPr>
          <a:lstStyle/>
          <a:p>
            <a:pPr fontAlgn="base">
              <a:spcBef>
                <a:spcPct val="0"/>
              </a:spcBef>
              <a:spcAft>
                <a:spcPct val="0"/>
              </a:spcAft>
            </a:pPr>
            <a:r>
              <a:rPr kumimoji="0" lang="zh-CN" altLang="en-US" sz="1200" b="0" i="0" u="none" strike="noStrike" cap="none" normalizeH="0" baseline="0">
                <a:ln>
                  <a:noFill/>
                </a:ln>
                <a:solidFill>
                  <a:srgbClr val="F84F41"/>
                </a:solidFill>
                <a:effectLst/>
                <a:latin typeface="Times New Roman" panose="02020603050405020304" pitchFamily="18" charset="0"/>
                <a:ea typeface="微软雅黑" panose="020B0503020204020204" pitchFamily="34" charset="-122"/>
                <a:sym typeface="Times New Roman" panose="02020603050405020304" pitchFamily="18" charset="0"/>
              </a:rPr>
              <a:t>正常使用填空题需</a:t>
            </a:r>
            <a:r>
              <a:rPr kumimoji="0" lang="en-US" altLang="zh-CN" sz="1200" b="0" i="0" u="none" strike="noStrike" cap="none" normalizeH="0" baseline="0">
                <a:ln>
                  <a:noFill/>
                </a:ln>
                <a:solidFill>
                  <a:srgbClr val="F84F41"/>
                </a:solidFill>
                <a:effectLst/>
                <a:latin typeface="Times New Roman" panose="02020603050405020304" pitchFamily="18" charset="0"/>
                <a:ea typeface="微软雅黑" panose="020B0503020204020204" pitchFamily="34" charset="-122"/>
                <a:sym typeface="Times New Roman" panose="02020603050405020304" pitchFamily="18" charset="0"/>
              </a:rPr>
              <a:t>3.0</a:t>
            </a:r>
            <a:r>
              <a:rPr kumimoji="0" lang="zh-CN" altLang="en-US" sz="1200" b="0" i="0" u="none" strike="noStrike" cap="none" normalizeH="0" baseline="0">
                <a:ln>
                  <a:noFill/>
                </a:ln>
                <a:solidFill>
                  <a:srgbClr val="F84F41"/>
                </a:solidFill>
                <a:effectLst/>
                <a:latin typeface="Times New Roman" panose="02020603050405020304" pitchFamily="18" charset="0"/>
                <a:ea typeface="微软雅黑" panose="020B0503020204020204" pitchFamily="34" charset="-122"/>
                <a:sym typeface="Times New Roman" panose="02020603050405020304" pitchFamily="18" charset="0"/>
              </a:rPr>
              <a:t>以上版本雨课堂</a:t>
            </a:r>
          </a:p>
        </p:txBody>
      </p:sp>
      <p:pic>
        <p:nvPicPr>
          <p:cNvPr id="21" name="Picture 4">
            <a:extLst>
              <a:ext uri="{FF2B5EF4-FFF2-40B4-BE49-F238E27FC236}">
                <a16:creationId xmlns:a16="http://schemas.microsoft.com/office/drawing/2014/main" id="{B6452181-74F0-4D21-BA39-3869EBC3E39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l="10001" r="3506" b="63669"/>
          <a:stretch>
            <a:fillRect/>
          </a:stretch>
        </p:blipFill>
        <p:spPr bwMode="auto">
          <a:xfrm>
            <a:off x="251520" y="3861784"/>
            <a:ext cx="4755487" cy="158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Picture 5">
            <a:extLst>
              <a:ext uri="{FF2B5EF4-FFF2-40B4-BE49-F238E27FC236}">
                <a16:creationId xmlns:a16="http://schemas.microsoft.com/office/drawing/2014/main" id="{66A67174-E00B-4713-8E7E-C49C410D3FD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078076" y="3866063"/>
            <a:ext cx="3824170" cy="158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Rectangle 3">
            <a:extLst>
              <a:ext uri="{FF2B5EF4-FFF2-40B4-BE49-F238E27FC236}">
                <a16:creationId xmlns:a16="http://schemas.microsoft.com/office/drawing/2014/main" id="{7632C0E4-4537-4A77-98D0-DBFD4D10C312}"/>
              </a:ext>
            </a:extLst>
          </p:cNvPr>
          <p:cNvSpPr txBox="1">
            <a:spLocks noChangeArrowheads="1"/>
          </p:cNvSpPr>
          <p:nvPr/>
        </p:nvSpPr>
        <p:spPr>
          <a:xfrm>
            <a:off x="252000" y="764704"/>
            <a:ext cx="8640000" cy="2760820"/>
          </a:xfrm>
          <a:prstGeom prst="rect">
            <a:avLst/>
          </a:prstGeom>
          <a:noFill/>
        </p:spPr>
        <p:txBody>
          <a:bodyPr wrap="square" lIns="72000" rIns="7200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60000" indent="-360000" algn="just" fontAlgn="base">
              <a:lnSpc>
                <a:spcPct val="130000"/>
              </a:lnSpc>
              <a:spcBef>
                <a:spcPts val="600"/>
              </a:spcBef>
              <a:buClr>
                <a:srgbClr val="FF6600"/>
              </a:buClr>
              <a:buSzPct val="80000"/>
              <a:buFont typeface="Wingdings" panose="05000000000000000000" pitchFamily="2" charset="2"/>
              <a:buChar char="l"/>
            </a:pPr>
            <a:r>
              <a:rPr lang="zh-CN" altLang="en-US" sz="2000">
                <a:solidFill>
                  <a:schemeClr val="tx1">
                    <a:lumMod val="95000"/>
                    <a:lumOff val="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rPr>
              <a:t>先将五个样本都分别看成是一个簇，最靠近的两个簇是</a:t>
            </a:r>
            <a:r>
              <a:rPr lang="en-US" altLang="zh-CN" sz="2000">
                <a:solidFill>
                  <a:schemeClr val="tx1">
                    <a:lumMod val="95000"/>
                    <a:lumOff val="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rPr>
              <a:t>3</a:t>
            </a:r>
            <a:r>
              <a:rPr lang="zh-CN" altLang="en-US" sz="2000">
                <a:solidFill>
                  <a:schemeClr val="tx1">
                    <a:lumMod val="95000"/>
                    <a:lumOff val="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rPr>
              <a:t>和</a:t>
            </a:r>
            <a:r>
              <a:rPr lang="en-US" altLang="zh-CN" sz="2000">
                <a:solidFill>
                  <a:schemeClr val="tx1">
                    <a:lumMod val="95000"/>
                    <a:lumOff val="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rPr>
              <a:t>4</a:t>
            </a:r>
            <a:r>
              <a:rPr lang="zh-CN" altLang="en-US" sz="2000">
                <a:solidFill>
                  <a:schemeClr val="tx1">
                    <a:lumMod val="95000"/>
                    <a:lumOff val="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rPr>
              <a:t>，因为他们具有最小的簇间距离 </a:t>
            </a:r>
            <a:r>
              <a:rPr lang="en-US" altLang="zh-CN" sz="2000">
                <a:solidFill>
                  <a:schemeClr val="tx1">
                    <a:lumMod val="95000"/>
                    <a:lumOff val="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rPr>
              <a:t>D</a:t>
            </a:r>
            <a:r>
              <a:rPr lang="zh-CN" altLang="en-US" sz="2000">
                <a:solidFill>
                  <a:schemeClr val="tx1">
                    <a:lumMod val="95000"/>
                    <a:lumOff val="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rPr>
              <a:t>（</a:t>
            </a:r>
            <a:r>
              <a:rPr lang="en-US" altLang="zh-CN" sz="2000">
                <a:solidFill>
                  <a:schemeClr val="tx1">
                    <a:lumMod val="95000"/>
                    <a:lumOff val="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rPr>
              <a:t>3</a:t>
            </a:r>
            <a:r>
              <a:rPr lang="zh-CN" altLang="en-US" sz="2000">
                <a:solidFill>
                  <a:schemeClr val="tx1">
                    <a:lumMod val="95000"/>
                    <a:lumOff val="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rPr>
              <a:t>，</a:t>
            </a:r>
            <a:r>
              <a:rPr lang="en-US" altLang="zh-CN" sz="2000">
                <a:solidFill>
                  <a:schemeClr val="tx1">
                    <a:lumMod val="95000"/>
                    <a:lumOff val="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rPr>
              <a:t>4</a:t>
            </a:r>
            <a:r>
              <a:rPr lang="zh-CN" altLang="en-US" sz="2000">
                <a:solidFill>
                  <a:schemeClr val="tx1">
                    <a:lumMod val="95000"/>
                    <a:lumOff val="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rPr>
              <a:t>）</a:t>
            </a:r>
            <a:r>
              <a:rPr lang="en-US" altLang="zh-CN" sz="2000">
                <a:solidFill>
                  <a:schemeClr val="tx1">
                    <a:lumMod val="95000"/>
                    <a:lumOff val="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rPr>
              <a:t>=5.0</a:t>
            </a:r>
          </a:p>
          <a:p>
            <a:pPr marL="360000" indent="-360000" algn="just" fontAlgn="base">
              <a:lnSpc>
                <a:spcPct val="130000"/>
              </a:lnSpc>
              <a:spcBef>
                <a:spcPts val="600"/>
              </a:spcBef>
              <a:buClr>
                <a:srgbClr val="FF6600"/>
              </a:buClr>
              <a:buSzPct val="80000"/>
              <a:buFont typeface="Wingdings" panose="05000000000000000000" pitchFamily="2" charset="2"/>
              <a:buChar char="l"/>
            </a:pPr>
            <a:r>
              <a:rPr lang="zh-CN" altLang="en-US" sz="2000">
                <a:solidFill>
                  <a:schemeClr val="tx1">
                    <a:lumMod val="95000"/>
                    <a:lumOff val="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rPr>
              <a:t>合并簇</a:t>
            </a:r>
            <a:r>
              <a:rPr lang="en-US" altLang="zh-CN" sz="2000">
                <a:solidFill>
                  <a:schemeClr val="tx1">
                    <a:lumMod val="95000"/>
                    <a:lumOff val="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rPr>
              <a:t>3</a:t>
            </a:r>
            <a:r>
              <a:rPr lang="zh-CN" altLang="en-US" sz="2000">
                <a:solidFill>
                  <a:schemeClr val="tx1">
                    <a:lumMod val="95000"/>
                    <a:lumOff val="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rPr>
              <a:t>和</a:t>
            </a:r>
            <a:r>
              <a:rPr lang="en-US" altLang="zh-CN" sz="2000">
                <a:solidFill>
                  <a:schemeClr val="tx1">
                    <a:lumMod val="95000"/>
                    <a:lumOff val="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rPr>
              <a:t>4</a:t>
            </a:r>
            <a:r>
              <a:rPr lang="zh-CN" altLang="en-US" sz="2000">
                <a:solidFill>
                  <a:schemeClr val="tx1">
                    <a:lumMod val="95000"/>
                    <a:lumOff val="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rPr>
              <a:t>，得到新簇集合</a:t>
            </a:r>
            <a:r>
              <a:rPr lang="en-US" altLang="zh-CN" sz="2000">
                <a:solidFill>
                  <a:schemeClr val="tx1">
                    <a:lumMod val="95000"/>
                    <a:lumOff val="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rPr>
              <a:t>1,2,</a:t>
            </a:r>
            <a:r>
              <a:rPr lang="zh-CN" altLang="en-US" sz="2000">
                <a:solidFill>
                  <a:schemeClr val="tx1">
                    <a:lumMod val="95000"/>
                    <a:lumOff val="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rPr>
              <a:t>（</a:t>
            </a:r>
            <a:r>
              <a:rPr lang="en-US" altLang="zh-CN" sz="2000">
                <a:solidFill>
                  <a:schemeClr val="tx1">
                    <a:lumMod val="95000"/>
                    <a:lumOff val="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rPr>
              <a:t>34</a:t>
            </a:r>
            <a:r>
              <a:rPr lang="zh-CN" altLang="en-US" sz="2000">
                <a:solidFill>
                  <a:schemeClr val="tx1">
                    <a:lumMod val="95000"/>
                    <a:lumOff val="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rPr>
              <a:t>）</a:t>
            </a:r>
            <a:r>
              <a:rPr lang="en-US" altLang="zh-CN" sz="2000">
                <a:solidFill>
                  <a:schemeClr val="tx1">
                    <a:lumMod val="95000"/>
                    <a:lumOff val="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rPr>
              <a:t>,5</a:t>
            </a:r>
            <a:r>
              <a:rPr lang="zh-CN" altLang="en-US" sz="2000">
                <a:solidFill>
                  <a:schemeClr val="tx1">
                    <a:lumMod val="95000"/>
                    <a:lumOff val="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rPr>
              <a:t>更新距离矩阵</a:t>
            </a:r>
          </a:p>
          <a:p>
            <a:pPr marL="817200" lvl="1" indent="-360000" algn="just" fontAlgn="base">
              <a:lnSpc>
                <a:spcPct val="130000"/>
              </a:lnSpc>
              <a:spcBef>
                <a:spcPts val="600"/>
              </a:spcBef>
              <a:buClr>
                <a:srgbClr val="FF6600"/>
              </a:buClr>
              <a:buSzPct val="80000"/>
              <a:buFont typeface="Wingdings" panose="05000000000000000000" pitchFamily="2" charset="2"/>
              <a:buChar char="l"/>
            </a:pPr>
            <a:r>
              <a:rPr lang="en-US" altLang="zh-CN" sz="2000">
                <a:solidFill>
                  <a:schemeClr val="tx1">
                    <a:lumMod val="95000"/>
                    <a:lumOff val="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rPr>
              <a:t>D(1,(34)) = min(D(1,3),D(1,4)) = min(20.6, 22.4) = </a:t>
            </a:r>
            <a:r>
              <a:rPr lang="zh-CN" altLang="en-US" sz="2000">
                <a:solidFill>
                  <a:srgbClr val="0070C0"/>
                </a:solidFill>
                <a:latin typeface="Times New Roman" panose="02020603050405020304" pitchFamily="18" charset="0"/>
                <a:ea typeface="微软雅黑" panose="020B0503020204020204" pitchFamily="34" charset="-122"/>
                <a:sym typeface="Times New Roman" panose="02020603050405020304" pitchFamily="18" charset="0"/>
              </a:rPr>
              <a:t> </a:t>
            </a:r>
            <a:r>
              <a:rPr lang="en-US" altLang="zh-CN" sz="2000">
                <a:solidFill>
                  <a:srgbClr val="0070C0"/>
                </a:solidFill>
                <a:latin typeface="Times New Roman" panose="02020603050405020304" pitchFamily="18" charset="0"/>
                <a:ea typeface="微软雅黑" panose="020B0503020204020204" pitchFamily="34" charset="-122"/>
                <a:sym typeface="Times New Roman" panose="02020603050405020304" pitchFamily="18" charset="0"/>
              </a:rPr>
              <a:t>[</a:t>
            </a:r>
            <a:r>
              <a:rPr lang="zh-CN" altLang="en-US" sz="2000">
                <a:solidFill>
                  <a:srgbClr val="0070C0"/>
                </a:solidFill>
                <a:latin typeface="Times New Roman" panose="02020603050405020304" pitchFamily="18" charset="0"/>
                <a:ea typeface="微软雅黑" panose="020B0503020204020204" pitchFamily="34" charset="-122"/>
                <a:sym typeface="Times New Roman" panose="02020603050405020304" pitchFamily="18" charset="0"/>
              </a:rPr>
              <a:t>填空</a:t>
            </a:r>
            <a:r>
              <a:rPr lang="en-US" altLang="zh-CN" sz="2000">
                <a:solidFill>
                  <a:srgbClr val="0070C0"/>
                </a:solidFill>
                <a:latin typeface="Times New Roman" panose="02020603050405020304" pitchFamily="18" charset="0"/>
                <a:ea typeface="微软雅黑" panose="020B0503020204020204" pitchFamily="34" charset="-122"/>
                <a:sym typeface="Times New Roman" panose="02020603050405020304" pitchFamily="18" charset="0"/>
              </a:rPr>
              <a:t>1] </a:t>
            </a:r>
            <a:endParaRPr lang="en-US" altLang="zh-CN" sz="2000">
              <a:solidFill>
                <a:srgbClr val="0070C0"/>
              </a:solidFill>
              <a:latin typeface="Times New Roman" panose="02020603050405020304" pitchFamily="18" charset="0"/>
              <a:ea typeface="微软雅黑" panose="020B0503020204020204" pitchFamily="34" charset="-122"/>
              <a:cs typeface="+mn-ea"/>
              <a:sym typeface="Times New Roman" panose="02020603050405020304" pitchFamily="18" charset="0"/>
            </a:endParaRPr>
          </a:p>
          <a:p>
            <a:pPr marL="817200" lvl="1" indent="-360000" algn="just" fontAlgn="base">
              <a:lnSpc>
                <a:spcPct val="130000"/>
              </a:lnSpc>
              <a:spcBef>
                <a:spcPts val="600"/>
              </a:spcBef>
              <a:buClr>
                <a:srgbClr val="FF6600"/>
              </a:buClr>
              <a:buSzPct val="80000"/>
              <a:buFont typeface="Wingdings" panose="05000000000000000000" pitchFamily="2" charset="2"/>
              <a:buChar char="l"/>
            </a:pPr>
            <a:r>
              <a:rPr lang="en-US" altLang="zh-CN" sz="2000">
                <a:solidFill>
                  <a:schemeClr val="tx1">
                    <a:lumMod val="95000"/>
                    <a:lumOff val="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rPr>
              <a:t>D(2,(34)) = min(D(2,3),D(2,4)) = min(14.1, 11.2) = </a:t>
            </a:r>
            <a:r>
              <a:rPr lang="zh-CN" altLang="en-US" sz="2000">
                <a:solidFill>
                  <a:srgbClr val="0070C0"/>
                </a:solidFill>
                <a:latin typeface="Times New Roman" panose="02020603050405020304" pitchFamily="18" charset="0"/>
                <a:ea typeface="微软雅黑" panose="020B0503020204020204" pitchFamily="34" charset="-122"/>
                <a:sym typeface="Times New Roman" panose="02020603050405020304" pitchFamily="18" charset="0"/>
              </a:rPr>
              <a:t> </a:t>
            </a:r>
            <a:r>
              <a:rPr lang="en-US" altLang="zh-CN" sz="2000">
                <a:solidFill>
                  <a:srgbClr val="0070C0"/>
                </a:solidFill>
                <a:latin typeface="Times New Roman" panose="02020603050405020304" pitchFamily="18" charset="0"/>
                <a:ea typeface="微软雅黑" panose="020B0503020204020204" pitchFamily="34" charset="-122"/>
                <a:sym typeface="Times New Roman" panose="02020603050405020304" pitchFamily="18" charset="0"/>
              </a:rPr>
              <a:t>[</a:t>
            </a:r>
            <a:r>
              <a:rPr lang="zh-CN" altLang="en-US" sz="2000">
                <a:solidFill>
                  <a:srgbClr val="0070C0"/>
                </a:solidFill>
                <a:latin typeface="Times New Roman" panose="02020603050405020304" pitchFamily="18" charset="0"/>
                <a:ea typeface="微软雅黑" panose="020B0503020204020204" pitchFamily="34" charset="-122"/>
                <a:sym typeface="Times New Roman" panose="02020603050405020304" pitchFamily="18" charset="0"/>
              </a:rPr>
              <a:t>填空</a:t>
            </a:r>
            <a:r>
              <a:rPr lang="en-US" altLang="zh-CN" sz="2000">
                <a:solidFill>
                  <a:srgbClr val="0070C0"/>
                </a:solidFill>
                <a:latin typeface="Times New Roman" panose="02020603050405020304" pitchFamily="18" charset="0"/>
                <a:ea typeface="微软雅黑" panose="020B0503020204020204" pitchFamily="34" charset="-122"/>
                <a:sym typeface="Times New Roman" panose="02020603050405020304" pitchFamily="18" charset="0"/>
              </a:rPr>
              <a:t>2] </a:t>
            </a:r>
            <a:endParaRPr lang="en-US" altLang="zh-CN" sz="2000">
              <a:solidFill>
                <a:schemeClr val="tx1">
                  <a:lumMod val="95000"/>
                  <a:lumOff val="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endParaRPr>
          </a:p>
          <a:p>
            <a:pPr marL="817200" lvl="1" indent="-360000" algn="just" fontAlgn="base">
              <a:lnSpc>
                <a:spcPct val="130000"/>
              </a:lnSpc>
              <a:spcBef>
                <a:spcPts val="600"/>
              </a:spcBef>
              <a:buClr>
                <a:srgbClr val="FF6600"/>
              </a:buClr>
              <a:buSzPct val="80000"/>
              <a:buFont typeface="Wingdings" panose="05000000000000000000" pitchFamily="2" charset="2"/>
              <a:buChar char="l"/>
            </a:pPr>
            <a:r>
              <a:rPr lang="en-US" altLang="zh-CN" sz="2000">
                <a:solidFill>
                  <a:schemeClr val="tx1">
                    <a:lumMod val="95000"/>
                    <a:lumOff val="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rPr>
              <a:t>D(5,(34)) = min(D(3,5),D(4,5)) = min(25.0, 25.5) = </a:t>
            </a:r>
            <a:r>
              <a:rPr lang="zh-CN" altLang="en-US" sz="2000">
                <a:solidFill>
                  <a:srgbClr val="0070C0"/>
                </a:solidFill>
                <a:latin typeface="Times New Roman" panose="02020603050405020304" pitchFamily="18" charset="0"/>
                <a:ea typeface="微软雅黑" panose="020B0503020204020204" pitchFamily="34" charset="-122"/>
                <a:sym typeface="Times New Roman" panose="02020603050405020304" pitchFamily="18" charset="0"/>
              </a:rPr>
              <a:t> </a:t>
            </a:r>
            <a:r>
              <a:rPr lang="en-US" altLang="zh-CN" sz="2000">
                <a:solidFill>
                  <a:srgbClr val="0070C0"/>
                </a:solidFill>
                <a:latin typeface="Times New Roman" panose="02020603050405020304" pitchFamily="18" charset="0"/>
                <a:ea typeface="微软雅黑" panose="020B0503020204020204" pitchFamily="34" charset="-122"/>
                <a:sym typeface="Times New Roman" panose="02020603050405020304" pitchFamily="18" charset="0"/>
              </a:rPr>
              <a:t>[</a:t>
            </a:r>
            <a:r>
              <a:rPr lang="zh-CN" altLang="en-US" sz="2000">
                <a:solidFill>
                  <a:srgbClr val="0070C0"/>
                </a:solidFill>
                <a:latin typeface="Times New Roman" panose="02020603050405020304" pitchFamily="18" charset="0"/>
                <a:ea typeface="微软雅黑" panose="020B0503020204020204" pitchFamily="34" charset="-122"/>
                <a:sym typeface="Times New Roman" panose="02020603050405020304" pitchFamily="18" charset="0"/>
              </a:rPr>
              <a:t>填空</a:t>
            </a:r>
            <a:r>
              <a:rPr lang="en-US" altLang="zh-CN" sz="2000">
                <a:solidFill>
                  <a:srgbClr val="0070C0"/>
                </a:solidFill>
                <a:latin typeface="Times New Roman" panose="02020603050405020304" pitchFamily="18" charset="0"/>
                <a:ea typeface="微软雅黑" panose="020B0503020204020204" pitchFamily="34" charset="-122"/>
                <a:sym typeface="Times New Roman" panose="02020603050405020304" pitchFamily="18" charset="0"/>
              </a:rPr>
              <a:t>3] </a:t>
            </a:r>
            <a:endParaRPr lang="en-US" altLang="zh-CN" sz="2000">
              <a:solidFill>
                <a:schemeClr val="tx1">
                  <a:lumMod val="95000"/>
                  <a:lumOff val="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2" name="文本框 1">
            <a:extLst>
              <a:ext uri="{FF2B5EF4-FFF2-40B4-BE49-F238E27FC236}">
                <a16:creationId xmlns:a16="http://schemas.microsoft.com/office/drawing/2014/main" id="{76114E8E-69B5-4BB9-85BA-663FA2570B9A}"/>
              </a:ext>
            </a:extLst>
          </p:cNvPr>
          <p:cNvSpPr txBox="1"/>
          <p:nvPr>
            <p:custDataLst>
              <p:tags r:id="rId4"/>
            </p:custDataLst>
          </p:nvPr>
        </p:nvSpPr>
        <p:spPr>
          <a:xfrm>
            <a:off x="914400" y="635000"/>
            <a:ext cx="7315200" cy="2143125"/>
          </a:xfrm>
          <a:prstGeom prst="rect">
            <a:avLst/>
          </a:prstGeom>
          <a:noFill/>
        </p:spPr>
        <p:txBody>
          <a:bodyPr vert="horz" wrap="squar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请点击此处编辑题干，在浮窗中选择对应按钮添加空格。</a:t>
            </a:r>
          </a:p>
        </p:txBody>
      </p:sp>
      <p:sp>
        <p:nvSpPr>
          <p:cNvPr id="3" name="文本框 2">
            <a:extLst>
              <a:ext uri="{FF2B5EF4-FFF2-40B4-BE49-F238E27FC236}">
                <a16:creationId xmlns:a16="http://schemas.microsoft.com/office/drawing/2014/main" id="{23A57585-0A1B-4003-BCDB-750E6579DD4B}"/>
              </a:ext>
            </a:extLst>
          </p:cNvPr>
          <p:cNvSpPr txBox="1"/>
          <p:nvPr>
            <p:custDataLst>
              <p:tags r:id="rId5"/>
            </p:custDataLst>
          </p:nvPr>
        </p:nvSpPr>
        <p:spPr>
          <a:xfrm>
            <a:off x="914400" y="635000"/>
            <a:ext cx="7315200" cy="365760"/>
          </a:xfrm>
          <a:prstGeom prst="rect">
            <a:avLst/>
          </a:prstGeom>
          <a:solidFill>
            <a:srgbClr val="FBFAEF">
              <a:alpha val="90000"/>
            </a:srgbClr>
          </a:solidFill>
        </p:spPr>
        <p:txBody>
          <a:bodyPr vert="horz" wrap="none" rtlCol="0" anchor="ctr" anchorCtr="1">
            <a:noAutofit/>
          </a:bodyPr>
          <a:lstStyle/>
          <a:p>
            <a:r>
              <a:rPr lang="zh-CN" altLang="en-US" sz="12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此题未设置答案，请点击右侧设置按钮</a:t>
            </a:r>
          </a:p>
        </p:txBody>
      </p:sp>
      <p:grpSp>
        <p:nvGrpSpPr>
          <p:cNvPr id="12" name="组合 11"/>
          <p:cNvGrpSpPr/>
          <p:nvPr>
            <p:custDataLst>
              <p:tags r:id="rId6"/>
            </p:custDataLst>
          </p:nvPr>
        </p:nvGrpSpPr>
        <p:grpSpPr>
          <a:xfrm>
            <a:off x="0" y="0"/>
            <a:ext cx="9144000" cy="635000"/>
            <a:chOff x="0" y="0"/>
            <a:chExt cx="9144000" cy="635000"/>
          </a:xfrm>
        </p:grpSpPr>
        <p:sp>
          <p:nvSpPr>
            <p:cNvPr id="8" name="TitleBackground"/>
            <p:cNvSpPr/>
            <p:nvPr>
              <p:custDataLst>
                <p:tags r:id="rId8"/>
              </p:custDataLst>
            </p:nvPr>
          </p:nvSpPr>
          <p:spPr bwMode="auto">
            <a:xfrm>
              <a:off x="0" y="0"/>
              <a:ext cx="9144000" cy="635000"/>
            </a:xfrm>
            <a:prstGeom prst="rect">
              <a:avLst/>
            </a:prstGeom>
            <a:solidFill>
              <a:srgbClr val="F6F7F8"/>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9" name="ColorBlock"/>
            <p:cNvSpPr/>
            <p:nvPr>
              <p:custDataLst>
                <p:tags r:id="rId9"/>
              </p:custDataLst>
            </p:nvPr>
          </p:nvSpPr>
          <p:spPr bwMode="auto">
            <a:xfrm>
              <a:off x="0" y="0"/>
              <a:ext cx="190500" cy="635000"/>
            </a:xfrm>
            <a:prstGeom prst="rect">
              <a:avLst/>
            </a:prstGeom>
            <a:solidFill>
              <a:srgbClr val="639EF4"/>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0" name="TypeText"/>
            <p:cNvSpPr txBox="1"/>
            <p:nvPr>
              <p:custDataLst>
                <p:tags r:id="rId10"/>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填空题</a:t>
              </a:r>
            </a:p>
          </p:txBody>
        </p:sp>
        <p:sp>
          <p:nvSpPr>
            <p:cNvPr id="11" name="TipText"/>
            <p:cNvSpPr txBox="1"/>
            <p:nvPr>
              <p:custDataLst>
                <p:tags r:id="rId11"/>
              </p:custDataLst>
            </p:nvPr>
          </p:nvSpPr>
          <p:spPr>
            <a:xfrm>
              <a:off x="1510030"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0</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5" name="图片 4"/>
          <p:cNvPicPr>
            <a:picLocks/>
          </p:cNvPicPr>
          <p:nvPr>
            <p:custDataLst>
              <p:tags r:id="rId7"/>
            </p:custDataLst>
          </p:nvPr>
        </p:nvPicPr>
        <p:blipFill>
          <a:blip r:embed="rId15">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
    </p:custDataLst>
    <p:extLst>
      <p:ext uri="{BB962C8B-B14F-4D97-AF65-F5344CB8AC3E}">
        <p14:creationId xmlns:p14="http://schemas.microsoft.com/office/powerpoint/2010/main" val="2306047262"/>
      </p:ext>
    </p:extLst>
  </p:cSld>
  <p:clrMapOvr>
    <a:masterClrMapping/>
  </p:clrMapOvr>
  <p:transition spd="med">
    <p:split orient="vert"/>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7" name="Picture 4"/>
          <p:cNvPicPr>
            <a:picLocks noChangeAspect="1" noChangeArrowheads="1"/>
          </p:cNvPicPr>
          <p:nvPr/>
        </p:nvPicPr>
        <p:blipFill>
          <a:blip r:embed="rId2">
            <a:extLst>
              <a:ext uri="{28A0092B-C50C-407E-A947-70E740481C1C}">
                <a14:useLocalDpi xmlns:a14="http://schemas.microsoft.com/office/drawing/2010/main" val="0"/>
              </a:ext>
            </a:extLst>
          </a:blip>
          <a:srcRect l="10001" r="3506" b="63669"/>
          <a:stretch>
            <a:fillRect/>
          </a:stretch>
        </p:blipFill>
        <p:spPr bwMode="auto">
          <a:xfrm>
            <a:off x="251520" y="4819453"/>
            <a:ext cx="4755487" cy="158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78076" y="4823732"/>
            <a:ext cx="3824170" cy="158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2">
            <a:extLst>
              <a:ext uri="{FF2B5EF4-FFF2-40B4-BE49-F238E27FC236}">
                <a16:creationId xmlns:a16="http://schemas.microsoft.com/office/drawing/2014/main" id="{588B20AD-C4F1-481D-A3E3-F54985C5A347}"/>
              </a:ext>
            </a:extLst>
          </p:cNvPr>
          <p:cNvSpPr txBox="1">
            <a:spLocks noChangeArrowheads="1"/>
          </p:cNvSpPr>
          <p:nvPr/>
        </p:nvSpPr>
        <p:spPr>
          <a:xfrm>
            <a:off x="756000" y="108000"/>
            <a:ext cx="6781800" cy="492443"/>
          </a:xfrm>
          <a:prstGeom prst="rect">
            <a:avLst/>
          </a:prstGeom>
        </p:spPr>
        <p:txBody>
          <a:bodyPr wrap="square">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lnSpc>
                <a:spcPct val="100000"/>
              </a:lnSpc>
              <a:spcAft>
                <a:spcPct val="0"/>
              </a:spcAft>
            </a:pPr>
            <a:r>
              <a:rPr lang="en-US" altLang="zh-CN"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2.2.1 </a:t>
            </a:r>
            <a:r>
              <a:rPr lang="zh-CN" altLang="en-US"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单连接算法</a:t>
            </a:r>
            <a:endParaRPr lang="zh-CN" altLang="en-US" sz="2600" b="1" spc="50" dirty="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8" name="Rectangle 3">
            <a:extLst>
              <a:ext uri="{FF2B5EF4-FFF2-40B4-BE49-F238E27FC236}">
                <a16:creationId xmlns:a16="http://schemas.microsoft.com/office/drawing/2014/main" id="{94860DAC-8719-4BD8-9E94-C1152A88DF0B}"/>
              </a:ext>
            </a:extLst>
          </p:cNvPr>
          <p:cNvSpPr txBox="1">
            <a:spLocks noChangeArrowheads="1"/>
          </p:cNvSpPr>
          <p:nvPr/>
        </p:nvSpPr>
        <p:spPr>
          <a:xfrm>
            <a:off x="252000" y="764704"/>
            <a:ext cx="8640000" cy="2760820"/>
          </a:xfrm>
          <a:prstGeom prst="rect">
            <a:avLst/>
          </a:prstGeom>
          <a:noFill/>
        </p:spPr>
        <p:txBody>
          <a:bodyPr wrap="square" lIns="72000" rIns="7200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60000" indent="-360000" algn="just" fontAlgn="base">
              <a:lnSpc>
                <a:spcPct val="130000"/>
              </a:lnSpc>
              <a:spcBef>
                <a:spcPts val="600"/>
              </a:spcBef>
              <a:buClr>
                <a:srgbClr val="FF6600"/>
              </a:buClr>
              <a:buSzPct val="80000"/>
              <a:buFont typeface="Wingdings" panose="05000000000000000000" pitchFamily="2" charset="2"/>
              <a:buChar char="l"/>
            </a:pPr>
            <a:r>
              <a:rPr lang="zh-CN" altLang="en-US" sz="2000">
                <a:solidFill>
                  <a:schemeClr val="tx1">
                    <a:lumMod val="95000"/>
                    <a:lumOff val="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rPr>
              <a:t>先将五个样本都分别看成是一个簇，最靠近的两个簇是</a:t>
            </a:r>
            <a:r>
              <a:rPr lang="en-US" altLang="zh-CN" sz="2000">
                <a:solidFill>
                  <a:schemeClr val="tx1">
                    <a:lumMod val="95000"/>
                    <a:lumOff val="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rPr>
              <a:t>3</a:t>
            </a:r>
            <a:r>
              <a:rPr lang="zh-CN" altLang="en-US" sz="2000">
                <a:solidFill>
                  <a:schemeClr val="tx1">
                    <a:lumMod val="95000"/>
                    <a:lumOff val="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rPr>
              <a:t>和</a:t>
            </a:r>
            <a:r>
              <a:rPr lang="en-US" altLang="zh-CN" sz="2000">
                <a:solidFill>
                  <a:schemeClr val="tx1">
                    <a:lumMod val="95000"/>
                    <a:lumOff val="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rPr>
              <a:t>4</a:t>
            </a:r>
            <a:r>
              <a:rPr lang="zh-CN" altLang="en-US" sz="2000">
                <a:solidFill>
                  <a:schemeClr val="tx1">
                    <a:lumMod val="95000"/>
                    <a:lumOff val="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rPr>
              <a:t>，因为他们具有最小的簇间距离 </a:t>
            </a:r>
            <a:r>
              <a:rPr lang="en-US" altLang="zh-CN" sz="2000">
                <a:solidFill>
                  <a:schemeClr val="tx1">
                    <a:lumMod val="95000"/>
                    <a:lumOff val="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rPr>
              <a:t>D</a:t>
            </a:r>
            <a:r>
              <a:rPr lang="zh-CN" altLang="en-US" sz="2000">
                <a:solidFill>
                  <a:schemeClr val="tx1">
                    <a:lumMod val="95000"/>
                    <a:lumOff val="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rPr>
              <a:t>（</a:t>
            </a:r>
            <a:r>
              <a:rPr lang="en-US" altLang="zh-CN" sz="2000">
                <a:solidFill>
                  <a:schemeClr val="tx1">
                    <a:lumMod val="95000"/>
                    <a:lumOff val="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rPr>
              <a:t>3</a:t>
            </a:r>
            <a:r>
              <a:rPr lang="zh-CN" altLang="en-US" sz="2000">
                <a:solidFill>
                  <a:schemeClr val="tx1">
                    <a:lumMod val="95000"/>
                    <a:lumOff val="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rPr>
              <a:t>，</a:t>
            </a:r>
            <a:r>
              <a:rPr lang="en-US" altLang="zh-CN" sz="2000">
                <a:solidFill>
                  <a:schemeClr val="tx1">
                    <a:lumMod val="95000"/>
                    <a:lumOff val="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rPr>
              <a:t>4</a:t>
            </a:r>
            <a:r>
              <a:rPr lang="zh-CN" altLang="en-US" sz="2000">
                <a:solidFill>
                  <a:schemeClr val="tx1">
                    <a:lumMod val="95000"/>
                    <a:lumOff val="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rPr>
              <a:t>）</a:t>
            </a:r>
            <a:r>
              <a:rPr lang="en-US" altLang="zh-CN" sz="2000">
                <a:solidFill>
                  <a:schemeClr val="tx1">
                    <a:lumMod val="95000"/>
                    <a:lumOff val="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rPr>
              <a:t>=5.0</a:t>
            </a:r>
          </a:p>
          <a:p>
            <a:pPr marL="360000" indent="-360000" algn="just" fontAlgn="base">
              <a:lnSpc>
                <a:spcPct val="130000"/>
              </a:lnSpc>
              <a:spcBef>
                <a:spcPts val="600"/>
              </a:spcBef>
              <a:buClr>
                <a:srgbClr val="FF6600"/>
              </a:buClr>
              <a:buSzPct val="80000"/>
              <a:buFont typeface="Wingdings" panose="05000000000000000000" pitchFamily="2" charset="2"/>
              <a:buChar char="l"/>
            </a:pPr>
            <a:r>
              <a:rPr lang="zh-CN" altLang="en-US" sz="2000">
                <a:solidFill>
                  <a:schemeClr val="tx1">
                    <a:lumMod val="95000"/>
                    <a:lumOff val="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rPr>
              <a:t>合并簇</a:t>
            </a:r>
            <a:r>
              <a:rPr lang="en-US" altLang="zh-CN" sz="2000">
                <a:solidFill>
                  <a:schemeClr val="tx1">
                    <a:lumMod val="95000"/>
                    <a:lumOff val="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rPr>
              <a:t>3</a:t>
            </a:r>
            <a:r>
              <a:rPr lang="zh-CN" altLang="en-US" sz="2000">
                <a:solidFill>
                  <a:schemeClr val="tx1">
                    <a:lumMod val="95000"/>
                    <a:lumOff val="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rPr>
              <a:t>和</a:t>
            </a:r>
            <a:r>
              <a:rPr lang="en-US" altLang="zh-CN" sz="2000">
                <a:solidFill>
                  <a:schemeClr val="tx1">
                    <a:lumMod val="95000"/>
                    <a:lumOff val="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rPr>
              <a:t>4</a:t>
            </a:r>
            <a:r>
              <a:rPr lang="zh-CN" altLang="en-US" sz="2000">
                <a:solidFill>
                  <a:schemeClr val="tx1">
                    <a:lumMod val="95000"/>
                    <a:lumOff val="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rPr>
              <a:t>，得到新簇集合</a:t>
            </a:r>
            <a:r>
              <a:rPr lang="en-US" altLang="zh-CN" sz="2000">
                <a:solidFill>
                  <a:schemeClr val="tx1">
                    <a:lumMod val="95000"/>
                    <a:lumOff val="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rPr>
              <a:t>1,2,</a:t>
            </a:r>
            <a:r>
              <a:rPr lang="zh-CN" altLang="en-US" sz="2000">
                <a:solidFill>
                  <a:schemeClr val="tx1">
                    <a:lumMod val="95000"/>
                    <a:lumOff val="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rPr>
              <a:t>（</a:t>
            </a:r>
            <a:r>
              <a:rPr lang="en-US" altLang="zh-CN" sz="2000">
                <a:solidFill>
                  <a:schemeClr val="tx1">
                    <a:lumMod val="95000"/>
                    <a:lumOff val="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rPr>
              <a:t>34</a:t>
            </a:r>
            <a:r>
              <a:rPr lang="zh-CN" altLang="en-US" sz="2000">
                <a:solidFill>
                  <a:schemeClr val="tx1">
                    <a:lumMod val="95000"/>
                    <a:lumOff val="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rPr>
              <a:t>）</a:t>
            </a:r>
            <a:r>
              <a:rPr lang="en-US" altLang="zh-CN" sz="2000">
                <a:solidFill>
                  <a:schemeClr val="tx1">
                    <a:lumMod val="95000"/>
                    <a:lumOff val="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rPr>
              <a:t>,5</a:t>
            </a:r>
            <a:r>
              <a:rPr lang="zh-CN" altLang="en-US" sz="2000">
                <a:solidFill>
                  <a:schemeClr val="tx1">
                    <a:lumMod val="95000"/>
                    <a:lumOff val="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rPr>
              <a:t>更新距离矩阵</a:t>
            </a:r>
          </a:p>
          <a:p>
            <a:pPr marL="817200" lvl="1" indent="-360000" algn="just" fontAlgn="base">
              <a:lnSpc>
                <a:spcPct val="130000"/>
              </a:lnSpc>
              <a:spcBef>
                <a:spcPts val="600"/>
              </a:spcBef>
              <a:buClr>
                <a:srgbClr val="FF6600"/>
              </a:buClr>
              <a:buSzPct val="80000"/>
              <a:buFont typeface="Wingdings" panose="05000000000000000000" pitchFamily="2" charset="2"/>
              <a:buChar char="l"/>
            </a:pPr>
            <a:r>
              <a:rPr lang="en-US" altLang="zh-CN" sz="2000">
                <a:solidFill>
                  <a:schemeClr val="tx1">
                    <a:lumMod val="95000"/>
                    <a:lumOff val="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rPr>
              <a:t>D(1,(34)) = min(D(1,3),D(1,4)) = min(20.6, 22.4) = 20.6</a:t>
            </a:r>
          </a:p>
          <a:p>
            <a:pPr marL="817200" lvl="1" indent="-360000" algn="just" fontAlgn="base">
              <a:lnSpc>
                <a:spcPct val="130000"/>
              </a:lnSpc>
              <a:spcBef>
                <a:spcPts val="600"/>
              </a:spcBef>
              <a:buClr>
                <a:srgbClr val="FF6600"/>
              </a:buClr>
              <a:buSzPct val="80000"/>
              <a:buFont typeface="Wingdings" panose="05000000000000000000" pitchFamily="2" charset="2"/>
              <a:buChar char="l"/>
            </a:pPr>
            <a:r>
              <a:rPr lang="en-US" altLang="zh-CN" sz="2000">
                <a:solidFill>
                  <a:schemeClr val="tx1">
                    <a:lumMod val="95000"/>
                    <a:lumOff val="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rPr>
              <a:t>D(2,(34)) = min(D(2,3),D(2,4)) = min(14.1, 11.2) = 11.2</a:t>
            </a:r>
          </a:p>
          <a:p>
            <a:pPr marL="817200" lvl="1" indent="-360000" algn="just" fontAlgn="base">
              <a:lnSpc>
                <a:spcPct val="130000"/>
              </a:lnSpc>
              <a:spcBef>
                <a:spcPts val="600"/>
              </a:spcBef>
              <a:buClr>
                <a:srgbClr val="FF6600"/>
              </a:buClr>
              <a:buSzPct val="80000"/>
              <a:buFont typeface="Wingdings" panose="05000000000000000000" pitchFamily="2" charset="2"/>
              <a:buChar char="l"/>
            </a:pPr>
            <a:r>
              <a:rPr lang="en-US" altLang="zh-CN" sz="2000">
                <a:solidFill>
                  <a:schemeClr val="tx1">
                    <a:lumMod val="95000"/>
                    <a:lumOff val="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rPr>
              <a:t>D(5,(34)) = min(D(3,5),D(4,5)) = min(25.0, 25.5) = 25.0</a:t>
            </a:r>
          </a:p>
        </p:txBody>
      </p:sp>
    </p:spTree>
    <p:extLst>
      <p:ext uri="{BB962C8B-B14F-4D97-AF65-F5344CB8AC3E}">
        <p14:creationId xmlns:p14="http://schemas.microsoft.com/office/powerpoint/2010/main" val="818108268"/>
      </p:ext>
    </p:extLst>
  </p:cSld>
  <p:clrMapOvr>
    <a:masterClrMapping/>
  </p:clrMapOvr>
  <p:transition spd="med">
    <p:split orient="vert"/>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7" name="Picture 4"/>
          <p:cNvPicPr>
            <a:picLocks noChangeAspect="1" noChangeArrowheads="1"/>
          </p:cNvPicPr>
          <p:nvPr/>
        </p:nvPicPr>
        <p:blipFill>
          <a:blip r:embed="rId2">
            <a:extLst>
              <a:ext uri="{28A0092B-C50C-407E-A947-70E740481C1C}">
                <a14:useLocalDpi xmlns:a14="http://schemas.microsoft.com/office/drawing/2010/main" val="0"/>
              </a:ext>
            </a:extLst>
          </a:blip>
          <a:srcRect l="10001" r="3506" b="63669"/>
          <a:stretch>
            <a:fillRect/>
          </a:stretch>
        </p:blipFill>
        <p:spPr bwMode="auto">
          <a:xfrm>
            <a:off x="251520" y="4810749"/>
            <a:ext cx="4755487" cy="158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78076" y="4815028"/>
            <a:ext cx="3824170" cy="158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2">
            <a:extLst>
              <a:ext uri="{FF2B5EF4-FFF2-40B4-BE49-F238E27FC236}">
                <a16:creationId xmlns:a16="http://schemas.microsoft.com/office/drawing/2014/main" id="{588B20AD-C4F1-481D-A3E3-F54985C5A347}"/>
              </a:ext>
            </a:extLst>
          </p:cNvPr>
          <p:cNvSpPr txBox="1">
            <a:spLocks noChangeArrowheads="1"/>
          </p:cNvSpPr>
          <p:nvPr/>
        </p:nvSpPr>
        <p:spPr>
          <a:xfrm>
            <a:off x="756000" y="108000"/>
            <a:ext cx="6781800" cy="492443"/>
          </a:xfrm>
          <a:prstGeom prst="rect">
            <a:avLst/>
          </a:prstGeom>
        </p:spPr>
        <p:txBody>
          <a:bodyPr wrap="square">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lnSpc>
                <a:spcPct val="100000"/>
              </a:lnSpc>
              <a:spcAft>
                <a:spcPct val="0"/>
              </a:spcAft>
            </a:pPr>
            <a:r>
              <a:rPr lang="en-US" altLang="zh-CN"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2.2.1 </a:t>
            </a:r>
            <a:r>
              <a:rPr lang="zh-CN" altLang="en-US"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单连接算法</a:t>
            </a:r>
            <a:endParaRPr lang="zh-CN" altLang="en-US" sz="2600" b="1" spc="50" dirty="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8" name="Rectangle 3">
            <a:extLst>
              <a:ext uri="{FF2B5EF4-FFF2-40B4-BE49-F238E27FC236}">
                <a16:creationId xmlns:a16="http://schemas.microsoft.com/office/drawing/2014/main" id="{94860DAC-8719-4BD8-9E94-C1152A88DF0B}"/>
              </a:ext>
            </a:extLst>
          </p:cNvPr>
          <p:cNvSpPr txBox="1">
            <a:spLocks noChangeArrowheads="1"/>
          </p:cNvSpPr>
          <p:nvPr/>
        </p:nvSpPr>
        <p:spPr>
          <a:xfrm>
            <a:off x="252000" y="756000"/>
            <a:ext cx="8640000" cy="3638753"/>
          </a:xfrm>
          <a:prstGeom prst="rect">
            <a:avLst/>
          </a:prstGeom>
          <a:noFill/>
        </p:spPr>
        <p:txBody>
          <a:bodyPr wrap="square" lIns="72000" rIns="7200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60000" indent="-360000" algn="just" fontAlgn="base">
              <a:lnSpc>
                <a:spcPct val="130000"/>
              </a:lnSpc>
              <a:spcBef>
                <a:spcPts val="600"/>
              </a:spcBef>
              <a:buClr>
                <a:srgbClr val="FF6600"/>
              </a:buClr>
              <a:buSzPct val="80000"/>
              <a:buFont typeface="Wingdings" panose="05000000000000000000" pitchFamily="2" charset="2"/>
              <a:buChar char="l"/>
            </a:pPr>
            <a:r>
              <a:rPr lang="zh-CN" altLang="en-US" sz="2000">
                <a:solidFill>
                  <a:schemeClr val="tx1">
                    <a:lumMod val="95000"/>
                    <a:lumOff val="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rPr>
              <a:t>先将五个样本都分别看成是一个簇，最靠近的两个簇是</a:t>
            </a:r>
            <a:r>
              <a:rPr lang="en-US" altLang="zh-CN" sz="2000">
                <a:solidFill>
                  <a:schemeClr val="tx1">
                    <a:lumMod val="95000"/>
                    <a:lumOff val="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rPr>
              <a:t>3</a:t>
            </a:r>
            <a:r>
              <a:rPr lang="zh-CN" altLang="en-US" sz="2000">
                <a:solidFill>
                  <a:schemeClr val="tx1">
                    <a:lumMod val="95000"/>
                    <a:lumOff val="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rPr>
              <a:t>和</a:t>
            </a:r>
            <a:r>
              <a:rPr lang="en-US" altLang="zh-CN" sz="2000">
                <a:solidFill>
                  <a:schemeClr val="tx1">
                    <a:lumMod val="95000"/>
                    <a:lumOff val="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rPr>
              <a:t>4</a:t>
            </a:r>
            <a:r>
              <a:rPr lang="zh-CN" altLang="en-US" sz="2000">
                <a:solidFill>
                  <a:schemeClr val="tx1">
                    <a:lumMod val="95000"/>
                    <a:lumOff val="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rPr>
              <a:t>，因为他们具有最小的簇间距离 </a:t>
            </a:r>
            <a:r>
              <a:rPr lang="en-US" altLang="zh-CN" sz="2000">
                <a:solidFill>
                  <a:schemeClr val="tx1">
                    <a:lumMod val="95000"/>
                    <a:lumOff val="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rPr>
              <a:t>D</a:t>
            </a:r>
            <a:r>
              <a:rPr lang="zh-CN" altLang="en-US" sz="2000">
                <a:solidFill>
                  <a:schemeClr val="tx1">
                    <a:lumMod val="95000"/>
                    <a:lumOff val="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rPr>
              <a:t>（</a:t>
            </a:r>
            <a:r>
              <a:rPr lang="en-US" altLang="zh-CN" sz="2000">
                <a:solidFill>
                  <a:schemeClr val="tx1">
                    <a:lumMod val="95000"/>
                    <a:lumOff val="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rPr>
              <a:t>3</a:t>
            </a:r>
            <a:r>
              <a:rPr lang="zh-CN" altLang="en-US" sz="2000">
                <a:solidFill>
                  <a:schemeClr val="tx1">
                    <a:lumMod val="95000"/>
                    <a:lumOff val="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rPr>
              <a:t>，</a:t>
            </a:r>
            <a:r>
              <a:rPr lang="en-US" altLang="zh-CN" sz="2000">
                <a:solidFill>
                  <a:schemeClr val="tx1">
                    <a:lumMod val="95000"/>
                    <a:lumOff val="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rPr>
              <a:t>4</a:t>
            </a:r>
            <a:r>
              <a:rPr lang="zh-CN" altLang="en-US" sz="2000">
                <a:solidFill>
                  <a:schemeClr val="tx1">
                    <a:lumMod val="95000"/>
                    <a:lumOff val="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rPr>
              <a:t>）</a:t>
            </a:r>
            <a:r>
              <a:rPr lang="en-US" altLang="zh-CN" sz="2000">
                <a:solidFill>
                  <a:schemeClr val="tx1">
                    <a:lumMod val="95000"/>
                    <a:lumOff val="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rPr>
              <a:t>=5.0</a:t>
            </a:r>
          </a:p>
          <a:p>
            <a:pPr marL="360000" indent="-360000" algn="just" fontAlgn="base">
              <a:lnSpc>
                <a:spcPct val="130000"/>
              </a:lnSpc>
              <a:spcBef>
                <a:spcPts val="600"/>
              </a:spcBef>
              <a:buClr>
                <a:srgbClr val="FF6600"/>
              </a:buClr>
              <a:buSzPct val="80000"/>
              <a:buFont typeface="Wingdings" panose="05000000000000000000" pitchFamily="2" charset="2"/>
              <a:buChar char="l"/>
            </a:pPr>
            <a:r>
              <a:rPr lang="zh-CN" altLang="en-US" sz="2000">
                <a:solidFill>
                  <a:schemeClr val="tx1">
                    <a:lumMod val="95000"/>
                    <a:lumOff val="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rPr>
              <a:t>合并簇</a:t>
            </a:r>
            <a:r>
              <a:rPr lang="en-US" altLang="zh-CN" sz="2000">
                <a:solidFill>
                  <a:schemeClr val="tx1">
                    <a:lumMod val="95000"/>
                    <a:lumOff val="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rPr>
              <a:t>3</a:t>
            </a:r>
            <a:r>
              <a:rPr lang="zh-CN" altLang="en-US" sz="2000">
                <a:solidFill>
                  <a:schemeClr val="tx1">
                    <a:lumMod val="95000"/>
                    <a:lumOff val="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rPr>
              <a:t>和</a:t>
            </a:r>
            <a:r>
              <a:rPr lang="en-US" altLang="zh-CN" sz="2000">
                <a:solidFill>
                  <a:schemeClr val="tx1">
                    <a:lumMod val="95000"/>
                    <a:lumOff val="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rPr>
              <a:t>4</a:t>
            </a:r>
            <a:r>
              <a:rPr lang="zh-CN" altLang="en-US" sz="2000">
                <a:solidFill>
                  <a:schemeClr val="tx1">
                    <a:lumMod val="95000"/>
                    <a:lumOff val="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rPr>
              <a:t>，得到新簇集合</a:t>
            </a:r>
            <a:r>
              <a:rPr lang="en-US" altLang="zh-CN" sz="2000">
                <a:solidFill>
                  <a:schemeClr val="tx1">
                    <a:lumMod val="95000"/>
                    <a:lumOff val="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rPr>
              <a:t>1,2,</a:t>
            </a:r>
            <a:r>
              <a:rPr lang="zh-CN" altLang="en-US" sz="2000">
                <a:solidFill>
                  <a:schemeClr val="tx1">
                    <a:lumMod val="95000"/>
                    <a:lumOff val="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rPr>
              <a:t>（</a:t>
            </a:r>
            <a:r>
              <a:rPr lang="en-US" altLang="zh-CN" sz="2000">
                <a:solidFill>
                  <a:schemeClr val="tx1">
                    <a:lumMod val="95000"/>
                    <a:lumOff val="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rPr>
              <a:t>34</a:t>
            </a:r>
            <a:r>
              <a:rPr lang="zh-CN" altLang="en-US" sz="2000">
                <a:solidFill>
                  <a:schemeClr val="tx1">
                    <a:lumMod val="95000"/>
                    <a:lumOff val="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rPr>
              <a:t>）</a:t>
            </a:r>
            <a:r>
              <a:rPr lang="en-US" altLang="zh-CN" sz="2000">
                <a:solidFill>
                  <a:schemeClr val="tx1">
                    <a:lumMod val="95000"/>
                    <a:lumOff val="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rPr>
              <a:t>,5</a:t>
            </a:r>
            <a:r>
              <a:rPr lang="zh-CN" altLang="en-US" sz="2000">
                <a:solidFill>
                  <a:schemeClr val="tx1">
                    <a:lumMod val="95000"/>
                    <a:lumOff val="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rPr>
              <a:t>更新距离矩阵</a:t>
            </a:r>
          </a:p>
          <a:p>
            <a:pPr marL="817200" lvl="1" indent="-360000" algn="just" fontAlgn="base">
              <a:lnSpc>
                <a:spcPct val="130000"/>
              </a:lnSpc>
              <a:spcBef>
                <a:spcPts val="600"/>
              </a:spcBef>
              <a:buClr>
                <a:srgbClr val="FF6600"/>
              </a:buClr>
              <a:buSzPct val="80000"/>
              <a:buFont typeface="Wingdings" panose="05000000000000000000" pitchFamily="2" charset="2"/>
              <a:buChar char="l"/>
            </a:pPr>
            <a:r>
              <a:rPr lang="en-US" altLang="zh-CN" sz="2000">
                <a:solidFill>
                  <a:schemeClr val="tx1">
                    <a:lumMod val="95000"/>
                    <a:lumOff val="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rPr>
              <a:t>D(1,(34)) = min(D(1,3),D(1,4)) = min(20.6, 22.4) = 20.6</a:t>
            </a:r>
          </a:p>
          <a:p>
            <a:pPr marL="817200" lvl="1" indent="-360000" algn="just" fontAlgn="base">
              <a:lnSpc>
                <a:spcPct val="130000"/>
              </a:lnSpc>
              <a:spcBef>
                <a:spcPts val="600"/>
              </a:spcBef>
              <a:buClr>
                <a:srgbClr val="FF6600"/>
              </a:buClr>
              <a:buSzPct val="80000"/>
              <a:buFont typeface="Wingdings" panose="05000000000000000000" pitchFamily="2" charset="2"/>
              <a:buChar char="l"/>
            </a:pPr>
            <a:r>
              <a:rPr lang="en-US" altLang="zh-CN" sz="2000">
                <a:solidFill>
                  <a:schemeClr val="tx1">
                    <a:lumMod val="95000"/>
                    <a:lumOff val="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rPr>
              <a:t>D(2,(34)) = min(D(2,3),D(2,4)) = min(14.1, 11.2) = 11.2</a:t>
            </a:r>
          </a:p>
          <a:p>
            <a:pPr marL="817200" lvl="1" indent="-360000" algn="just" fontAlgn="base">
              <a:lnSpc>
                <a:spcPct val="130000"/>
              </a:lnSpc>
              <a:spcBef>
                <a:spcPts val="600"/>
              </a:spcBef>
              <a:buClr>
                <a:srgbClr val="FF6600"/>
              </a:buClr>
              <a:buSzPct val="80000"/>
              <a:buFont typeface="Wingdings" panose="05000000000000000000" pitchFamily="2" charset="2"/>
              <a:buChar char="l"/>
            </a:pPr>
            <a:r>
              <a:rPr lang="en-US" altLang="zh-CN" sz="2000">
                <a:solidFill>
                  <a:schemeClr val="tx1">
                    <a:lumMod val="95000"/>
                    <a:lumOff val="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rPr>
              <a:t>D(5,(34)) = min(D(3,5),D(4,5)) = min(25.0, 25.5) = 25.0</a:t>
            </a:r>
          </a:p>
          <a:p>
            <a:pPr marL="817200" lvl="1" indent="-360000" algn="just" fontAlgn="base">
              <a:lnSpc>
                <a:spcPct val="130000"/>
              </a:lnSpc>
              <a:spcBef>
                <a:spcPts val="600"/>
              </a:spcBef>
              <a:buClr>
                <a:srgbClr val="FF6600"/>
              </a:buClr>
              <a:buSzPct val="80000"/>
              <a:buFont typeface="Wingdings" panose="05000000000000000000" pitchFamily="2" charset="2"/>
              <a:buChar char="l"/>
            </a:pPr>
            <a:r>
              <a:rPr lang="zh-CN" altLang="en-US" sz="2000">
                <a:solidFill>
                  <a:schemeClr val="tx1">
                    <a:lumMod val="95000"/>
                    <a:lumOff val="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rPr>
              <a:t>原有簇</a:t>
            </a:r>
            <a:r>
              <a:rPr lang="en-US" altLang="zh-CN" sz="2000">
                <a:solidFill>
                  <a:schemeClr val="tx1">
                    <a:lumMod val="95000"/>
                    <a:lumOff val="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rPr>
              <a:t>1,2,5</a:t>
            </a:r>
            <a:r>
              <a:rPr lang="zh-CN" altLang="en-US" sz="2000">
                <a:solidFill>
                  <a:schemeClr val="tx1">
                    <a:lumMod val="95000"/>
                    <a:lumOff val="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rPr>
              <a:t>间的距离不变，故在四个簇</a:t>
            </a:r>
            <a:r>
              <a:rPr lang="en-US" altLang="zh-CN" sz="2000">
                <a:solidFill>
                  <a:schemeClr val="tx1">
                    <a:lumMod val="95000"/>
                    <a:lumOff val="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rPr>
              <a:t>1,2,(34),5</a:t>
            </a:r>
            <a:r>
              <a:rPr lang="zh-CN" altLang="en-US" sz="2000">
                <a:solidFill>
                  <a:schemeClr val="tx1">
                    <a:lumMod val="95000"/>
                    <a:lumOff val="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rPr>
              <a:t>中，最靠近的两个簇是</a:t>
            </a:r>
            <a:r>
              <a:rPr lang="en-US" altLang="zh-CN" sz="2000">
                <a:solidFill>
                  <a:schemeClr val="tx1">
                    <a:lumMod val="95000"/>
                    <a:lumOff val="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rPr>
              <a:t>1</a:t>
            </a:r>
            <a:r>
              <a:rPr lang="zh-CN" altLang="en-US" sz="2000">
                <a:solidFill>
                  <a:schemeClr val="tx1">
                    <a:lumMod val="95000"/>
                    <a:lumOff val="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rPr>
              <a:t>和</a:t>
            </a:r>
            <a:r>
              <a:rPr lang="en-US" altLang="zh-CN" sz="2000">
                <a:solidFill>
                  <a:schemeClr val="tx1">
                    <a:lumMod val="95000"/>
                    <a:lumOff val="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rPr>
              <a:t>5</a:t>
            </a:r>
            <a:r>
              <a:rPr lang="zh-CN" altLang="en-US" sz="2000">
                <a:solidFill>
                  <a:schemeClr val="tx1">
                    <a:lumMod val="95000"/>
                    <a:lumOff val="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rPr>
              <a:t>，它们具有最小簇间距离</a:t>
            </a:r>
            <a:r>
              <a:rPr lang="en-US" altLang="zh-CN" sz="2000">
                <a:solidFill>
                  <a:schemeClr val="tx1">
                    <a:lumMod val="95000"/>
                    <a:lumOff val="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rPr>
              <a:t>D</a:t>
            </a:r>
            <a:r>
              <a:rPr lang="zh-CN" altLang="en-US" sz="2000">
                <a:solidFill>
                  <a:schemeClr val="tx1">
                    <a:lumMod val="95000"/>
                    <a:lumOff val="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rPr>
              <a:t>（</a:t>
            </a:r>
            <a:r>
              <a:rPr lang="en-US" altLang="zh-CN" sz="2000">
                <a:solidFill>
                  <a:schemeClr val="tx1">
                    <a:lumMod val="95000"/>
                    <a:lumOff val="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rPr>
              <a:t>1,5</a:t>
            </a:r>
            <a:r>
              <a:rPr lang="zh-CN" altLang="en-US" sz="2000">
                <a:solidFill>
                  <a:schemeClr val="tx1">
                    <a:lumMod val="95000"/>
                    <a:lumOff val="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rPr>
              <a:t>）＝</a:t>
            </a:r>
            <a:r>
              <a:rPr lang="en-US" altLang="zh-CN" sz="2000">
                <a:solidFill>
                  <a:schemeClr val="tx1">
                    <a:lumMod val="95000"/>
                    <a:lumOff val="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rPr>
              <a:t>7.07</a:t>
            </a:r>
            <a:endParaRPr lang="en-US" altLang="zh-CN" sz="2000" dirty="0">
              <a:solidFill>
                <a:schemeClr val="tx1">
                  <a:lumMod val="95000"/>
                  <a:lumOff val="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Tree>
    <p:extLst>
      <p:ext uri="{BB962C8B-B14F-4D97-AF65-F5344CB8AC3E}">
        <p14:creationId xmlns:p14="http://schemas.microsoft.com/office/powerpoint/2010/main" val="3512478855"/>
      </p:ext>
    </p:extLst>
  </p:cSld>
  <p:clrMapOvr>
    <a:masterClrMapping/>
  </p:clrMapOvr>
  <p:transition spd="med">
    <p:split orient="vert"/>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灯片编号占位符 4"/>
          <p:cNvSpPr>
            <a:spLocks noGrp="1"/>
          </p:cNvSpPr>
          <p:nvPr>
            <p:ph type="sldNum" sz="quarter" idx="4294967295"/>
          </p:nvPr>
        </p:nvSpPr>
        <p:spPr>
          <a:xfrm>
            <a:off x="7010400" y="6069013"/>
            <a:ext cx="2133600" cy="457200"/>
          </a:xfrm>
          <a:prstGeom prst="rect">
            <a:avLst/>
          </a:prstGeom>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defRPr sz="3200">
                <a:solidFill>
                  <a:schemeClr val="tx1"/>
                </a:solidFill>
                <a:latin typeface="Arial" charset="0"/>
                <a:ea typeface="楷体_GB2312" pitchFamily="49" charset="-122"/>
              </a:defRPr>
            </a:lvl1pPr>
            <a:lvl2pPr>
              <a:defRPr sz="2800">
                <a:solidFill>
                  <a:schemeClr val="tx1"/>
                </a:solidFill>
                <a:latin typeface="Arial" charset="0"/>
                <a:ea typeface="楷体_GB2312" pitchFamily="49" charset="-122"/>
              </a:defRPr>
            </a:lvl2pPr>
            <a:lvl3pPr>
              <a:defRPr sz="2400">
                <a:solidFill>
                  <a:schemeClr val="tx1"/>
                </a:solidFill>
                <a:latin typeface="Arial" charset="0"/>
                <a:ea typeface="楷体_GB2312" pitchFamily="49" charset="-122"/>
              </a:defRPr>
            </a:lvl3pPr>
            <a:lvl4pPr>
              <a:defRPr sz="2000">
                <a:solidFill>
                  <a:schemeClr val="tx1"/>
                </a:solidFill>
                <a:latin typeface="Arial" charset="0"/>
                <a:ea typeface="楷体_GB2312" pitchFamily="49" charset="-122"/>
              </a:defRPr>
            </a:lvl4pPr>
            <a:lvl5pPr>
              <a:defRPr sz="2000">
                <a:solidFill>
                  <a:schemeClr val="tx1"/>
                </a:solidFill>
                <a:latin typeface="Arial" charset="0"/>
                <a:ea typeface="楷体_GB2312" pitchFamily="49" charset="-122"/>
              </a:defRPr>
            </a:lvl5pPr>
            <a:lvl6pPr eaLnBrk="0" hangingPunct="0">
              <a:defRPr sz="2000">
                <a:solidFill>
                  <a:schemeClr val="tx1"/>
                </a:solidFill>
                <a:latin typeface="Arial" charset="0"/>
                <a:ea typeface="楷体_GB2312" pitchFamily="49" charset="-122"/>
              </a:defRPr>
            </a:lvl6pPr>
            <a:lvl7pPr eaLnBrk="0" hangingPunct="0">
              <a:defRPr sz="2000">
                <a:solidFill>
                  <a:schemeClr val="tx1"/>
                </a:solidFill>
                <a:latin typeface="Arial" charset="0"/>
                <a:ea typeface="楷体_GB2312" pitchFamily="49" charset="-122"/>
              </a:defRPr>
            </a:lvl7pPr>
            <a:lvl8pPr eaLnBrk="0" hangingPunct="0">
              <a:defRPr sz="2000">
                <a:solidFill>
                  <a:schemeClr val="tx1"/>
                </a:solidFill>
                <a:latin typeface="Arial" charset="0"/>
                <a:ea typeface="楷体_GB2312" pitchFamily="49" charset="-122"/>
              </a:defRPr>
            </a:lvl8pPr>
            <a:lvl9pPr eaLnBrk="0" hangingPunct="0">
              <a:defRPr sz="2000">
                <a:solidFill>
                  <a:schemeClr val="tx1"/>
                </a:solidFill>
                <a:latin typeface="Arial" charset="0"/>
                <a:ea typeface="楷体_GB2312" pitchFamily="49" charset="-122"/>
              </a:defRPr>
            </a:lvl9pPr>
          </a:lstStyle>
          <a:p>
            <a:pPr>
              <a:defRPr/>
            </a:pPr>
            <a:fld id="{30CE4127-B03C-4F33-BE7B-3F81199A7583}" type="slidenum">
              <a:rPr lang="zh-CN" altLang="en-US" sz="1200" smtClean="0">
                <a:latin typeface="Times New Roman" panose="02020603050405020304" pitchFamily="18" charset="0"/>
                <a:ea typeface="微软雅黑" panose="020B0503020204020204" pitchFamily="34" charset="-122"/>
                <a:sym typeface="Times New Roman" panose="02020603050405020304" pitchFamily="18" charset="0"/>
              </a:rPr>
              <a:pPr>
                <a:defRPr/>
              </a:pPr>
              <a:t>89</a:t>
            </a:fld>
            <a:endParaRPr lang="en-US" altLang="zh-CN" sz="1200">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48132" name="Rectangle 3"/>
          <p:cNvSpPr>
            <a:spLocks noGrp="1" noChangeArrowheads="1"/>
          </p:cNvSpPr>
          <p:nvPr>
            <p:ph type="body" idx="4294967295"/>
          </p:nvPr>
        </p:nvSpPr>
        <p:spPr>
          <a:xfrm>
            <a:off x="252000" y="756000"/>
            <a:ext cx="8640000" cy="3638753"/>
          </a:xfrm>
          <a:prstGeom prst="rect">
            <a:avLst/>
          </a:prstGeom>
          <a:noFill/>
        </p:spPr>
        <p:txBody>
          <a:bodyPr wrap="square" lIns="72000" rIns="72000">
            <a:spAutoFit/>
          </a:bodyPr>
          <a:lstStyle/>
          <a:p>
            <a:pPr marL="360000" indent="-360000" algn="just" fontAlgn="base">
              <a:lnSpc>
                <a:spcPct val="130000"/>
              </a:lnSpc>
              <a:spcBef>
                <a:spcPts val="600"/>
              </a:spcBef>
              <a:buClr>
                <a:srgbClr val="FF6600"/>
              </a:buClr>
              <a:buSzPct val="80000"/>
              <a:buFont typeface="Wingdings" panose="05000000000000000000" pitchFamily="2" charset="2"/>
              <a:buChar char="l"/>
            </a:pPr>
            <a:r>
              <a:rPr lang="zh-CN" altLang="en-US" sz="2000" dirty="0">
                <a:solidFill>
                  <a:schemeClr val="tx1">
                    <a:lumMod val="95000"/>
                    <a:lumOff val="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rPr>
              <a:t>先将五个样本都分别看成是一个簇，最靠近的两个</a:t>
            </a:r>
            <a:r>
              <a:rPr lang="zh-CN" altLang="en-US" sz="2000">
                <a:solidFill>
                  <a:schemeClr val="tx1">
                    <a:lumMod val="95000"/>
                    <a:lumOff val="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rPr>
              <a:t>簇是</a:t>
            </a:r>
            <a:r>
              <a:rPr lang="en-US" altLang="zh-CN" sz="2000">
                <a:solidFill>
                  <a:schemeClr val="tx1">
                    <a:lumMod val="95000"/>
                    <a:lumOff val="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rPr>
              <a:t>3</a:t>
            </a:r>
            <a:r>
              <a:rPr lang="zh-CN" altLang="en-US" sz="2000">
                <a:solidFill>
                  <a:schemeClr val="tx1">
                    <a:lumMod val="95000"/>
                    <a:lumOff val="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rPr>
              <a:t>和</a:t>
            </a:r>
            <a:r>
              <a:rPr lang="en-US" altLang="zh-CN" sz="2000" dirty="0">
                <a:solidFill>
                  <a:schemeClr val="tx1">
                    <a:lumMod val="95000"/>
                    <a:lumOff val="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rPr>
              <a:t>4</a:t>
            </a:r>
            <a:r>
              <a:rPr lang="zh-CN" altLang="en-US" sz="2000" dirty="0">
                <a:solidFill>
                  <a:schemeClr val="tx1">
                    <a:lumMod val="95000"/>
                    <a:lumOff val="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rPr>
              <a:t>，因为他们具有最小的簇间</a:t>
            </a:r>
            <a:r>
              <a:rPr lang="zh-CN" altLang="en-US" sz="2000">
                <a:solidFill>
                  <a:schemeClr val="tx1">
                    <a:lumMod val="95000"/>
                    <a:lumOff val="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rPr>
              <a:t>距离 </a:t>
            </a:r>
            <a:r>
              <a:rPr lang="en-US" altLang="zh-CN" sz="2000">
                <a:solidFill>
                  <a:schemeClr val="tx1">
                    <a:lumMod val="95000"/>
                    <a:lumOff val="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rPr>
              <a:t>D</a:t>
            </a:r>
            <a:r>
              <a:rPr lang="zh-CN" altLang="en-US" sz="2000">
                <a:solidFill>
                  <a:schemeClr val="tx1">
                    <a:lumMod val="95000"/>
                    <a:lumOff val="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rPr>
              <a:t>（</a:t>
            </a:r>
            <a:r>
              <a:rPr lang="en-US" altLang="zh-CN" sz="2000">
                <a:solidFill>
                  <a:schemeClr val="tx1">
                    <a:lumMod val="95000"/>
                    <a:lumOff val="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rPr>
              <a:t>3</a:t>
            </a:r>
            <a:r>
              <a:rPr lang="zh-CN" altLang="en-US" sz="2000">
                <a:solidFill>
                  <a:schemeClr val="tx1">
                    <a:lumMod val="95000"/>
                    <a:lumOff val="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rPr>
              <a:t>，</a:t>
            </a:r>
            <a:r>
              <a:rPr lang="en-US" altLang="zh-CN" sz="2000">
                <a:solidFill>
                  <a:schemeClr val="tx1">
                    <a:lumMod val="95000"/>
                    <a:lumOff val="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rPr>
              <a:t>4</a:t>
            </a:r>
            <a:r>
              <a:rPr lang="zh-CN" altLang="en-US" sz="2000">
                <a:solidFill>
                  <a:schemeClr val="tx1">
                    <a:lumMod val="95000"/>
                    <a:lumOff val="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rPr>
              <a:t>）</a:t>
            </a:r>
            <a:r>
              <a:rPr lang="en-US" altLang="zh-CN" sz="2000" dirty="0">
                <a:solidFill>
                  <a:schemeClr val="tx1">
                    <a:lumMod val="95000"/>
                    <a:lumOff val="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rPr>
              <a:t>=5.0</a:t>
            </a:r>
          </a:p>
          <a:p>
            <a:pPr marL="360000" indent="-360000" algn="just" fontAlgn="base">
              <a:lnSpc>
                <a:spcPct val="130000"/>
              </a:lnSpc>
              <a:spcBef>
                <a:spcPts val="600"/>
              </a:spcBef>
              <a:buClr>
                <a:srgbClr val="FF6600"/>
              </a:buClr>
              <a:buSzPct val="80000"/>
              <a:buFont typeface="Wingdings" panose="05000000000000000000" pitchFamily="2" charset="2"/>
              <a:buChar char="l"/>
            </a:pPr>
            <a:r>
              <a:rPr lang="zh-CN" altLang="en-US" sz="2000">
                <a:solidFill>
                  <a:schemeClr val="tx1">
                    <a:lumMod val="95000"/>
                    <a:lumOff val="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rPr>
              <a:t>合并簇</a:t>
            </a:r>
            <a:r>
              <a:rPr lang="en-US" altLang="zh-CN" sz="2000">
                <a:solidFill>
                  <a:schemeClr val="tx1">
                    <a:lumMod val="95000"/>
                    <a:lumOff val="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rPr>
              <a:t>3</a:t>
            </a:r>
            <a:r>
              <a:rPr lang="zh-CN" altLang="en-US" sz="2000">
                <a:solidFill>
                  <a:schemeClr val="tx1">
                    <a:lumMod val="95000"/>
                    <a:lumOff val="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rPr>
              <a:t>和</a:t>
            </a:r>
            <a:r>
              <a:rPr lang="en-US" altLang="zh-CN" sz="2000" dirty="0">
                <a:solidFill>
                  <a:schemeClr val="tx1">
                    <a:lumMod val="95000"/>
                    <a:lumOff val="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rPr>
              <a:t>4</a:t>
            </a:r>
            <a:r>
              <a:rPr lang="zh-CN" altLang="en-US" sz="2000" dirty="0">
                <a:solidFill>
                  <a:schemeClr val="tx1">
                    <a:lumMod val="95000"/>
                    <a:lumOff val="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rPr>
              <a:t>，得到新</a:t>
            </a:r>
            <a:r>
              <a:rPr lang="zh-CN" altLang="en-US" sz="2000">
                <a:solidFill>
                  <a:schemeClr val="tx1">
                    <a:lumMod val="95000"/>
                    <a:lumOff val="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rPr>
              <a:t>簇集合</a:t>
            </a:r>
            <a:r>
              <a:rPr lang="en-US" altLang="zh-CN" sz="2000" dirty="0">
                <a:solidFill>
                  <a:schemeClr val="tx1">
                    <a:lumMod val="95000"/>
                    <a:lumOff val="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rPr>
              <a:t>1,2</a:t>
            </a:r>
            <a:r>
              <a:rPr lang="en-US" altLang="zh-CN" sz="2000">
                <a:solidFill>
                  <a:schemeClr val="tx1">
                    <a:lumMod val="95000"/>
                    <a:lumOff val="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rPr>
              <a:t>,</a:t>
            </a:r>
            <a:r>
              <a:rPr lang="zh-CN" altLang="en-US" sz="2000">
                <a:solidFill>
                  <a:schemeClr val="tx1">
                    <a:lumMod val="95000"/>
                    <a:lumOff val="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rPr>
              <a:t>（</a:t>
            </a:r>
            <a:r>
              <a:rPr lang="en-US" altLang="zh-CN" sz="2000">
                <a:solidFill>
                  <a:schemeClr val="tx1">
                    <a:lumMod val="95000"/>
                    <a:lumOff val="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rPr>
              <a:t>34</a:t>
            </a:r>
            <a:r>
              <a:rPr lang="zh-CN" altLang="en-US" sz="2000">
                <a:solidFill>
                  <a:schemeClr val="tx1">
                    <a:lumMod val="95000"/>
                    <a:lumOff val="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rPr>
              <a:t>）</a:t>
            </a:r>
            <a:r>
              <a:rPr lang="en-US" altLang="zh-CN" sz="2000" dirty="0">
                <a:solidFill>
                  <a:schemeClr val="tx1">
                    <a:lumMod val="95000"/>
                    <a:lumOff val="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rPr>
              <a:t>,5</a:t>
            </a:r>
            <a:r>
              <a:rPr lang="zh-CN" altLang="en-US" sz="2000" dirty="0">
                <a:solidFill>
                  <a:schemeClr val="tx1">
                    <a:lumMod val="95000"/>
                    <a:lumOff val="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rPr>
              <a:t>更新距离矩阵</a:t>
            </a:r>
          </a:p>
          <a:p>
            <a:pPr marL="817200" lvl="1" indent="-360000" algn="just" fontAlgn="base">
              <a:lnSpc>
                <a:spcPct val="130000"/>
              </a:lnSpc>
              <a:spcBef>
                <a:spcPts val="600"/>
              </a:spcBef>
              <a:buClr>
                <a:srgbClr val="FF6600"/>
              </a:buClr>
              <a:buSzPct val="80000"/>
              <a:buFont typeface="Wingdings" panose="05000000000000000000" pitchFamily="2" charset="2"/>
              <a:buChar char="l"/>
            </a:pPr>
            <a:r>
              <a:rPr lang="en-US" altLang="zh-CN" sz="2000" dirty="0">
                <a:solidFill>
                  <a:schemeClr val="tx1">
                    <a:lumMod val="95000"/>
                    <a:lumOff val="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rPr>
              <a:t>D(1,(34)) = min(D(1,3),D(1,4)) = min(20.6, 22.4) = 20.6</a:t>
            </a:r>
          </a:p>
          <a:p>
            <a:pPr marL="817200" lvl="1" indent="-360000" algn="just" fontAlgn="base">
              <a:lnSpc>
                <a:spcPct val="130000"/>
              </a:lnSpc>
              <a:spcBef>
                <a:spcPts val="600"/>
              </a:spcBef>
              <a:buClr>
                <a:srgbClr val="FF6600"/>
              </a:buClr>
              <a:buSzPct val="80000"/>
              <a:buFont typeface="Wingdings" panose="05000000000000000000" pitchFamily="2" charset="2"/>
              <a:buChar char="l"/>
            </a:pPr>
            <a:r>
              <a:rPr lang="en-US" altLang="zh-CN" sz="2000" dirty="0">
                <a:solidFill>
                  <a:schemeClr val="tx1">
                    <a:lumMod val="95000"/>
                    <a:lumOff val="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rPr>
              <a:t>D(2,(34)) = min(D(2,3),D(2,4)) = min(14.1, 11.2) = 11.2</a:t>
            </a:r>
          </a:p>
          <a:p>
            <a:pPr marL="817200" lvl="1" indent="-360000" algn="just" fontAlgn="base">
              <a:lnSpc>
                <a:spcPct val="130000"/>
              </a:lnSpc>
              <a:spcBef>
                <a:spcPts val="600"/>
              </a:spcBef>
              <a:buClr>
                <a:srgbClr val="FF6600"/>
              </a:buClr>
              <a:buSzPct val="80000"/>
              <a:buFont typeface="Wingdings" panose="05000000000000000000" pitchFamily="2" charset="2"/>
              <a:buChar char="l"/>
            </a:pPr>
            <a:r>
              <a:rPr lang="en-US" altLang="zh-CN" sz="2000" dirty="0">
                <a:solidFill>
                  <a:schemeClr val="tx1">
                    <a:lumMod val="95000"/>
                    <a:lumOff val="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rPr>
              <a:t>D(5,(34)) = min(D(3,5),D(4,5)) = min(25.0, 25.5) = 25.0</a:t>
            </a:r>
          </a:p>
          <a:p>
            <a:pPr marL="817200" lvl="1" indent="-360000" algn="just" fontAlgn="base">
              <a:lnSpc>
                <a:spcPct val="130000"/>
              </a:lnSpc>
              <a:spcBef>
                <a:spcPts val="600"/>
              </a:spcBef>
              <a:buClr>
                <a:srgbClr val="FF6600"/>
              </a:buClr>
              <a:buSzPct val="80000"/>
              <a:buFont typeface="Wingdings" panose="05000000000000000000" pitchFamily="2" charset="2"/>
              <a:buChar char="l"/>
            </a:pPr>
            <a:r>
              <a:rPr lang="zh-CN" altLang="en-US" sz="2000">
                <a:solidFill>
                  <a:schemeClr val="tx1">
                    <a:lumMod val="95000"/>
                    <a:lumOff val="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rPr>
              <a:t>原有簇</a:t>
            </a:r>
            <a:r>
              <a:rPr lang="en-US" altLang="zh-CN" sz="2000" dirty="0">
                <a:solidFill>
                  <a:schemeClr val="tx1">
                    <a:lumMod val="95000"/>
                    <a:lumOff val="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rPr>
              <a:t>1,2,5</a:t>
            </a:r>
            <a:r>
              <a:rPr lang="zh-CN" altLang="en-US" sz="2000" dirty="0">
                <a:solidFill>
                  <a:schemeClr val="tx1">
                    <a:lumMod val="95000"/>
                    <a:lumOff val="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rPr>
              <a:t>间的距离不变，故在四</a:t>
            </a:r>
            <a:r>
              <a:rPr lang="zh-CN" altLang="en-US" sz="2000">
                <a:solidFill>
                  <a:schemeClr val="tx1">
                    <a:lumMod val="95000"/>
                    <a:lumOff val="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rPr>
              <a:t>个簇</a:t>
            </a:r>
            <a:r>
              <a:rPr lang="en-US" altLang="zh-CN" sz="2000" dirty="0">
                <a:solidFill>
                  <a:schemeClr val="tx1">
                    <a:lumMod val="95000"/>
                    <a:lumOff val="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rPr>
              <a:t>1,2,(34),5</a:t>
            </a:r>
            <a:r>
              <a:rPr lang="zh-CN" altLang="en-US" sz="2000" dirty="0">
                <a:solidFill>
                  <a:schemeClr val="tx1">
                    <a:lumMod val="95000"/>
                    <a:lumOff val="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rPr>
              <a:t>中，最靠近的两个</a:t>
            </a:r>
            <a:r>
              <a:rPr lang="zh-CN" altLang="en-US" sz="2000">
                <a:solidFill>
                  <a:schemeClr val="tx1">
                    <a:lumMod val="95000"/>
                    <a:lumOff val="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rPr>
              <a:t>簇是</a:t>
            </a:r>
            <a:r>
              <a:rPr lang="en-US" altLang="zh-CN" sz="2000">
                <a:solidFill>
                  <a:schemeClr val="tx1">
                    <a:lumMod val="95000"/>
                    <a:lumOff val="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rPr>
              <a:t>1</a:t>
            </a:r>
            <a:r>
              <a:rPr lang="zh-CN" altLang="en-US" sz="2000">
                <a:solidFill>
                  <a:schemeClr val="tx1">
                    <a:lumMod val="95000"/>
                    <a:lumOff val="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rPr>
              <a:t>和</a:t>
            </a:r>
            <a:r>
              <a:rPr lang="en-US" altLang="zh-CN" sz="2000" dirty="0">
                <a:solidFill>
                  <a:schemeClr val="tx1">
                    <a:lumMod val="95000"/>
                    <a:lumOff val="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rPr>
              <a:t>5</a:t>
            </a:r>
            <a:r>
              <a:rPr lang="zh-CN" altLang="en-US" sz="2000" dirty="0">
                <a:solidFill>
                  <a:schemeClr val="tx1">
                    <a:lumMod val="95000"/>
                    <a:lumOff val="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rPr>
              <a:t>，它们具有最小簇</a:t>
            </a:r>
            <a:r>
              <a:rPr lang="zh-CN" altLang="en-US" sz="2000">
                <a:solidFill>
                  <a:schemeClr val="tx1">
                    <a:lumMod val="95000"/>
                    <a:lumOff val="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rPr>
              <a:t>间距离</a:t>
            </a:r>
            <a:r>
              <a:rPr lang="en-US" altLang="zh-CN" sz="2000">
                <a:solidFill>
                  <a:schemeClr val="tx1">
                    <a:lumMod val="95000"/>
                    <a:lumOff val="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rPr>
              <a:t>D</a:t>
            </a:r>
            <a:r>
              <a:rPr lang="zh-CN" altLang="en-US" sz="2000">
                <a:solidFill>
                  <a:schemeClr val="tx1">
                    <a:lumMod val="95000"/>
                    <a:lumOff val="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rPr>
              <a:t>（</a:t>
            </a:r>
            <a:r>
              <a:rPr lang="en-US" altLang="zh-CN" sz="2000">
                <a:solidFill>
                  <a:schemeClr val="tx1">
                    <a:lumMod val="95000"/>
                    <a:lumOff val="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rPr>
              <a:t>1,5</a:t>
            </a:r>
            <a:r>
              <a:rPr lang="zh-CN" altLang="en-US" sz="2000">
                <a:solidFill>
                  <a:schemeClr val="tx1">
                    <a:lumMod val="95000"/>
                    <a:lumOff val="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rPr>
              <a:t>）＝</a:t>
            </a:r>
            <a:r>
              <a:rPr lang="en-US" altLang="zh-CN" sz="2000">
                <a:solidFill>
                  <a:schemeClr val="tx1">
                    <a:lumMod val="95000"/>
                    <a:lumOff val="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rPr>
              <a:t>7.07</a:t>
            </a:r>
            <a:endParaRPr lang="en-US" altLang="zh-CN" sz="2000" dirty="0">
              <a:solidFill>
                <a:schemeClr val="tx1">
                  <a:lumMod val="95000"/>
                  <a:lumOff val="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pic>
        <p:nvPicPr>
          <p:cNvPr id="7" name="Picture 4"/>
          <p:cNvPicPr>
            <a:picLocks noChangeAspect="1" noChangeArrowheads="1"/>
          </p:cNvPicPr>
          <p:nvPr/>
        </p:nvPicPr>
        <p:blipFill>
          <a:blip r:embed="rId2">
            <a:extLst>
              <a:ext uri="{28A0092B-C50C-407E-A947-70E740481C1C}">
                <a14:useLocalDpi xmlns:a14="http://schemas.microsoft.com/office/drawing/2010/main" val="0"/>
              </a:ext>
            </a:extLst>
          </a:blip>
          <a:srcRect r="21683" b="6267"/>
          <a:stretch>
            <a:fillRect/>
          </a:stretch>
        </p:blipFill>
        <p:spPr bwMode="auto">
          <a:xfrm>
            <a:off x="6731129" y="4504060"/>
            <a:ext cx="2305367" cy="2232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2">
            <a:extLst>
              <a:ext uri="{FF2B5EF4-FFF2-40B4-BE49-F238E27FC236}">
                <a16:creationId xmlns:a16="http://schemas.microsoft.com/office/drawing/2014/main" id="{8E009317-42D2-4CAB-8F89-E4FC72606870}"/>
              </a:ext>
            </a:extLst>
          </p:cNvPr>
          <p:cNvSpPr txBox="1">
            <a:spLocks noChangeArrowheads="1"/>
          </p:cNvSpPr>
          <p:nvPr/>
        </p:nvSpPr>
        <p:spPr>
          <a:xfrm>
            <a:off x="756000" y="108000"/>
            <a:ext cx="6781800" cy="492443"/>
          </a:xfrm>
          <a:prstGeom prst="rect">
            <a:avLst/>
          </a:prstGeom>
        </p:spPr>
        <p:txBody>
          <a:bodyPr wrap="square">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lnSpc>
                <a:spcPct val="100000"/>
              </a:lnSpc>
              <a:spcAft>
                <a:spcPct val="0"/>
              </a:spcAft>
            </a:pPr>
            <a:r>
              <a:rPr lang="en-US" altLang="zh-CN"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2.2.1 </a:t>
            </a:r>
            <a:r>
              <a:rPr lang="zh-CN" altLang="en-US"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单连接算法</a:t>
            </a:r>
            <a:endParaRPr lang="zh-CN" altLang="en-US" sz="2600" b="1" spc="50" dirty="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pic>
        <p:nvPicPr>
          <p:cNvPr id="10" name="Picture 4">
            <a:extLst>
              <a:ext uri="{FF2B5EF4-FFF2-40B4-BE49-F238E27FC236}">
                <a16:creationId xmlns:a16="http://schemas.microsoft.com/office/drawing/2014/main" id="{D7895C3C-CB90-4A7C-97E7-678E22E3EA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0001" r="3506" b="63669"/>
          <a:stretch>
            <a:fillRect/>
          </a:stretch>
        </p:blipFill>
        <p:spPr bwMode="auto">
          <a:xfrm>
            <a:off x="251520" y="4810749"/>
            <a:ext cx="4755487" cy="158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5">
            <a:extLst>
              <a:ext uri="{FF2B5EF4-FFF2-40B4-BE49-F238E27FC236}">
                <a16:creationId xmlns:a16="http://schemas.microsoft.com/office/drawing/2014/main" id="{48378BD6-DF9B-461F-8527-F060EEAEB92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92106" y="4815028"/>
            <a:ext cx="3824170" cy="158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93240785"/>
      </p:ext>
    </p:extLst>
  </p:cSld>
  <p:clrMapOvr>
    <a:masterClrMapping/>
  </p:clrMapOvr>
  <p:transition spd="med">
    <p:split orient="vert"/>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756000" y="108000"/>
            <a:ext cx="6781800" cy="492443"/>
          </a:xfrm>
          <a:prstGeom prst="rect">
            <a:avLst/>
          </a:prstGeom>
        </p:spPr>
        <p:txBody>
          <a:bodyPr wrap="square">
            <a:spAutoFit/>
          </a:bodyPr>
          <a:lstStyle/>
          <a:p>
            <a:pPr fontAlgn="base">
              <a:lnSpc>
                <a:spcPct val="100000"/>
              </a:lnSpc>
              <a:spcAft>
                <a:spcPct val="0"/>
              </a:spcAft>
            </a:pPr>
            <a:r>
              <a:rPr lang="zh-CN" altLang="en-US" sz="2600" b="1" spc="50" dirty="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数据挖掘对聚类</a:t>
            </a:r>
            <a:r>
              <a:rPr lang="zh-CN" altLang="en-US"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的要求</a:t>
            </a:r>
            <a:endParaRPr lang="zh-CN" altLang="en-US" sz="2600" b="1" spc="50" dirty="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3" name="内容占位符 2"/>
          <p:cNvSpPr>
            <a:spLocks noGrp="1"/>
          </p:cNvSpPr>
          <p:nvPr>
            <p:ph idx="4294967295"/>
          </p:nvPr>
        </p:nvSpPr>
        <p:spPr>
          <a:xfrm>
            <a:off x="252000" y="692696"/>
            <a:ext cx="8640000" cy="6020944"/>
          </a:xfrm>
          <a:prstGeom prst="rect">
            <a:avLst/>
          </a:prstGeom>
          <a:noFill/>
        </p:spPr>
        <p:txBody>
          <a:bodyPr wrap="square">
            <a:spAutoFit/>
          </a:bodyPr>
          <a:lstStyle/>
          <a:p>
            <a:pPr marL="360000" indent="-360000" algn="just" fontAlgn="base">
              <a:lnSpc>
                <a:spcPct val="130000"/>
              </a:lnSpc>
              <a:spcBef>
                <a:spcPts val="600"/>
              </a:spcBef>
              <a:spcAft>
                <a:spcPct val="0"/>
              </a:spcAft>
              <a:buClr>
                <a:srgbClr val="FF6600"/>
              </a:buClr>
              <a:buSzPct val="80000"/>
              <a:buFont typeface="Wingdings" panose="05000000000000000000" pitchFamily="2" charset="2"/>
              <a:buChar char="l"/>
            </a:pPr>
            <a:r>
              <a:rPr lang="zh-CN" altLang="en-US" sz="2400" b="1">
                <a:solidFill>
                  <a:srgbClr val="FF6700"/>
                </a:solidFill>
                <a:latin typeface="Times New Roman" panose="02020603050405020304" pitchFamily="18" charset="0"/>
                <a:ea typeface="微软雅黑" panose="020B0503020204020204" pitchFamily="34" charset="-122"/>
                <a:cs typeface="+mn-ea"/>
                <a:sym typeface="Times New Roman" panose="02020603050405020304" pitchFamily="18" charset="0"/>
              </a:rPr>
              <a:t>可扩展性</a:t>
            </a:r>
            <a:endParaRPr lang="en-US" altLang="zh-CN" sz="2400" b="1" dirty="0">
              <a:solidFill>
                <a:srgbClr val="FF6700"/>
              </a:solidFill>
              <a:latin typeface="Times New Roman" panose="02020603050405020304" pitchFamily="18" charset="0"/>
              <a:ea typeface="微软雅黑" panose="020B0503020204020204" pitchFamily="34" charset="-122"/>
              <a:cs typeface="+mn-ea"/>
              <a:sym typeface="Times New Roman" panose="02020603050405020304" pitchFamily="18" charset="0"/>
            </a:endParaRPr>
          </a:p>
          <a:p>
            <a:pPr marL="817200" lvl="1" indent="-360000" algn="just" fontAlgn="base">
              <a:lnSpc>
                <a:spcPct val="130000"/>
              </a:lnSpc>
              <a:spcBef>
                <a:spcPts val="600"/>
              </a:spcBef>
              <a:spcAft>
                <a:spcPct val="0"/>
              </a:spcAft>
              <a:buClr>
                <a:srgbClr val="FF6600"/>
              </a:buClr>
              <a:buSzPct val="80000"/>
              <a:buFont typeface="Wingdings" panose="05000000000000000000" pitchFamily="2" charset="2"/>
              <a:buChar char="l"/>
            </a:pPr>
            <a:r>
              <a:rPr lang="zh-CN" altLang="en-US" sz="2000" dirty="0">
                <a:latin typeface="Times New Roman" panose="02020603050405020304" pitchFamily="18" charset="0"/>
                <a:ea typeface="微软雅黑" panose="020B0503020204020204" pitchFamily="34" charset="-122"/>
                <a:cs typeface="+mn-ea"/>
                <a:sym typeface="Times New Roman" panose="02020603050405020304" pitchFamily="18" charset="0"/>
              </a:rPr>
              <a:t>许多聚类算法在小于几百个数据对象的小数据集合上工作得很好</a:t>
            </a:r>
          </a:p>
          <a:p>
            <a:pPr marL="817200" lvl="1" indent="-360000" algn="just" fontAlgn="base">
              <a:lnSpc>
                <a:spcPct val="130000"/>
              </a:lnSpc>
              <a:spcBef>
                <a:spcPts val="600"/>
              </a:spcBef>
              <a:spcAft>
                <a:spcPct val="0"/>
              </a:spcAft>
              <a:buClr>
                <a:srgbClr val="FF6600"/>
              </a:buClr>
              <a:buSzPct val="80000"/>
              <a:buFont typeface="Wingdings" panose="05000000000000000000" pitchFamily="2" charset="2"/>
              <a:buChar char="l"/>
            </a:pPr>
            <a:r>
              <a:rPr lang="zh-CN" altLang="en-US" sz="2000" dirty="0">
                <a:latin typeface="Times New Roman" panose="02020603050405020304" pitchFamily="18" charset="0"/>
                <a:ea typeface="微软雅黑" panose="020B0503020204020204" pitchFamily="34" charset="-122"/>
                <a:cs typeface="+mn-ea"/>
                <a:sym typeface="Times New Roman" panose="02020603050405020304" pitchFamily="18" charset="0"/>
              </a:rPr>
              <a:t>而一个大规模数据库可能包含几百万</a:t>
            </a:r>
            <a:r>
              <a:rPr lang="zh-CN" altLang="en-US" sz="2000">
                <a:latin typeface="Times New Roman" panose="02020603050405020304" pitchFamily="18" charset="0"/>
                <a:ea typeface="微软雅黑" panose="020B0503020204020204" pitchFamily="34" charset="-122"/>
                <a:cs typeface="+mn-ea"/>
                <a:sym typeface="Times New Roman" panose="02020603050405020304" pitchFamily="18" charset="0"/>
              </a:rPr>
              <a:t>个对象</a:t>
            </a:r>
            <a:endParaRPr lang="en-US" altLang="zh-CN" sz="2000" dirty="0">
              <a:latin typeface="Times New Roman" panose="02020603050405020304" pitchFamily="18" charset="0"/>
              <a:ea typeface="微软雅黑" panose="020B0503020204020204" pitchFamily="34" charset="-122"/>
              <a:cs typeface="+mn-ea"/>
              <a:sym typeface="Times New Roman" panose="02020603050405020304" pitchFamily="18" charset="0"/>
            </a:endParaRPr>
          </a:p>
          <a:p>
            <a:pPr marL="360000" indent="-360000" algn="just" fontAlgn="base">
              <a:lnSpc>
                <a:spcPct val="130000"/>
              </a:lnSpc>
              <a:spcBef>
                <a:spcPts val="600"/>
              </a:spcBef>
              <a:spcAft>
                <a:spcPct val="0"/>
              </a:spcAft>
              <a:buClr>
                <a:srgbClr val="FF6600"/>
              </a:buClr>
              <a:buSzPct val="80000"/>
              <a:buFont typeface="Wingdings" panose="05000000000000000000" pitchFamily="2" charset="2"/>
              <a:buChar char="l"/>
            </a:pPr>
            <a:r>
              <a:rPr lang="zh-CN" altLang="en-US" sz="2400" b="1" dirty="0">
                <a:solidFill>
                  <a:srgbClr val="FF6700"/>
                </a:solidFill>
                <a:latin typeface="Times New Roman" panose="02020603050405020304" pitchFamily="18" charset="0"/>
                <a:ea typeface="微软雅黑" panose="020B0503020204020204" pitchFamily="34" charset="-122"/>
                <a:cs typeface="+mn-ea"/>
                <a:sym typeface="Times New Roman" panose="02020603050405020304" pitchFamily="18" charset="0"/>
              </a:rPr>
              <a:t>处理不同数据类型的能力</a:t>
            </a:r>
          </a:p>
          <a:p>
            <a:pPr marL="817200" lvl="1" indent="-360000" algn="just" fontAlgn="base">
              <a:lnSpc>
                <a:spcPct val="130000"/>
              </a:lnSpc>
              <a:spcBef>
                <a:spcPts val="600"/>
              </a:spcBef>
              <a:spcAft>
                <a:spcPct val="0"/>
              </a:spcAft>
              <a:buClr>
                <a:srgbClr val="FF6600"/>
              </a:buClr>
              <a:buSzPct val="80000"/>
              <a:buFont typeface="Wingdings" panose="05000000000000000000" pitchFamily="2" charset="2"/>
              <a:buChar char="l"/>
            </a:pPr>
            <a:r>
              <a:rPr lang="zh-CN" altLang="en-US" sz="2000" dirty="0">
                <a:latin typeface="Times New Roman" panose="02020603050405020304" pitchFamily="18" charset="0"/>
                <a:ea typeface="微软雅黑" panose="020B0503020204020204" pitchFamily="34" charset="-122"/>
                <a:cs typeface="+mn-ea"/>
                <a:sym typeface="Times New Roman" panose="02020603050405020304" pitchFamily="18" charset="0"/>
              </a:rPr>
              <a:t>许多聚类算法专门用于数值类型的数据</a:t>
            </a:r>
          </a:p>
          <a:p>
            <a:pPr marL="817200" lvl="1" indent="-360000" algn="just" fontAlgn="base">
              <a:lnSpc>
                <a:spcPct val="130000"/>
              </a:lnSpc>
              <a:spcBef>
                <a:spcPts val="600"/>
              </a:spcBef>
              <a:spcAft>
                <a:spcPct val="0"/>
              </a:spcAft>
              <a:buClr>
                <a:srgbClr val="FF6600"/>
              </a:buClr>
              <a:buSzPct val="80000"/>
              <a:buFont typeface="Wingdings" panose="05000000000000000000" pitchFamily="2" charset="2"/>
              <a:buChar char="l"/>
            </a:pPr>
            <a:r>
              <a:rPr lang="zh-CN" altLang="en-US" sz="2000" dirty="0">
                <a:latin typeface="Times New Roman" panose="02020603050405020304" pitchFamily="18" charset="0"/>
                <a:ea typeface="微软雅黑" panose="020B0503020204020204" pitchFamily="34" charset="-122"/>
                <a:cs typeface="+mn-ea"/>
                <a:sym typeface="Times New Roman" panose="02020603050405020304" pitchFamily="18" charset="0"/>
              </a:rPr>
              <a:t>而实际应用涉及不同的数据类型，如二元的、分类的、图像</a:t>
            </a:r>
            <a:r>
              <a:rPr lang="zh-CN" altLang="en-US" sz="2000">
                <a:latin typeface="Times New Roman" panose="02020603050405020304" pitchFamily="18" charset="0"/>
                <a:ea typeface="微软雅黑" panose="020B0503020204020204" pitchFamily="34" charset="-122"/>
                <a:cs typeface="+mn-ea"/>
                <a:sym typeface="Times New Roman" panose="02020603050405020304" pitchFamily="18" charset="0"/>
              </a:rPr>
              <a:t>的等</a:t>
            </a:r>
            <a:endParaRPr lang="en-US" altLang="zh-CN" sz="2000" dirty="0">
              <a:latin typeface="Times New Roman" panose="02020603050405020304" pitchFamily="18" charset="0"/>
              <a:ea typeface="微软雅黑" panose="020B0503020204020204" pitchFamily="34" charset="-122"/>
              <a:cs typeface="+mn-ea"/>
              <a:sym typeface="Times New Roman" panose="02020603050405020304" pitchFamily="18" charset="0"/>
            </a:endParaRPr>
          </a:p>
          <a:p>
            <a:pPr marL="360000" indent="-360000" algn="just" fontAlgn="base">
              <a:lnSpc>
                <a:spcPct val="130000"/>
              </a:lnSpc>
              <a:spcBef>
                <a:spcPts val="600"/>
              </a:spcBef>
              <a:spcAft>
                <a:spcPct val="0"/>
              </a:spcAft>
              <a:buClr>
                <a:srgbClr val="FF6600"/>
              </a:buClr>
              <a:buSzPct val="80000"/>
              <a:buFont typeface="Wingdings" panose="05000000000000000000" pitchFamily="2" charset="2"/>
              <a:buChar char="l"/>
            </a:pPr>
            <a:r>
              <a:rPr lang="zh-CN" altLang="en-US" sz="2400" b="1" dirty="0">
                <a:solidFill>
                  <a:srgbClr val="FF6700"/>
                </a:solidFill>
                <a:latin typeface="Times New Roman" panose="02020603050405020304" pitchFamily="18" charset="0"/>
                <a:ea typeface="微软雅黑" panose="020B0503020204020204" pitchFamily="34" charset="-122"/>
                <a:cs typeface="+mn-ea"/>
                <a:sym typeface="Times New Roman" panose="02020603050405020304" pitchFamily="18" charset="0"/>
              </a:rPr>
              <a:t>发现任意形状的能力</a:t>
            </a:r>
          </a:p>
          <a:p>
            <a:pPr marL="817200" lvl="1" indent="-360000" algn="just" fontAlgn="base">
              <a:lnSpc>
                <a:spcPct val="130000"/>
              </a:lnSpc>
              <a:spcBef>
                <a:spcPts val="600"/>
              </a:spcBef>
              <a:spcAft>
                <a:spcPct val="0"/>
              </a:spcAft>
              <a:buClr>
                <a:srgbClr val="FF6600"/>
              </a:buClr>
              <a:buSzPct val="80000"/>
              <a:buFont typeface="Wingdings" panose="05000000000000000000" pitchFamily="2" charset="2"/>
              <a:buChar char="l"/>
            </a:pPr>
            <a:r>
              <a:rPr lang="zh-CN" altLang="en-US" sz="2000" dirty="0">
                <a:latin typeface="Times New Roman" panose="02020603050405020304" pitchFamily="18" charset="0"/>
                <a:ea typeface="微软雅黑" panose="020B0503020204020204" pitchFamily="34" charset="-122"/>
                <a:cs typeface="+mn-ea"/>
                <a:sym typeface="Times New Roman" panose="02020603050405020304" pitchFamily="18" charset="0"/>
              </a:rPr>
              <a:t>基于距离的聚类算法往往发现的是球形的聚类</a:t>
            </a:r>
          </a:p>
          <a:p>
            <a:pPr marL="817200" lvl="1" indent="-360000" algn="just" fontAlgn="base">
              <a:lnSpc>
                <a:spcPct val="130000"/>
              </a:lnSpc>
              <a:spcBef>
                <a:spcPts val="600"/>
              </a:spcBef>
              <a:spcAft>
                <a:spcPct val="0"/>
              </a:spcAft>
              <a:buClr>
                <a:srgbClr val="FF6600"/>
              </a:buClr>
              <a:buSzPct val="80000"/>
              <a:buFont typeface="Wingdings" panose="05000000000000000000" pitchFamily="2" charset="2"/>
              <a:buChar char="l"/>
            </a:pPr>
            <a:r>
              <a:rPr lang="zh-CN" altLang="en-US" sz="2000" dirty="0">
                <a:latin typeface="Times New Roman" panose="02020603050405020304" pitchFamily="18" charset="0"/>
                <a:ea typeface="微软雅黑" panose="020B0503020204020204" pitchFamily="34" charset="-122"/>
                <a:cs typeface="+mn-ea"/>
                <a:sym typeface="Times New Roman" panose="02020603050405020304" pitchFamily="18" charset="0"/>
              </a:rPr>
              <a:t>而现实的聚类是任意</a:t>
            </a:r>
            <a:r>
              <a:rPr lang="zh-CN" altLang="en-US" sz="2000">
                <a:latin typeface="Times New Roman" panose="02020603050405020304" pitchFamily="18" charset="0"/>
                <a:ea typeface="微软雅黑" panose="020B0503020204020204" pitchFamily="34" charset="-122"/>
                <a:cs typeface="+mn-ea"/>
                <a:sym typeface="Times New Roman" panose="02020603050405020304" pitchFamily="18" charset="0"/>
              </a:rPr>
              <a:t>形状的</a:t>
            </a:r>
            <a:endParaRPr lang="en-US" altLang="zh-CN" sz="2000" dirty="0">
              <a:latin typeface="Times New Roman" panose="02020603050405020304" pitchFamily="18" charset="0"/>
              <a:ea typeface="微软雅黑" panose="020B0503020204020204" pitchFamily="34" charset="-122"/>
              <a:cs typeface="+mn-ea"/>
              <a:sym typeface="Times New Roman" panose="02020603050405020304" pitchFamily="18" charset="0"/>
            </a:endParaRPr>
          </a:p>
          <a:p>
            <a:pPr marL="360000" indent="-360000" algn="just" fontAlgn="base">
              <a:lnSpc>
                <a:spcPct val="130000"/>
              </a:lnSpc>
              <a:spcBef>
                <a:spcPts val="600"/>
              </a:spcBef>
              <a:spcAft>
                <a:spcPct val="0"/>
              </a:spcAft>
              <a:buClr>
                <a:srgbClr val="FF6600"/>
              </a:buClr>
              <a:buSzPct val="80000"/>
              <a:buFont typeface="Wingdings" panose="05000000000000000000" pitchFamily="2" charset="2"/>
              <a:buChar char="l"/>
            </a:pPr>
            <a:r>
              <a:rPr lang="zh-CN" altLang="en-US" sz="2400" b="1" dirty="0">
                <a:solidFill>
                  <a:srgbClr val="FF6700"/>
                </a:solidFill>
                <a:latin typeface="Times New Roman" panose="02020603050405020304" pitchFamily="18" charset="0"/>
                <a:ea typeface="微软雅黑" panose="020B0503020204020204" pitchFamily="34" charset="-122"/>
                <a:cs typeface="+mn-ea"/>
                <a:sym typeface="Times New Roman" panose="02020603050405020304" pitchFamily="18" charset="0"/>
              </a:rPr>
              <a:t>用于决定输入参数的领域知识最小化</a:t>
            </a:r>
          </a:p>
          <a:p>
            <a:pPr marL="817200" lvl="1" indent="-360000" algn="just" fontAlgn="base">
              <a:lnSpc>
                <a:spcPct val="130000"/>
              </a:lnSpc>
              <a:spcBef>
                <a:spcPts val="600"/>
              </a:spcBef>
              <a:spcAft>
                <a:spcPct val="0"/>
              </a:spcAft>
              <a:buClr>
                <a:srgbClr val="FF6600"/>
              </a:buClr>
              <a:buSzPct val="80000"/>
              <a:buFont typeface="Wingdings" panose="05000000000000000000" pitchFamily="2" charset="2"/>
              <a:buChar char="l"/>
            </a:pPr>
            <a:r>
              <a:rPr lang="zh-CN" altLang="en-US" sz="2000" dirty="0">
                <a:latin typeface="Times New Roman" panose="02020603050405020304" pitchFamily="18" charset="0"/>
                <a:ea typeface="微软雅黑" panose="020B0503020204020204" pitchFamily="34" charset="-122"/>
                <a:cs typeface="+mn-ea"/>
                <a:sym typeface="Times New Roman" panose="02020603050405020304" pitchFamily="18" charset="0"/>
              </a:rPr>
              <a:t>聚类结果对于输入参数十分敏感</a:t>
            </a:r>
          </a:p>
          <a:p>
            <a:pPr marL="817200" lvl="1" indent="-360000" algn="just" fontAlgn="base">
              <a:lnSpc>
                <a:spcPct val="130000"/>
              </a:lnSpc>
              <a:spcBef>
                <a:spcPts val="600"/>
              </a:spcBef>
              <a:spcAft>
                <a:spcPct val="0"/>
              </a:spcAft>
              <a:buClr>
                <a:srgbClr val="FF6600"/>
              </a:buClr>
              <a:buSzPct val="80000"/>
              <a:buFont typeface="Wingdings" panose="05000000000000000000" pitchFamily="2" charset="2"/>
              <a:buChar char="l"/>
            </a:pPr>
            <a:r>
              <a:rPr lang="zh-CN" altLang="en-US" sz="2000" dirty="0">
                <a:latin typeface="Times New Roman" panose="02020603050405020304" pitchFamily="18" charset="0"/>
                <a:ea typeface="微软雅黑" panose="020B0503020204020204" pitchFamily="34" charset="-122"/>
                <a:cs typeface="+mn-ea"/>
                <a:sym typeface="Times New Roman" panose="02020603050405020304" pitchFamily="18" charset="0"/>
              </a:rPr>
              <a:t>而参数很难决定，聚类的质量也很难控制</a:t>
            </a:r>
          </a:p>
        </p:txBody>
      </p:sp>
    </p:spTree>
    <p:extLst>
      <p:ext uri="{BB962C8B-B14F-4D97-AF65-F5344CB8AC3E}">
        <p14:creationId xmlns:p14="http://schemas.microsoft.com/office/powerpoint/2010/main" val="4117771673"/>
      </p:ext>
    </p:extLst>
  </p:cSld>
  <p:clrMapOvr>
    <a:masterClrMapping/>
  </p:clrMapOvr>
  <p:transition spd="med">
    <p:split orient="vert"/>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756000" y="108000"/>
            <a:ext cx="6781800" cy="492443"/>
          </a:xfrm>
          <a:prstGeom prst="rect">
            <a:avLst/>
          </a:prstGeom>
        </p:spPr>
        <p:txBody>
          <a:bodyPr wrap="square">
            <a:spAutoFit/>
          </a:bodyPr>
          <a:lstStyle/>
          <a:p>
            <a:pPr fontAlgn="base">
              <a:lnSpc>
                <a:spcPct val="100000"/>
              </a:lnSpc>
              <a:spcAft>
                <a:spcPct val="0"/>
              </a:spcAft>
            </a:pPr>
            <a:r>
              <a:rPr lang="en-US" altLang="zh-CN"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2.2.2 </a:t>
            </a:r>
            <a:r>
              <a:rPr lang="zh-CN" altLang="en-US"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层次</a:t>
            </a:r>
            <a:r>
              <a:rPr lang="zh-CN" altLang="en-US" sz="2600" b="1" spc="50" dirty="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方法的问题及改进</a:t>
            </a:r>
          </a:p>
        </p:txBody>
      </p:sp>
      <p:sp>
        <p:nvSpPr>
          <p:cNvPr id="3" name="内容占位符 2"/>
          <p:cNvSpPr>
            <a:spLocks noGrp="1"/>
          </p:cNvSpPr>
          <p:nvPr>
            <p:ph idx="4294967295"/>
          </p:nvPr>
        </p:nvSpPr>
        <p:spPr>
          <a:xfrm>
            <a:off x="252000" y="756000"/>
            <a:ext cx="8640000" cy="5987088"/>
          </a:xfrm>
          <a:prstGeom prst="rect">
            <a:avLst/>
          </a:prstGeom>
          <a:noFill/>
        </p:spPr>
        <p:txBody>
          <a:bodyPr wrap="square" lIns="72000" rIns="72000">
            <a:spAutoFit/>
          </a:bodyPr>
          <a:lstStyle/>
          <a:p>
            <a:pPr marL="360000" indent="-360000" algn="just" fontAlgn="base">
              <a:lnSpc>
                <a:spcPct val="130000"/>
              </a:lnSpc>
              <a:spcBef>
                <a:spcPts val="600"/>
              </a:spcBef>
              <a:buClr>
                <a:srgbClr val="FF6600"/>
              </a:buClr>
              <a:buSzPct val="80000"/>
              <a:buFont typeface="Wingdings" panose="05000000000000000000" pitchFamily="2" charset="2"/>
              <a:buChar char="l"/>
            </a:pPr>
            <a:r>
              <a:rPr lang="zh-CN" altLang="en-US" sz="2200" dirty="0">
                <a:latin typeface="Times New Roman" panose="02020603050405020304" pitchFamily="18" charset="0"/>
                <a:ea typeface="微软雅黑" panose="020B0503020204020204" pitchFamily="34" charset="-122"/>
                <a:cs typeface="+mn-ea"/>
                <a:sym typeface="Times New Roman" panose="02020603050405020304" pitchFamily="18" charset="0"/>
              </a:rPr>
              <a:t>层次聚类存在的主要问题</a:t>
            </a:r>
          </a:p>
          <a:p>
            <a:pPr marL="817200" lvl="1" indent="-360000" algn="just" fontAlgn="base">
              <a:lnSpc>
                <a:spcPct val="130000"/>
              </a:lnSpc>
              <a:spcBef>
                <a:spcPts val="600"/>
              </a:spcBef>
              <a:buClr>
                <a:srgbClr val="FF6600"/>
              </a:buClr>
              <a:buSzPct val="80000"/>
              <a:buFont typeface="Wingdings" panose="05000000000000000000" pitchFamily="2" charset="2"/>
              <a:buChar char="l"/>
            </a:pPr>
            <a:r>
              <a:rPr lang="zh-CN" altLang="en-US" sz="2000" dirty="0">
                <a:latin typeface="Times New Roman" panose="02020603050405020304" pitchFamily="18" charset="0"/>
                <a:ea typeface="微软雅黑" panose="020B0503020204020204" pitchFamily="34" charset="-122"/>
                <a:cs typeface="+mn-ea"/>
                <a:sym typeface="Times New Roman" panose="02020603050405020304" pitchFamily="18" charset="0"/>
              </a:rPr>
              <a:t>合并或分裂的决定需要检查和估算大量的对象或簇</a:t>
            </a:r>
          </a:p>
          <a:p>
            <a:pPr marL="817200" lvl="1" indent="-360000" algn="just" fontAlgn="base">
              <a:lnSpc>
                <a:spcPct val="130000"/>
              </a:lnSpc>
              <a:spcBef>
                <a:spcPts val="600"/>
              </a:spcBef>
              <a:buClr>
                <a:srgbClr val="FF6600"/>
              </a:buClr>
              <a:buSzPct val="80000"/>
              <a:buFont typeface="Wingdings" panose="05000000000000000000" pitchFamily="2" charset="2"/>
              <a:buChar char="l"/>
            </a:pPr>
            <a:r>
              <a:rPr lang="zh-CN" altLang="en-US" sz="2000" dirty="0">
                <a:latin typeface="Times New Roman" panose="02020603050405020304" pitchFamily="18" charset="0"/>
                <a:ea typeface="微软雅黑" panose="020B0503020204020204" pitchFamily="34" charset="-122"/>
                <a:cs typeface="+mn-ea"/>
                <a:sym typeface="Times New Roman" panose="02020603050405020304" pitchFamily="18" charset="0"/>
              </a:rPr>
              <a:t>一个步骤一旦完成便不能被撤消</a:t>
            </a:r>
          </a:p>
          <a:p>
            <a:pPr lvl="2">
              <a:lnSpc>
                <a:spcPct val="130000"/>
              </a:lnSpc>
              <a:spcBef>
                <a:spcPts val="600"/>
              </a:spcBef>
              <a:buClr>
                <a:srgbClr val="FF6700"/>
              </a:buClr>
            </a:pPr>
            <a:r>
              <a:rPr lang="zh-CN" altLang="en-US" sz="1800" dirty="0">
                <a:sym typeface="Times New Roman" panose="02020603050405020304" pitchFamily="18" charset="0"/>
              </a:rPr>
              <a:t>避免考虑选择不同的组合，减少计算代价</a:t>
            </a:r>
          </a:p>
          <a:p>
            <a:pPr lvl="2">
              <a:lnSpc>
                <a:spcPct val="130000"/>
              </a:lnSpc>
              <a:spcBef>
                <a:spcPts val="600"/>
              </a:spcBef>
              <a:buClr>
                <a:srgbClr val="FF6700"/>
              </a:buClr>
            </a:pPr>
            <a:r>
              <a:rPr lang="zh-CN" altLang="en-US" sz="1800" dirty="0">
                <a:sym typeface="Times New Roman" panose="02020603050405020304" pitchFamily="18" charset="0"/>
              </a:rPr>
              <a:t>不能更正错误的决定</a:t>
            </a:r>
          </a:p>
          <a:p>
            <a:pPr marL="817200" lvl="1" indent="-360000" algn="just" fontAlgn="base">
              <a:lnSpc>
                <a:spcPct val="130000"/>
              </a:lnSpc>
              <a:spcBef>
                <a:spcPts val="600"/>
              </a:spcBef>
              <a:buClr>
                <a:srgbClr val="FF6600"/>
              </a:buClr>
              <a:buSzPct val="80000"/>
              <a:buFont typeface="Wingdings" panose="05000000000000000000" pitchFamily="2" charset="2"/>
              <a:buChar char="l"/>
            </a:pPr>
            <a:r>
              <a:rPr lang="zh-CN" altLang="en-US" sz="2000" dirty="0">
                <a:latin typeface="Times New Roman" panose="02020603050405020304" pitchFamily="18" charset="0"/>
                <a:ea typeface="微软雅黑" panose="020B0503020204020204" pitchFamily="34" charset="-122"/>
                <a:cs typeface="+mn-ea"/>
                <a:sym typeface="Times New Roman" panose="02020603050405020304" pitchFamily="18" charset="0"/>
              </a:rPr>
              <a:t>不具有很好的可伸缩性</a:t>
            </a:r>
          </a:p>
          <a:p>
            <a:pPr marL="360000" indent="-360000" algn="just" fontAlgn="base">
              <a:lnSpc>
                <a:spcPct val="130000"/>
              </a:lnSpc>
              <a:spcBef>
                <a:spcPts val="600"/>
              </a:spcBef>
              <a:buClr>
                <a:srgbClr val="FF6600"/>
              </a:buClr>
              <a:buSzPct val="80000"/>
              <a:buFont typeface="Wingdings" panose="05000000000000000000" pitchFamily="2" charset="2"/>
              <a:buChar char="l"/>
            </a:pPr>
            <a:r>
              <a:rPr lang="zh-CN" altLang="en-US" sz="2200" dirty="0">
                <a:latin typeface="Times New Roman" panose="02020603050405020304" pitchFamily="18" charset="0"/>
                <a:ea typeface="微软雅黑" panose="020B0503020204020204" pitchFamily="34" charset="-122"/>
                <a:cs typeface="+mn-ea"/>
                <a:sym typeface="Times New Roman" panose="02020603050405020304" pitchFamily="18" charset="0"/>
              </a:rPr>
              <a:t>改进方法：将层次聚类和其他的聚类技术进行集成，形成多阶段聚类</a:t>
            </a:r>
          </a:p>
          <a:p>
            <a:pPr marL="817200" lvl="1" indent="-360000" algn="just" fontAlgn="base">
              <a:lnSpc>
                <a:spcPct val="130000"/>
              </a:lnSpc>
              <a:spcBef>
                <a:spcPts val="600"/>
              </a:spcBef>
              <a:buClr>
                <a:srgbClr val="FF6600"/>
              </a:buClr>
              <a:buSzPct val="80000"/>
              <a:buFont typeface="Wingdings" panose="05000000000000000000" pitchFamily="2" charset="2"/>
              <a:buChar char="l"/>
            </a:pPr>
            <a:r>
              <a:rPr lang="en-US" altLang="zh-CN" sz="2000" dirty="0">
                <a:latin typeface="Times New Roman" panose="02020603050405020304" pitchFamily="18" charset="0"/>
                <a:ea typeface="微软雅黑" panose="020B0503020204020204" pitchFamily="34" charset="-122"/>
                <a:cs typeface="+mn-ea"/>
                <a:sym typeface="Times New Roman" panose="02020603050405020304" pitchFamily="18" charset="0"/>
              </a:rPr>
              <a:t>BIRCH</a:t>
            </a:r>
            <a:r>
              <a:rPr lang="zh-CN" altLang="en-US" sz="2000">
                <a:latin typeface="Times New Roman" panose="02020603050405020304" pitchFamily="18" charset="0"/>
                <a:ea typeface="微软雅黑" panose="020B0503020204020204" pitchFamily="34" charset="-122"/>
                <a:cs typeface="+mn-ea"/>
                <a:sym typeface="Times New Roman" panose="02020603050405020304" pitchFamily="18" charset="0"/>
              </a:rPr>
              <a:t>：使用</a:t>
            </a:r>
            <a:r>
              <a:rPr lang="en-US" altLang="zh-CN" sz="2000" dirty="0">
                <a:latin typeface="Times New Roman" panose="02020603050405020304" pitchFamily="18" charset="0"/>
                <a:ea typeface="微软雅黑" panose="020B0503020204020204" pitchFamily="34" charset="-122"/>
                <a:cs typeface="+mn-ea"/>
                <a:sym typeface="Times New Roman" panose="02020603050405020304" pitchFamily="18" charset="0"/>
              </a:rPr>
              <a:t>CF-tree </a:t>
            </a:r>
            <a:r>
              <a:rPr lang="zh-CN" altLang="en-US" sz="2000" dirty="0">
                <a:latin typeface="Times New Roman" panose="02020603050405020304" pitchFamily="18" charset="0"/>
                <a:ea typeface="微软雅黑" panose="020B0503020204020204" pitchFamily="34" charset="-122"/>
                <a:cs typeface="+mn-ea"/>
                <a:sym typeface="Times New Roman" panose="02020603050405020304" pitchFamily="18" charset="0"/>
              </a:rPr>
              <a:t>对对象进行层次划分，然后采用其他的聚类算法对聚类结果进行求精</a:t>
            </a:r>
          </a:p>
          <a:p>
            <a:pPr marL="817200" lvl="1" indent="-360000" algn="just" fontAlgn="base">
              <a:lnSpc>
                <a:spcPct val="130000"/>
              </a:lnSpc>
              <a:spcBef>
                <a:spcPts val="600"/>
              </a:spcBef>
              <a:buClr>
                <a:srgbClr val="FF6600"/>
              </a:buClr>
              <a:buSzPct val="80000"/>
              <a:buFont typeface="Wingdings" panose="05000000000000000000" pitchFamily="2" charset="2"/>
              <a:buChar char="l"/>
            </a:pPr>
            <a:r>
              <a:rPr lang="en-US" altLang="zh-CN" sz="2000" dirty="0">
                <a:latin typeface="Times New Roman" panose="02020603050405020304" pitchFamily="18" charset="0"/>
                <a:ea typeface="微软雅黑" panose="020B0503020204020204" pitchFamily="34" charset="-122"/>
                <a:cs typeface="+mn-ea"/>
                <a:sym typeface="Times New Roman" panose="02020603050405020304" pitchFamily="18" charset="0"/>
              </a:rPr>
              <a:t>CURE</a:t>
            </a:r>
            <a:r>
              <a:rPr lang="zh-CN" altLang="en-US" sz="2000" dirty="0">
                <a:latin typeface="Times New Roman" panose="02020603050405020304" pitchFamily="18" charset="0"/>
                <a:ea typeface="微软雅黑" panose="020B0503020204020204" pitchFamily="34" charset="-122"/>
                <a:cs typeface="+mn-ea"/>
                <a:sym typeface="Times New Roman" panose="02020603050405020304" pitchFamily="18" charset="0"/>
              </a:rPr>
              <a:t>：采用固定数目的代表对象来表示每个簇，然后依据一个指定的收缩因子向着聚类中心对它们进行收缩</a:t>
            </a:r>
          </a:p>
          <a:p>
            <a:pPr marL="817200" lvl="1" indent="-360000" algn="just" fontAlgn="base">
              <a:lnSpc>
                <a:spcPct val="130000"/>
              </a:lnSpc>
              <a:spcBef>
                <a:spcPts val="600"/>
              </a:spcBef>
              <a:buClr>
                <a:srgbClr val="FF6600"/>
              </a:buClr>
              <a:buSzPct val="80000"/>
              <a:buFont typeface="Wingdings" panose="05000000000000000000" pitchFamily="2" charset="2"/>
              <a:buChar char="l"/>
            </a:pPr>
            <a:r>
              <a:rPr lang="en-US" altLang="zh-CN" sz="2000" dirty="0">
                <a:latin typeface="Times New Roman" panose="02020603050405020304" pitchFamily="18" charset="0"/>
                <a:ea typeface="微软雅黑" panose="020B0503020204020204" pitchFamily="34" charset="-122"/>
                <a:cs typeface="+mn-ea"/>
                <a:sym typeface="Times New Roman" panose="02020603050405020304" pitchFamily="18" charset="0"/>
              </a:rPr>
              <a:t>CHAMELEON</a:t>
            </a:r>
            <a:r>
              <a:rPr lang="zh-CN" altLang="en-US" sz="2000" dirty="0">
                <a:latin typeface="Times New Roman" panose="02020603050405020304" pitchFamily="18" charset="0"/>
                <a:ea typeface="微软雅黑" panose="020B0503020204020204" pitchFamily="34" charset="-122"/>
                <a:cs typeface="+mn-ea"/>
                <a:sym typeface="Times New Roman" panose="02020603050405020304" pitchFamily="18" charset="0"/>
              </a:rPr>
              <a:t>：使用动态模型进行</a:t>
            </a:r>
            <a:r>
              <a:rPr lang="zh-CN" altLang="en-US" sz="2000">
                <a:latin typeface="Times New Roman" panose="02020603050405020304" pitchFamily="18" charset="0"/>
                <a:ea typeface="微软雅黑" panose="020B0503020204020204" pitchFamily="34" charset="-122"/>
                <a:cs typeface="+mn-ea"/>
                <a:sym typeface="Times New Roman" panose="02020603050405020304" pitchFamily="18" charset="0"/>
              </a:rPr>
              <a:t>层次聚类</a:t>
            </a:r>
            <a:endParaRPr lang="zh-CN" altLang="en-US" sz="2000" dirty="0">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Tree>
    <p:extLst>
      <p:ext uri="{BB962C8B-B14F-4D97-AF65-F5344CB8AC3E}">
        <p14:creationId xmlns:p14="http://schemas.microsoft.com/office/powerpoint/2010/main" val="1638284785"/>
      </p:ext>
    </p:extLst>
  </p:cSld>
  <p:clrMapOvr>
    <a:masterClrMapping/>
  </p:clrMapOvr>
  <p:transition spd="med">
    <p:split orient="vert"/>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idx="4294967295"/>
          </p:nvPr>
        </p:nvSpPr>
        <p:spPr>
          <a:xfrm>
            <a:off x="756000" y="108000"/>
            <a:ext cx="7588250" cy="492443"/>
          </a:xfrm>
          <a:prstGeom prst="rect">
            <a:avLst/>
          </a:prstGeom>
        </p:spPr>
        <p:txBody>
          <a:bodyPr wrap="square">
            <a:spAutoFit/>
          </a:bodyPr>
          <a:lstStyle/>
          <a:p>
            <a:pPr fontAlgn="base">
              <a:lnSpc>
                <a:spcPct val="100000"/>
              </a:lnSpc>
              <a:spcAft>
                <a:spcPct val="0"/>
              </a:spcAft>
            </a:pPr>
            <a:r>
              <a:rPr lang="en-US" altLang="zh-CN"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2.2.2 </a:t>
            </a:r>
            <a:r>
              <a:rPr lang="zh-CN" altLang="en-US"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层次</a:t>
            </a:r>
            <a:r>
              <a:rPr lang="zh-CN" altLang="en-US" sz="2600" b="1" spc="50" dirty="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方法</a:t>
            </a:r>
            <a:r>
              <a:rPr lang="zh-CN" altLang="en-US"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变形（</a:t>
            </a:r>
            <a:r>
              <a:rPr lang="en-US" altLang="zh-CN" sz="2600" b="1" spc="50" dirty="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single-pass</a:t>
            </a:r>
            <a:r>
              <a:rPr lang="zh-CN" altLang="en-US" sz="2600" b="1" spc="50" dirty="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单遍聚类）</a:t>
            </a:r>
          </a:p>
        </p:txBody>
      </p:sp>
      <p:sp>
        <p:nvSpPr>
          <p:cNvPr id="5" name="Rectangle 2"/>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2" name="Rectangle 11"/>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graphicFrame>
        <p:nvGraphicFramePr>
          <p:cNvPr id="7" name="对象 6"/>
          <p:cNvGraphicFramePr>
            <a:graphicFrameLocks noChangeAspect="1"/>
          </p:cNvGraphicFramePr>
          <p:nvPr>
            <p:extLst>
              <p:ext uri="{D42A27DB-BD31-4B8C-83A1-F6EECF244321}">
                <p14:modId xmlns:p14="http://schemas.microsoft.com/office/powerpoint/2010/main" val="3492521970"/>
              </p:ext>
            </p:extLst>
          </p:nvPr>
        </p:nvGraphicFramePr>
        <p:xfrm>
          <a:off x="120301" y="1708015"/>
          <a:ext cx="8903399" cy="1663408"/>
        </p:xfrm>
        <a:graphic>
          <a:graphicData uri="http://schemas.openxmlformats.org/presentationml/2006/ole">
            <mc:AlternateContent xmlns:mc="http://schemas.openxmlformats.org/markup-compatibility/2006">
              <mc:Choice xmlns:v="urn:schemas-microsoft-com:vml" Requires="v">
                <p:oleObj spid="_x0000_s28704" name="Visio" r:id="rId3" imgW="7419499" imgH="1386173" progId="Visio.Drawing.11">
                  <p:embed/>
                </p:oleObj>
              </mc:Choice>
              <mc:Fallback>
                <p:oleObj name="Visio" r:id="rId3" imgW="7419499" imgH="1386173" progId="Visio.Drawing.11">
                  <p:embed/>
                  <p:pic>
                    <p:nvPicPr>
                      <p:cNvPr id="0" name="Object 10"/>
                      <p:cNvPicPr>
                        <a:picLocks noChangeAspect="1" noChangeArrowheads="1"/>
                      </p:cNvPicPr>
                      <p:nvPr/>
                    </p:nvPicPr>
                    <p:blipFill>
                      <a:blip r:embed="rId4">
                        <a:extLst>
                          <a:ext uri="{28A0092B-C50C-407E-A947-70E740481C1C}">
                            <a14:useLocalDpi xmlns:a14="http://schemas.microsoft.com/office/drawing/2010/main" val="0"/>
                          </a:ext>
                        </a:extLst>
                      </a:blip>
                      <a:srcRect r="3397"/>
                      <a:stretch>
                        <a:fillRect/>
                      </a:stretch>
                    </p:blipFill>
                    <p:spPr bwMode="auto">
                      <a:xfrm>
                        <a:off x="120301" y="1708015"/>
                        <a:ext cx="8903399" cy="1663408"/>
                      </a:xfrm>
                      <a:prstGeom prst="rect">
                        <a:avLst/>
                      </a:prstGeom>
                      <a:noFill/>
                    </p:spPr>
                  </p:pic>
                </p:oleObj>
              </mc:Fallback>
            </mc:AlternateContent>
          </a:graphicData>
        </a:graphic>
      </p:graphicFrame>
    </p:spTree>
    <p:extLst>
      <p:ext uri="{BB962C8B-B14F-4D97-AF65-F5344CB8AC3E}">
        <p14:creationId xmlns:p14="http://schemas.microsoft.com/office/powerpoint/2010/main" val="996215717"/>
      </p:ext>
    </p:extLst>
  </p:cSld>
  <p:clrMapOvr>
    <a:masterClrMapping/>
  </p:clrMapOvr>
  <p:transition spd="med">
    <p:split orient="vert"/>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7" name="TextBox 6"/>
          <p:cNvSpPr txBox="1"/>
          <p:nvPr/>
        </p:nvSpPr>
        <p:spPr>
          <a:xfrm>
            <a:off x="1907704" y="3399453"/>
            <a:ext cx="5710507" cy="2242858"/>
          </a:xfrm>
          <a:prstGeom prst="rect">
            <a:avLst/>
          </a:prstGeom>
          <a:noFill/>
        </p:spPr>
        <p:txBody>
          <a:bodyPr wrap="square" rtlCol="0">
            <a:spAutoFit/>
          </a:bodyPr>
          <a:lstStyle/>
          <a:p>
            <a:pPr>
              <a:lnSpc>
                <a:spcPct val="150000"/>
              </a:lnSpc>
            </a:pPr>
            <a:r>
              <a:rPr lang="zh-CN" altLang="en-US" sz="2400" b="1" dirty="0">
                <a:solidFill>
                  <a:srgbClr val="FF6600"/>
                </a:solidFill>
                <a:latin typeface="Times New Roman" panose="02020603050405020304" pitchFamily="18" charset="0"/>
                <a:ea typeface="微软雅黑" panose="020B0503020204020204" pitchFamily="34" charset="-122"/>
                <a:sym typeface="Times New Roman" panose="02020603050405020304" pitchFamily="18" charset="0"/>
              </a:rPr>
              <a:t>讨论：</a:t>
            </a:r>
            <a:endParaRPr lang="en-US" altLang="zh-CN" sz="2400" b="1" dirty="0">
              <a:solidFill>
                <a:srgbClr val="FF6600"/>
              </a:solidFill>
              <a:latin typeface="Times New Roman" panose="02020603050405020304" pitchFamily="18" charset="0"/>
              <a:ea typeface="微软雅黑" panose="020B0503020204020204" pitchFamily="34" charset="-122"/>
              <a:sym typeface="Times New Roman" panose="02020603050405020304" pitchFamily="18" charset="0"/>
            </a:endParaRPr>
          </a:p>
          <a:p>
            <a:pPr>
              <a:lnSpc>
                <a:spcPct val="150000"/>
              </a:lnSpc>
            </a:pPr>
            <a:r>
              <a:rPr lang="zh-CN" altLang="en-US" sz="2400" dirty="0">
                <a:latin typeface="Times New Roman" panose="02020603050405020304" pitchFamily="18" charset="0"/>
                <a:ea typeface="微软雅黑" panose="020B0503020204020204" pitchFamily="34" charset="-122"/>
                <a:sym typeface="Times New Roman" panose="02020603050405020304" pitchFamily="18" charset="0"/>
              </a:rPr>
              <a:t>（</a:t>
            </a:r>
            <a:r>
              <a:rPr lang="en-US" altLang="zh-CN" sz="2400" dirty="0">
                <a:latin typeface="Times New Roman" panose="02020603050405020304" pitchFamily="18" charset="0"/>
                <a:ea typeface="微软雅黑" panose="020B0503020204020204" pitchFamily="34" charset="-122"/>
                <a:sym typeface="Times New Roman" panose="02020603050405020304" pitchFamily="18" charset="0"/>
              </a:rPr>
              <a:t>1</a:t>
            </a:r>
            <a:r>
              <a:rPr lang="zh-CN" altLang="en-US" sz="2400" dirty="0">
                <a:latin typeface="Times New Roman" panose="02020603050405020304" pitchFamily="18" charset="0"/>
                <a:ea typeface="微软雅黑" panose="020B0503020204020204" pitchFamily="34" charset="-122"/>
                <a:sym typeface="Times New Roman" panose="02020603050405020304" pitchFamily="18" charset="0"/>
              </a:rPr>
              <a:t>）如何计算文档距离</a:t>
            </a:r>
            <a:endParaRPr lang="en-US" altLang="zh-CN" sz="2400" dirty="0">
              <a:latin typeface="Times New Roman" panose="02020603050405020304" pitchFamily="18" charset="0"/>
              <a:ea typeface="微软雅黑" panose="020B0503020204020204" pitchFamily="34" charset="-122"/>
              <a:sym typeface="Times New Roman" panose="02020603050405020304" pitchFamily="18" charset="0"/>
            </a:endParaRPr>
          </a:p>
          <a:p>
            <a:pPr>
              <a:lnSpc>
                <a:spcPct val="150000"/>
              </a:lnSpc>
            </a:pPr>
            <a:r>
              <a:rPr lang="zh-CN" altLang="en-US" sz="2400" dirty="0">
                <a:latin typeface="Times New Roman" panose="02020603050405020304" pitchFamily="18" charset="0"/>
                <a:ea typeface="微软雅黑" panose="020B0503020204020204" pitchFamily="34" charset="-122"/>
                <a:sym typeface="Times New Roman" panose="02020603050405020304" pitchFamily="18" charset="0"/>
              </a:rPr>
              <a:t>（</a:t>
            </a:r>
            <a:r>
              <a:rPr lang="en-US" altLang="zh-CN" sz="2400" dirty="0">
                <a:latin typeface="Times New Roman" panose="02020603050405020304" pitchFamily="18" charset="0"/>
                <a:ea typeface="微软雅黑" panose="020B0503020204020204" pitchFamily="34" charset="-122"/>
                <a:sym typeface="Times New Roman" panose="02020603050405020304" pitchFamily="18" charset="0"/>
              </a:rPr>
              <a:t>2</a:t>
            </a:r>
            <a:r>
              <a:rPr lang="zh-CN" altLang="en-US" sz="2400" dirty="0">
                <a:latin typeface="Times New Roman" panose="02020603050405020304" pitchFamily="18" charset="0"/>
                <a:ea typeface="微软雅黑" panose="020B0503020204020204" pitchFamily="34" charset="-122"/>
                <a:sym typeface="Times New Roman" panose="02020603050405020304" pitchFamily="18" charset="0"/>
              </a:rPr>
              <a:t>）如何计算文档与聚类的距离</a:t>
            </a:r>
            <a:endParaRPr lang="en-US" altLang="zh-CN" sz="2400" dirty="0">
              <a:latin typeface="Times New Roman" panose="02020603050405020304" pitchFamily="18" charset="0"/>
              <a:ea typeface="微软雅黑" panose="020B0503020204020204" pitchFamily="34" charset="-122"/>
              <a:sym typeface="Times New Roman" panose="02020603050405020304" pitchFamily="18" charset="0"/>
            </a:endParaRPr>
          </a:p>
          <a:p>
            <a:pPr>
              <a:lnSpc>
                <a:spcPct val="150000"/>
              </a:lnSpc>
            </a:pPr>
            <a:r>
              <a:rPr lang="zh-CN" altLang="en-US" sz="2400" dirty="0">
                <a:latin typeface="Times New Roman" panose="02020603050405020304" pitchFamily="18" charset="0"/>
                <a:ea typeface="微软雅黑" panose="020B0503020204020204" pitchFamily="34" charset="-122"/>
                <a:sym typeface="Times New Roman" panose="02020603050405020304" pitchFamily="18" charset="0"/>
              </a:rPr>
              <a:t>（</a:t>
            </a:r>
            <a:r>
              <a:rPr lang="en-US" altLang="zh-CN" sz="2400" dirty="0">
                <a:latin typeface="Times New Roman" panose="02020603050405020304" pitchFamily="18" charset="0"/>
                <a:ea typeface="微软雅黑" panose="020B0503020204020204" pitchFamily="34" charset="-122"/>
                <a:sym typeface="Times New Roman" panose="02020603050405020304" pitchFamily="18" charset="0"/>
              </a:rPr>
              <a:t>3</a:t>
            </a:r>
            <a:r>
              <a:rPr lang="zh-CN" altLang="en-US" sz="2400" dirty="0">
                <a:latin typeface="Times New Roman" panose="02020603050405020304" pitchFamily="18" charset="0"/>
                <a:ea typeface="微软雅黑" panose="020B0503020204020204" pitchFamily="34" charset="-122"/>
                <a:sym typeface="Times New Roman" panose="02020603050405020304" pitchFamily="18" charset="0"/>
              </a:rPr>
              <a:t>）算法停止条件</a:t>
            </a:r>
          </a:p>
        </p:txBody>
      </p:sp>
      <p:sp>
        <p:nvSpPr>
          <p:cNvPr id="8" name="标题 3">
            <a:extLst>
              <a:ext uri="{FF2B5EF4-FFF2-40B4-BE49-F238E27FC236}">
                <a16:creationId xmlns:a16="http://schemas.microsoft.com/office/drawing/2014/main" id="{C9C79C27-68AA-4C31-AF8A-7C9137567715}"/>
              </a:ext>
            </a:extLst>
          </p:cNvPr>
          <p:cNvSpPr txBox="1">
            <a:spLocks/>
          </p:cNvSpPr>
          <p:nvPr/>
        </p:nvSpPr>
        <p:spPr>
          <a:xfrm>
            <a:off x="756000" y="108000"/>
            <a:ext cx="7588250" cy="492443"/>
          </a:xfrm>
          <a:prstGeom prst="rect">
            <a:avLst/>
          </a:prstGeom>
        </p:spPr>
        <p:txBody>
          <a:bodyPr wrap="square">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lnSpc>
                <a:spcPct val="100000"/>
              </a:lnSpc>
              <a:spcAft>
                <a:spcPct val="0"/>
              </a:spcAft>
            </a:pPr>
            <a:r>
              <a:rPr lang="en-US" altLang="zh-CN"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2.2.2 </a:t>
            </a:r>
            <a:r>
              <a:rPr lang="zh-CN" altLang="en-US"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层次方法变形（</a:t>
            </a:r>
            <a:r>
              <a:rPr lang="en-US" altLang="zh-CN"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single-pass</a:t>
            </a:r>
            <a:r>
              <a:rPr lang="zh-CN" altLang="en-US"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单遍聚类）</a:t>
            </a:r>
            <a:endParaRPr lang="zh-CN" altLang="en-US" sz="2600" b="1" spc="50" dirty="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graphicFrame>
        <p:nvGraphicFramePr>
          <p:cNvPr id="9" name="对象 8">
            <a:extLst>
              <a:ext uri="{FF2B5EF4-FFF2-40B4-BE49-F238E27FC236}">
                <a16:creationId xmlns:a16="http://schemas.microsoft.com/office/drawing/2014/main" id="{D1BEC8FF-985C-4D26-977B-19AC7BCBAA57}"/>
              </a:ext>
            </a:extLst>
          </p:cNvPr>
          <p:cNvGraphicFramePr>
            <a:graphicFrameLocks noChangeAspect="1"/>
          </p:cNvGraphicFramePr>
          <p:nvPr>
            <p:extLst>
              <p:ext uri="{D42A27DB-BD31-4B8C-83A1-F6EECF244321}">
                <p14:modId xmlns:p14="http://schemas.microsoft.com/office/powerpoint/2010/main" val="2605764370"/>
              </p:ext>
            </p:extLst>
          </p:nvPr>
        </p:nvGraphicFramePr>
        <p:xfrm>
          <a:off x="120301" y="1708015"/>
          <a:ext cx="8903399" cy="1663408"/>
        </p:xfrm>
        <a:graphic>
          <a:graphicData uri="http://schemas.openxmlformats.org/presentationml/2006/ole">
            <mc:AlternateContent xmlns:mc="http://schemas.openxmlformats.org/markup-compatibility/2006">
              <mc:Choice xmlns:v="urn:schemas-microsoft-com:vml" Requires="v">
                <p:oleObj spid="_x0000_s31772" name="Visio" r:id="rId3" imgW="7419499" imgH="1386173" progId="Visio.Drawing.11">
                  <p:embed/>
                </p:oleObj>
              </mc:Choice>
              <mc:Fallback>
                <p:oleObj name="Visio" r:id="rId3" imgW="7419499" imgH="1386173" progId="Visio.Drawing.11">
                  <p:embed/>
                  <p:pic>
                    <p:nvPicPr>
                      <p:cNvPr id="7" name="对象 6"/>
                      <p:cNvPicPr>
                        <a:picLocks noChangeAspect="1" noChangeArrowheads="1"/>
                      </p:cNvPicPr>
                      <p:nvPr/>
                    </p:nvPicPr>
                    <p:blipFill>
                      <a:blip r:embed="rId4">
                        <a:extLst>
                          <a:ext uri="{28A0092B-C50C-407E-A947-70E740481C1C}">
                            <a14:useLocalDpi xmlns:a14="http://schemas.microsoft.com/office/drawing/2010/main" val="0"/>
                          </a:ext>
                        </a:extLst>
                      </a:blip>
                      <a:srcRect r="3397"/>
                      <a:stretch>
                        <a:fillRect/>
                      </a:stretch>
                    </p:blipFill>
                    <p:spPr bwMode="auto">
                      <a:xfrm>
                        <a:off x="120301" y="1708015"/>
                        <a:ext cx="8903399" cy="1663408"/>
                      </a:xfrm>
                      <a:prstGeom prst="rect">
                        <a:avLst/>
                      </a:prstGeom>
                      <a:noFill/>
                    </p:spPr>
                  </p:pic>
                </p:oleObj>
              </mc:Fallback>
            </mc:AlternateContent>
          </a:graphicData>
        </a:graphic>
      </p:graphicFrame>
    </p:spTree>
    <p:extLst>
      <p:ext uri="{BB962C8B-B14F-4D97-AF65-F5344CB8AC3E}">
        <p14:creationId xmlns:p14="http://schemas.microsoft.com/office/powerpoint/2010/main" val="1263852903"/>
      </p:ext>
    </p:extLst>
  </p:cSld>
  <p:clrMapOvr>
    <a:masterClrMapping/>
  </p:clrMapOvr>
  <p:transition spd="med">
    <p:split orient="vert"/>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custDataLst>
              <p:tags r:id="rId2"/>
            </p:custDataLst>
          </p:nvPr>
        </p:nvSpPr>
        <p:spPr>
          <a:xfrm>
            <a:off x="914400" y="635000"/>
            <a:ext cx="7315200" cy="2143125"/>
          </a:xfrm>
          <a:prstGeom prst="rect">
            <a:avLst/>
          </a:prstGeom>
          <a:noFill/>
        </p:spPr>
        <p:txBody>
          <a:bodyPr vert="horz" wrap="square" rtlCol="0" anchor="ctr" anchorCtr="0">
            <a:noAutofit/>
          </a:bodyPr>
          <a:lstStyle/>
          <a:p>
            <a:r>
              <a:rPr lang="zh-CN" altLang="en-US" sz="2600" dirty="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层次聚类法计算</a:t>
            </a:r>
            <a:r>
              <a:rPr lang="en-US" altLang="zh-CN" sz="2600" dirty="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2</a:t>
            </a:r>
            <a:r>
              <a:rPr lang="zh-CN" altLang="en-US" sz="2600" dirty="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个簇之间的距离有哪些方法</a:t>
            </a:r>
          </a:p>
        </p:txBody>
      </p:sp>
      <p:sp>
        <p:nvSpPr>
          <p:cNvPr id="7" name="TextBox 6"/>
          <p:cNvSpPr txBox="1"/>
          <p:nvPr>
            <p:custDataLst>
              <p:tags r:id="rId3"/>
            </p:custDataLst>
          </p:nvPr>
        </p:nvSpPr>
        <p:spPr>
          <a:xfrm>
            <a:off x="1828800" y="2786063"/>
            <a:ext cx="6400800" cy="642938"/>
          </a:xfrm>
          <a:prstGeom prst="rect">
            <a:avLst/>
          </a:prstGeom>
          <a:noFill/>
        </p:spPr>
        <p:txBody>
          <a:bodyPr vert="horz" rtlCol="0" anchor="ctr" anchorCtr="0">
            <a:noAutofit/>
          </a:bodyPr>
          <a:lstStyle/>
          <a:p>
            <a:r>
              <a:rPr lang="zh-CN" altLang="en-US" sz="2600" dirty="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最小值</a:t>
            </a:r>
          </a:p>
        </p:txBody>
      </p:sp>
      <p:sp>
        <p:nvSpPr>
          <p:cNvPr id="8" name="TextBox 7"/>
          <p:cNvSpPr txBox="1"/>
          <p:nvPr>
            <p:custDataLst>
              <p:tags r:id="rId4"/>
            </p:custDataLst>
          </p:nvPr>
        </p:nvSpPr>
        <p:spPr>
          <a:xfrm>
            <a:off x="1828800" y="3643313"/>
            <a:ext cx="6400800" cy="642938"/>
          </a:xfrm>
          <a:prstGeom prst="rect">
            <a:avLst/>
          </a:prstGeom>
          <a:noFill/>
        </p:spPr>
        <p:txBody>
          <a:bodyPr vert="horz" rtlCol="0" anchor="ctr" anchorCtr="0">
            <a:noAutofit/>
          </a:bodyPr>
          <a:lstStyle/>
          <a:p>
            <a:r>
              <a:rPr lang="zh-CN" altLang="en-US" sz="2600" dirty="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最大值</a:t>
            </a:r>
          </a:p>
        </p:txBody>
      </p:sp>
      <p:sp>
        <p:nvSpPr>
          <p:cNvPr id="9" name="TextBox 8"/>
          <p:cNvSpPr txBox="1"/>
          <p:nvPr>
            <p:custDataLst>
              <p:tags r:id="rId5"/>
            </p:custDataLst>
          </p:nvPr>
        </p:nvSpPr>
        <p:spPr>
          <a:xfrm>
            <a:off x="1828800" y="4500563"/>
            <a:ext cx="6400800" cy="642938"/>
          </a:xfrm>
          <a:prstGeom prst="rect">
            <a:avLst/>
          </a:prstGeom>
          <a:noFill/>
        </p:spPr>
        <p:txBody>
          <a:bodyPr vert="horz" rtlCol="0" anchor="ctr" anchorCtr="0">
            <a:noAutofit/>
          </a:bodyPr>
          <a:lstStyle/>
          <a:p>
            <a:r>
              <a:rPr lang="zh-CN" altLang="en-US" sz="2600" dirty="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平均值</a:t>
            </a:r>
          </a:p>
        </p:txBody>
      </p:sp>
      <p:sp>
        <p:nvSpPr>
          <p:cNvPr id="11" name="矩形 10"/>
          <p:cNvSpPr>
            <a:spLocks noChangeAspect="1"/>
          </p:cNvSpPr>
          <p:nvPr>
            <p:custDataLst>
              <p:tags r:id="rId6"/>
            </p:custDataLst>
          </p:nvPr>
        </p:nvSpPr>
        <p:spPr bwMode="auto">
          <a:xfrm>
            <a:off x="1114425" y="2850356"/>
            <a:ext cx="514350" cy="514350"/>
          </a:xfrm>
          <a:prstGeom prst="rect">
            <a:avLst/>
          </a:prstGeom>
          <a:solidFill>
            <a:srgbClr val="FF9900"/>
          </a:solidFill>
          <a:ln w="25400" cap="flat" cmpd="sng" algn="ctr">
            <a:solidFill>
              <a:srgbClr val="000000"/>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rgbClr val="FFFFFF"/>
                </a:solidFill>
                <a:effectLst/>
                <a:latin typeface="Times New Roman" panose="02020603050405020304" pitchFamily="18" charset="0"/>
                <a:ea typeface="微软雅黑" panose="020B0503020204020204" pitchFamily="34" charset="-122"/>
                <a:sym typeface="Times New Roman" panose="02020603050405020304" pitchFamily="18" charset="0"/>
              </a:rPr>
              <a:t>A</a:t>
            </a:r>
            <a:endParaRPr kumimoji="0" lang="zh-CN" altLang="en-US" sz="1600" b="0" i="0" u="none" strike="noStrike" cap="none" normalizeH="0" baseline="0">
              <a:ln>
                <a:noFill/>
              </a:ln>
              <a:solidFill>
                <a:srgbClr val="FFFFFF"/>
              </a:solidFill>
              <a:effectLst/>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2" name="矩形 11"/>
          <p:cNvSpPr>
            <a:spLocks noChangeAspect="1"/>
          </p:cNvSpPr>
          <p:nvPr>
            <p:custDataLst>
              <p:tags r:id="rId7"/>
            </p:custDataLst>
          </p:nvPr>
        </p:nvSpPr>
        <p:spPr bwMode="auto">
          <a:xfrm>
            <a:off x="1114425" y="3707606"/>
            <a:ext cx="514350" cy="514350"/>
          </a:xfrm>
          <a:prstGeom prst="rect">
            <a:avLst/>
          </a:prstGeom>
          <a:solidFill>
            <a:srgbClr val="FF9900"/>
          </a:solidFill>
          <a:ln w="25400" cap="flat" cmpd="sng" algn="ctr">
            <a:solidFill>
              <a:srgbClr val="000000"/>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rgbClr val="FFFFFF"/>
                </a:solidFill>
                <a:effectLst/>
                <a:latin typeface="Times New Roman" panose="02020603050405020304" pitchFamily="18" charset="0"/>
                <a:ea typeface="微软雅黑" panose="020B0503020204020204" pitchFamily="34" charset="-122"/>
                <a:sym typeface="Times New Roman" panose="02020603050405020304" pitchFamily="18" charset="0"/>
              </a:rPr>
              <a:t>B</a:t>
            </a:r>
            <a:endParaRPr kumimoji="0" lang="zh-CN" altLang="en-US" sz="1600" b="0" i="0" u="none" strike="noStrike" cap="none" normalizeH="0" baseline="0">
              <a:ln>
                <a:noFill/>
              </a:ln>
              <a:solidFill>
                <a:srgbClr val="FFFFFF"/>
              </a:solidFill>
              <a:effectLst/>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3" name="矩形 12"/>
          <p:cNvSpPr>
            <a:spLocks noChangeAspect="1"/>
          </p:cNvSpPr>
          <p:nvPr>
            <p:custDataLst>
              <p:tags r:id="rId8"/>
            </p:custDataLst>
          </p:nvPr>
        </p:nvSpPr>
        <p:spPr bwMode="auto">
          <a:xfrm>
            <a:off x="1114425" y="4564856"/>
            <a:ext cx="514350" cy="514350"/>
          </a:xfrm>
          <a:prstGeom prst="rect">
            <a:avLst/>
          </a:prstGeom>
          <a:solidFill>
            <a:srgbClr val="FF9900"/>
          </a:solidFill>
          <a:ln w="25400" cap="flat" cmpd="sng" algn="ctr">
            <a:solidFill>
              <a:srgbClr val="000000"/>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rgbClr val="FFFFFF"/>
                </a:solidFill>
                <a:effectLst/>
                <a:latin typeface="Times New Roman" panose="02020603050405020304" pitchFamily="18" charset="0"/>
                <a:ea typeface="微软雅黑" panose="020B0503020204020204" pitchFamily="34" charset="-122"/>
                <a:sym typeface="Times New Roman" panose="02020603050405020304" pitchFamily="18" charset="0"/>
              </a:rPr>
              <a:t>C</a:t>
            </a:r>
            <a:endParaRPr kumimoji="0" lang="zh-CN" altLang="en-US" sz="1600" b="0" i="0" u="none" strike="noStrike" cap="none" normalizeH="0" baseline="0">
              <a:ln>
                <a:noFill/>
              </a:ln>
              <a:solidFill>
                <a:srgbClr val="FFFFFF"/>
              </a:solidFill>
              <a:effectLst/>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5" name="圆角矩形 14"/>
          <p:cNvSpPr/>
          <p:nvPr>
            <p:custDataLst>
              <p:tags r:id="rId9"/>
            </p:custDataLst>
          </p:nvPr>
        </p:nvSpPr>
        <p:spPr bwMode="auto">
          <a:xfrm>
            <a:off x="6172200" y="6215063"/>
            <a:ext cx="1543050" cy="411480"/>
          </a:xfrm>
          <a:prstGeom prst="roundRect">
            <a:avLst/>
          </a:prstGeom>
          <a:gradFill flip="none" rotWithShape="1">
            <a:gsLst>
              <a:gs pos="0">
                <a:srgbClr val="13548C">
                  <a:shade val="30000"/>
                  <a:satMod val="115000"/>
                </a:srgbClr>
              </a:gs>
              <a:gs pos="50000">
                <a:srgbClr val="13548C">
                  <a:shade val="67500"/>
                  <a:satMod val="115000"/>
                </a:srgbClr>
              </a:gs>
              <a:gs pos="100000">
                <a:srgbClr val="13548C">
                  <a:shade val="100000"/>
                  <a:satMod val="115000"/>
                </a:srgbClr>
              </a:gs>
            </a:gsLst>
            <a:lin ang="16200000" scaled="1"/>
            <a:tileRect/>
          </a:gradFill>
          <a:ln w="38100" cap="flat" cmpd="sng" algn="ctr">
            <a:no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r>
              <a:rPr kumimoji="0" lang="zh-CN" altLang="en-US" sz="1600" b="0" i="0" u="none" strike="noStrike" cap="none" normalizeH="0" baseline="0">
                <a:ln>
                  <a:noFill/>
                </a:ln>
                <a:solidFill>
                  <a:srgbClr val="FFFFFF"/>
                </a:solidFill>
                <a:effectLst/>
                <a:latin typeface="Times New Roman" panose="02020603050405020304" pitchFamily="18" charset="0"/>
                <a:ea typeface="微软雅黑" panose="020B0503020204020204" pitchFamily="34" charset="-122"/>
                <a:sym typeface="Times New Roman" panose="02020603050405020304" pitchFamily="18" charset="0"/>
              </a:rPr>
              <a:t>提交</a:t>
            </a:r>
          </a:p>
        </p:txBody>
      </p:sp>
      <p:grpSp>
        <p:nvGrpSpPr>
          <p:cNvPr id="20" name="组合 19"/>
          <p:cNvGrpSpPr/>
          <p:nvPr>
            <p:custDataLst>
              <p:tags r:id="rId10"/>
            </p:custDataLst>
          </p:nvPr>
        </p:nvGrpSpPr>
        <p:grpSpPr>
          <a:xfrm>
            <a:off x="0" y="0"/>
            <a:ext cx="9144000" cy="635000"/>
            <a:chOff x="0" y="0"/>
            <a:chExt cx="9144000" cy="635000"/>
          </a:xfrm>
        </p:grpSpPr>
        <p:sp>
          <p:nvSpPr>
            <p:cNvPr id="16" name="TitleBackground"/>
            <p:cNvSpPr/>
            <p:nvPr>
              <p:custDataLst>
                <p:tags r:id="rId12"/>
              </p:custDataLst>
            </p:nvPr>
          </p:nvSpPr>
          <p:spPr bwMode="auto">
            <a:xfrm>
              <a:off x="0" y="0"/>
              <a:ext cx="9144000" cy="635000"/>
            </a:xfrm>
            <a:prstGeom prst="rect">
              <a:avLst/>
            </a:prstGeom>
            <a:solidFill>
              <a:srgbClr val="F6F7F8"/>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7" name="ColorBlock"/>
            <p:cNvSpPr/>
            <p:nvPr>
              <p:custDataLst>
                <p:tags r:id="rId13"/>
              </p:custDataLst>
            </p:nvPr>
          </p:nvSpPr>
          <p:spPr bwMode="auto">
            <a:xfrm>
              <a:off x="0" y="0"/>
              <a:ext cx="190500" cy="635000"/>
            </a:xfrm>
            <a:prstGeom prst="rect">
              <a:avLst/>
            </a:prstGeom>
            <a:solidFill>
              <a:srgbClr val="639EF4"/>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8" name="TypeText"/>
            <p:cNvSpPr txBox="1"/>
            <p:nvPr>
              <p:custDataLst>
                <p:tags r:id="rId14"/>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多选题</a:t>
              </a:r>
            </a:p>
          </p:txBody>
        </p:sp>
        <p:sp>
          <p:nvSpPr>
            <p:cNvPr id="19" name="TipText"/>
            <p:cNvSpPr txBox="1"/>
            <p:nvPr>
              <p:custDataLst>
                <p:tags r:id="rId15"/>
              </p:custDataLst>
            </p:nvPr>
          </p:nvSpPr>
          <p:spPr>
            <a:xfrm>
              <a:off x="1510030" y="109220"/>
              <a:ext cx="2286000" cy="508000"/>
            </a:xfrm>
            <a:prstGeom prst="rect">
              <a:avLst/>
            </a:prstGeom>
            <a:noFill/>
          </p:spPr>
          <p:txBody>
            <a:bodyPr vert="horz" wrap="none" rtlCol="0" anchor="ctr" anchorCtr="0">
              <a:noAutofit/>
            </a:bodyPr>
            <a:lstStyle/>
            <a:p>
              <a:r>
                <a:rPr lang="en-US" altLang="zh-CN" sz="2000">
                  <a:solidFill>
                    <a:srgbClr val="808080"/>
                  </a:solidFill>
                  <a:latin typeface="Times New Roman" panose="02020603050405020304" pitchFamily="18" charset="0"/>
                  <a:ea typeface="微软雅黑" panose="020B0503020204020204" pitchFamily="34" charset="-122"/>
                  <a:sym typeface="Times New Roman" panose="02020603050405020304" pitchFamily="18" charset="0"/>
                </a:rPr>
                <a:t>1</a:t>
              </a:r>
              <a:r>
                <a:rPr lang="zh-CN" altLang="en-US" sz="2000">
                  <a:solidFill>
                    <a:srgbClr val="808080"/>
                  </a:solidFill>
                  <a:latin typeface="Times New Roman" panose="02020603050405020304" pitchFamily="18" charset="0"/>
                  <a:ea typeface="微软雅黑" panose="020B0503020204020204" pitchFamily="34" charset="-122"/>
                  <a:sym typeface="Times New Roman" panose="02020603050405020304" pitchFamily="18" charset="0"/>
                </a:rPr>
                <a:t>分</a:t>
              </a:r>
            </a:p>
          </p:txBody>
        </p:sp>
      </p:grpSp>
      <p:pic>
        <p:nvPicPr>
          <p:cNvPr id="5" name="图片 4"/>
          <p:cNvPicPr>
            <a:picLocks/>
          </p:cNvPicPr>
          <p:nvPr>
            <p:custDataLst>
              <p:tags r:id="rId11"/>
            </p:custDataLst>
          </p:nvPr>
        </p:nvPicPr>
        <p:blipFill>
          <a:blip r:embed="rId17">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
    </p:custDataLst>
    <p:extLst>
      <p:ext uri="{BB962C8B-B14F-4D97-AF65-F5344CB8AC3E}">
        <p14:creationId xmlns:p14="http://schemas.microsoft.com/office/powerpoint/2010/main" val="2935267796"/>
      </p:ext>
    </p:extLst>
  </p:cSld>
  <p:clrMapOvr>
    <a:masterClrMapping/>
  </p:clrMapOvr>
  <p:transition spd="med">
    <p:split orient="vert"/>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756000" y="108000"/>
            <a:ext cx="6781800" cy="492443"/>
          </a:xfrm>
          <a:prstGeom prst="rect">
            <a:avLst/>
          </a:prstGeom>
        </p:spPr>
        <p:txBody>
          <a:bodyPr wrap="square">
            <a:spAutoFit/>
          </a:bodyPr>
          <a:lstStyle/>
          <a:p>
            <a:pPr fontAlgn="base">
              <a:lnSpc>
                <a:spcPct val="100000"/>
              </a:lnSpc>
              <a:spcAft>
                <a:spcPct val="0"/>
              </a:spcAft>
            </a:pPr>
            <a:r>
              <a:rPr lang="en-US" altLang="zh-CN"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2.3 </a:t>
            </a:r>
            <a:r>
              <a:rPr lang="zh-CN" altLang="en-US"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基于</a:t>
            </a:r>
            <a:r>
              <a:rPr lang="zh-CN" altLang="en-US" sz="2600" b="1" spc="50" dirty="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密度的方法</a:t>
            </a:r>
          </a:p>
        </p:txBody>
      </p:sp>
      <p:sp>
        <p:nvSpPr>
          <p:cNvPr id="3" name="内容占位符 2"/>
          <p:cNvSpPr>
            <a:spLocks noGrp="1"/>
          </p:cNvSpPr>
          <p:nvPr>
            <p:ph idx="4294967295"/>
          </p:nvPr>
        </p:nvSpPr>
        <p:spPr>
          <a:xfrm>
            <a:off x="252000" y="720000"/>
            <a:ext cx="8640000" cy="4625882"/>
          </a:xfrm>
          <a:prstGeom prst="rect">
            <a:avLst/>
          </a:prstGeom>
          <a:noFill/>
        </p:spPr>
        <p:txBody>
          <a:bodyPr wrap="square" lIns="72000" rIns="72000">
            <a:spAutoFit/>
          </a:bodyPr>
          <a:lstStyle/>
          <a:p>
            <a:pPr marL="360000" indent="-360000" algn="just" fontAlgn="base">
              <a:lnSpc>
                <a:spcPct val="150000"/>
              </a:lnSpc>
              <a:spcBef>
                <a:spcPts val="600"/>
              </a:spcBef>
              <a:buClr>
                <a:srgbClr val="FF6600"/>
              </a:buClr>
              <a:buSzPct val="80000"/>
              <a:buFont typeface="Wingdings" panose="05000000000000000000" pitchFamily="2" charset="2"/>
              <a:buChar char="l"/>
            </a:pPr>
            <a:r>
              <a:rPr lang="zh-CN" altLang="en-US" sz="2400" dirty="0">
                <a:latin typeface="Times New Roman" panose="02020603050405020304" pitchFamily="18" charset="0"/>
                <a:ea typeface="微软雅黑" panose="020B0503020204020204" pitchFamily="34" charset="-122"/>
                <a:cs typeface="+mn-ea"/>
                <a:sym typeface="Times New Roman" panose="02020603050405020304" pitchFamily="18" charset="0"/>
              </a:rPr>
              <a:t>基于密度聚类</a:t>
            </a:r>
          </a:p>
          <a:p>
            <a:pPr marL="817200" lvl="1" indent="-360000" algn="just" fontAlgn="base">
              <a:lnSpc>
                <a:spcPct val="130000"/>
              </a:lnSpc>
              <a:spcBef>
                <a:spcPts val="600"/>
              </a:spcBef>
              <a:buClr>
                <a:srgbClr val="FF6600"/>
              </a:buClr>
              <a:buSzPct val="80000"/>
              <a:buFont typeface="Wingdings" panose="05000000000000000000" pitchFamily="2" charset="2"/>
              <a:buChar char="l"/>
            </a:pPr>
            <a:r>
              <a:rPr lang="zh-CN" altLang="en-US" sz="2200" dirty="0">
                <a:latin typeface="Times New Roman" panose="02020603050405020304" pitchFamily="18" charset="0"/>
                <a:ea typeface="微软雅黑" panose="020B0503020204020204" pitchFamily="34" charset="-122"/>
                <a:cs typeface="+mn-ea"/>
                <a:sym typeface="Times New Roman" panose="02020603050405020304" pitchFamily="18" charset="0"/>
              </a:rPr>
              <a:t>根据密度条件对邻近对象分组形成簇，簇的增长或者根据邻域密度，或者根据特定</a:t>
            </a:r>
            <a:r>
              <a:rPr lang="zh-CN" altLang="en-US" sz="2200">
                <a:latin typeface="Times New Roman" panose="02020603050405020304" pitchFamily="18" charset="0"/>
                <a:ea typeface="微软雅黑" panose="020B0503020204020204" pitchFamily="34" charset="-122"/>
                <a:cs typeface="+mn-ea"/>
                <a:sym typeface="Times New Roman" panose="02020603050405020304" pitchFamily="18" charset="0"/>
              </a:rPr>
              <a:t>的密度函数</a:t>
            </a:r>
            <a:r>
              <a:rPr lang="en-US" altLang="zh-CN" sz="2200" dirty="0">
                <a:latin typeface="Times New Roman" panose="02020603050405020304" pitchFamily="18" charset="0"/>
                <a:ea typeface="微软雅黑" panose="020B0503020204020204" pitchFamily="34" charset="-122"/>
                <a:cs typeface="+mn-ea"/>
                <a:sym typeface="Times New Roman" panose="02020603050405020304" pitchFamily="18" charset="0"/>
              </a:rPr>
              <a:t>(</a:t>
            </a:r>
            <a:r>
              <a:rPr lang="zh-CN" altLang="en-US" sz="2200" dirty="0">
                <a:latin typeface="Times New Roman" panose="02020603050405020304" pitchFamily="18" charset="0"/>
                <a:ea typeface="微软雅黑" panose="020B0503020204020204" pitchFamily="34" charset="-122"/>
                <a:cs typeface="+mn-ea"/>
                <a:sym typeface="Times New Roman" panose="02020603050405020304" pitchFamily="18" charset="0"/>
              </a:rPr>
              <a:t>只要临近区域的密度超过某个阈值，就</a:t>
            </a:r>
            <a:r>
              <a:rPr lang="zh-CN" altLang="en-US" sz="2200">
                <a:latin typeface="Times New Roman" panose="02020603050405020304" pitchFamily="18" charset="0"/>
                <a:ea typeface="微软雅黑" panose="020B0503020204020204" pitchFamily="34" charset="-122"/>
                <a:cs typeface="+mn-ea"/>
                <a:sym typeface="Times New Roman" panose="02020603050405020304" pitchFamily="18" charset="0"/>
              </a:rPr>
              <a:t>继续聚类</a:t>
            </a:r>
            <a:r>
              <a:rPr lang="en-US" altLang="zh-CN" sz="2200" dirty="0">
                <a:latin typeface="Times New Roman" panose="02020603050405020304" pitchFamily="18" charset="0"/>
                <a:ea typeface="微软雅黑" panose="020B0503020204020204" pitchFamily="34" charset="-122"/>
                <a:cs typeface="+mn-ea"/>
                <a:sym typeface="Times New Roman" panose="02020603050405020304" pitchFamily="18" charset="0"/>
              </a:rPr>
              <a:t>)</a:t>
            </a:r>
          </a:p>
          <a:p>
            <a:pPr marL="360000" indent="-360000" algn="just" fontAlgn="base">
              <a:lnSpc>
                <a:spcPct val="130000"/>
              </a:lnSpc>
              <a:spcBef>
                <a:spcPts val="600"/>
              </a:spcBef>
              <a:buClr>
                <a:srgbClr val="FF6600"/>
              </a:buClr>
              <a:buSzPct val="80000"/>
              <a:buFont typeface="Wingdings" panose="05000000000000000000" pitchFamily="2" charset="2"/>
              <a:buChar char="l"/>
            </a:pPr>
            <a:r>
              <a:rPr lang="zh-CN" altLang="en-US" sz="2400" dirty="0">
                <a:latin typeface="Times New Roman" panose="02020603050405020304" pitchFamily="18" charset="0"/>
                <a:ea typeface="微软雅黑" panose="020B0503020204020204" pitchFamily="34" charset="-122"/>
                <a:cs typeface="+mn-ea"/>
                <a:sym typeface="Times New Roman" panose="02020603050405020304" pitchFamily="18" charset="0"/>
              </a:rPr>
              <a:t>主要特点</a:t>
            </a:r>
          </a:p>
          <a:p>
            <a:pPr marL="817200" lvl="1" indent="-360000" algn="just" fontAlgn="base">
              <a:lnSpc>
                <a:spcPct val="130000"/>
              </a:lnSpc>
              <a:spcBef>
                <a:spcPts val="600"/>
              </a:spcBef>
              <a:buClr>
                <a:srgbClr val="FF6600"/>
              </a:buClr>
              <a:buSzPct val="80000"/>
              <a:buFont typeface="Wingdings" panose="05000000000000000000" pitchFamily="2" charset="2"/>
              <a:buChar char="l"/>
            </a:pPr>
            <a:r>
              <a:rPr lang="zh-CN" altLang="en-US" sz="2200" dirty="0">
                <a:latin typeface="Times New Roman" panose="02020603050405020304" pitchFamily="18" charset="0"/>
                <a:ea typeface="微软雅黑" panose="020B0503020204020204" pitchFamily="34" charset="-122"/>
                <a:cs typeface="+mn-ea"/>
                <a:sym typeface="Times New Roman" panose="02020603050405020304" pitchFamily="18" charset="0"/>
              </a:rPr>
              <a:t>发现任意形状的聚类</a:t>
            </a:r>
          </a:p>
          <a:p>
            <a:pPr marL="817200" lvl="1" indent="-360000" algn="just" fontAlgn="base">
              <a:lnSpc>
                <a:spcPct val="130000"/>
              </a:lnSpc>
              <a:spcBef>
                <a:spcPts val="600"/>
              </a:spcBef>
              <a:buClr>
                <a:srgbClr val="FF6600"/>
              </a:buClr>
              <a:buSzPct val="80000"/>
              <a:buFont typeface="Wingdings" panose="05000000000000000000" pitchFamily="2" charset="2"/>
              <a:buChar char="l"/>
            </a:pPr>
            <a:r>
              <a:rPr lang="zh-CN" altLang="en-US" sz="2200" dirty="0">
                <a:latin typeface="Times New Roman" panose="02020603050405020304" pitchFamily="18" charset="0"/>
                <a:ea typeface="微软雅黑" panose="020B0503020204020204" pitchFamily="34" charset="-122"/>
                <a:cs typeface="+mn-ea"/>
                <a:sym typeface="Times New Roman" panose="02020603050405020304" pitchFamily="18" charset="0"/>
              </a:rPr>
              <a:t>处理噪音</a:t>
            </a:r>
          </a:p>
          <a:p>
            <a:pPr marL="817200" lvl="1" indent="-360000" algn="just" fontAlgn="base">
              <a:lnSpc>
                <a:spcPct val="130000"/>
              </a:lnSpc>
              <a:spcBef>
                <a:spcPts val="600"/>
              </a:spcBef>
              <a:buClr>
                <a:srgbClr val="FF6600"/>
              </a:buClr>
              <a:buSzPct val="80000"/>
              <a:buFont typeface="Wingdings" panose="05000000000000000000" pitchFamily="2" charset="2"/>
              <a:buChar char="l"/>
            </a:pPr>
            <a:r>
              <a:rPr lang="zh-CN" altLang="en-US" sz="2200" dirty="0">
                <a:latin typeface="Times New Roman" panose="02020603050405020304" pitchFamily="18" charset="0"/>
                <a:ea typeface="微软雅黑" panose="020B0503020204020204" pitchFamily="34" charset="-122"/>
                <a:cs typeface="+mn-ea"/>
                <a:sym typeface="Times New Roman" panose="02020603050405020304" pitchFamily="18" charset="0"/>
              </a:rPr>
              <a:t>一遍扫描</a:t>
            </a:r>
          </a:p>
          <a:p>
            <a:pPr marL="817200" lvl="1" indent="-360000" algn="just" fontAlgn="base">
              <a:lnSpc>
                <a:spcPct val="130000"/>
              </a:lnSpc>
              <a:spcBef>
                <a:spcPts val="600"/>
              </a:spcBef>
              <a:buClr>
                <a:srgbClr val="FF6600"/>
              </a:buClr>
              <a:buSzPct val="80000"/>
              <a:buFont typeface="Wingdings" panose="05000000000000000000" pitchFamily="2" charset="2"/>
              <a:buChar char="l"/>
            </a:pPr>
            <a:r>
              <a:rPr lang="zh-CN" altLang="en-US" sz="2200" dirty="0">
                <a:latin typeface="Times New Roman" panose="02020603050405020304" pitchFamily="18" charset="0"/>
                <a:ea typeface="微软雅黑" panose="020B0503020204020204" pitchFamily="34" charset="-122"/>
                <a:cs typeface="+mn-ea"/>
                <a:sym typeface="Times New Roman" panose="02020603050405020304" pitchFamily="18" charset="0"/>
              </a:rPr>
              <a:t>需要密度参数作为</a:t>
            </a:r>
            <a:r>
              <a:rPr lang="zh-CN" altLang="en-US" sz="2200">
                <a:latin typeface="Times New Roman" panose="02020603050405020304" pitchFamily="18" charset="0"/>
                <a:ea typeface="微软雅黑" panose="020B0503020204020204" pitchFamily="34" charset="-122"/>
                <a:cs typeface="+mn-ea"/>
                <a:sym typeface="Times New Roman" panose="02020603050405020304" pitchFamily="18" charset="0"/>
              </a:rPr>
              <a:t>终止条件</a:t>
            </a:r>
            <a:endParaRPr lang="zh-CN" altLang="en-US" sz="2200" dirty="0">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4" name="object 5"/>
          <p:cNvSpPr>
            <a:spLocks noChangeArrowheads="1"/>
          </p:cNvSpPr>
          <p:nvPr/>
        </p:nvSpPr>
        <p:spPr bwMode="auto">
          <a:xfrm>
            <a:off x="5652120" y="2537540"/>
            <a:ext cx="2911437" cy="2055132"/>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1" hangingPunct="1"/>
            <a:endParaRPr lang="zh-CN" altLang="zh-CN">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5" name="object 6"/>
          <p:cNvSpPr>
            <a:spLocks noChangeArrowheads="1"/>
          </p:cNvSpPr>
          <p:nvPr/>
        </p:nvSpPr>
        <p:spPr bwMode="auto">
          <a:xfrm>
            <a:off x="5831421" y="4652450"/>
            <a:ext cx="2484996" cy="2097550"/>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1" hangingPunct="1"/>
            <a:endParaRPr lang="zh-CN" altLang="zh-CN">
              <a:latin typeface="Times New Roman" panose="02020603050405020304" pitchFamily="18" charset="0"/>
              <a:ea typeface="微软雅黑" panose="020B0503020204020204" pitchFamily="34" charset="-122"/>
              <a:sym typeface="Times New Roman" panose="02020603050405020304" pitchFamily="18" charset="0"/>
            </a:endParaRPr>
          </a:p>
        </p:txBody>
      </p:sp>
    </p:spTree>
    <p:extLst>
      <p:ext uri="{BB962C8B-B14F-4D97-AF65-F5344CB8AC3E}">
        <p14:creationId xmlns:p14="http://schemas.microsoft.com/office/powerpoint/2010/main" val="515066240"/>
      </p:ext>
    </p:extLst>
  </p:cSld>
  <p:clrMapOvr>
    <a:masterClrMapping/>
  </p:clrMapOvr>
  <p:transition spd="med">
    <p:split orient="vert"/>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756000" y="108000"/>
            <a:ext cx="6781800" cy="492443"/>
          </a:xfrm>
          <a:prstGeom prst="rect">
            <a:avLst/>
          </a:prstGeom>
        </p:spPr>
        <p:txBody>
          <a:bodyPr wrap="square">
            <a:spAutoFit/>
          </a:bodyPr>
          <a:lstStyle/>
          <a:p>
            <a:pPr fontAlgn="base">
              <a:lnSpc>
                <a:spcPct val="100000"/>
              </a:lnSpc>
              <a:spcAft>
                <a:spcPct val="0"/>
              </a:spcAft>
            </a:pPr>
            <a:r>
              <a:rPr lang="en-US" altLang="zh-CN"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2.3.1 </a:t>
            </a:r>
            <a:r>
              <a:rPr lang="zh-CN" altLang="en-US"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密度概念</a:t>
            </a:r>
            <a:endParaRPr lang="zh-CN" altLang="en-US" sz="2600" b="1" spc="50" dirty="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内容占位符 2"/>
              <p:cNvSpPr>
                <a:spLocks noGrp="1"/>
              </p:cNvSpPr>
              <p:nvPr>
                <p:ph idx="4294967295"/>
              </p:nvPr>
            </p:nvSpPr>
            <p:spPr>
              <a:xfrm>
                <a:off x="252000" y="756000"/>
                <a:ext cx="8640000" cy="4074962"/>
              </a:xfrm>
              <a:prstGeom prst="rect">
                <a:avLst/>
              </a:prstGeom>
              <a:noFill/>
            </p:spPr>
            <p:txBody>
              <a:bodyPr wrap="square" lIns="72000" rIns="72000">
                <a:spAutoFit/>
              </a:bodyPr>
              <a:lstStyle/>
              <a:p>
                <a:pPr marL="360000" indent="-360000" algn="just" fontAlgn="base">
                  <a:lnSpc>
                    <a:spcPct val="130000"/>
                  </a:lnSpc>
                  <a:spcBef>
                    <a:spcPts val="600"/>
                  </a:spcBef>
                  <a:buClr>
                    <a:srgbClr val="FF6600"/>
                  </a:buClr>
                  <a:buSzPct val="80000"/>
                  <a:buFont typeface="Wingdings" panose="05000000000000000000" pitchFamily="2" charset="2"/>
                  <a:buChar char="l"/>
                </a:pPr>
                <a14:m>
                  <m:oMath xmlns:m="http://schemas.openxmlformats.org/officeDocument/2006/math">
                    <m:r>
                      <a:rPr lang="zh-CN" altLang="en-US" sz="2400">
                        <a:latin typeface="Cambria Math" panose="02040503050406030204" pitchFamily="18" charset="0"/>
                        <a:cs typeface="+mn-ea"/>
                        <a:sym typeface="Times New Roman" panose="02020603050405020304" pitchFamily="18" charset="0"/>
                      </a:rPr>
                      <m:t>𝜀</m:t>
                    </m:r>
                  </m:oMath>
                </a14:m>
                <a:r>
                  <a:rPr lang="en-US" altLang="zh-CN" sz="2400" dirty="0">
                    <a:latin typeface="Times New Roman" panose="02020603050405020304" pitchFamily="18" charset="0"/>
                    <a:ea typeface="微软雅黑" panose="020B0503020204020204" pitchFamily="34" charset="-122"/>
                    <a:cs typeface="+mn-ea"/>
                    <a:sym typeface="Times New Roman" panose="02020603050405020304" pitchFamily="18" charset="0"/>
                  </a:rPr>
                  <a:t>-</a:t>
                </a:r>
                <a:r>
                  <a:rPr lang="zh-CN" altLang="en-US" sz="2400" dirty="0">
                    <a:latin typeface="Times New Roman" panose="02020603050405020304" pitchFamily="18" charset="0"/>
                    <a:ea typeface="微软雅黑" panose="020B0503020204020204" pitchFamily="34" charset="-122"/>
                    <a:cs typeface="+mn-ea"/>
                    <a:sym typeface="Times New Roman" panose="02020603050405020304" pitchFamily="18" charset="0"/>
                  </a:rPr>
                  <a:t>邻域</a:t>
                </a:r>
              </a:p>
              <a:p>
                <a:pPr marL="817200" lvl="1" indent="-360000" algn="just" fontAlgn="base">
                  <a:lnSpc>
                    <a:spcPct val="130000"/>
                  </a:lnSpc>
                  <a:spcBef>
                    <a:spcPts val="600"/>
                  </a:spcBef>
                  <a:buClr>
                    <a:srgbClr val="FF6600"/>
                  </a:buClr>
                  <a:buSzPct val="80000"/>
                  <a:buFont typeface="Wingdings" panose="05000000000000000000" pitchFamily="2" charset="2"/>
                  <a:buChar char="l"/>
                </a:pPr>
                <a:r>
                  <a:rPr lang="zh-CN" altLang="en-US" sz="2200" dirty="0">
                    <a:latin typeface="Times New Roman" panose="02020603050405020304" pitchFamily="18" charset="0"/>
                    <a:ea typeface="微软雅黑" panose="020B0503020204020204" pitchFamily="34" charset="-122"/>
                    <a:cs typeface="+mn-ea"/>
                    <a:sym typeface="Times New Roman" panose="02020603050405020304" pitchFamily="18" charset="0"/>
                  </a:rPr>
                  <a:t>给定对象半径</a:t>
                </a:r>
                <a14:m>
                  <m:oMath xmlns:m="http://schemas.openxmlformats.org/officeDocument/2006/math">
                    <m:r>
                      <a:rPr lang="zh-CN" altLang="en-US" sz="2200">
                        <a:latin typeface="Cambria Math" panose="02040503050406030204" pitchFamily="18" charset="0"/>
                        <a:cs typeface="+mn-ea"/>
                        <a:sym typeface="Times New Roman" panose="02020603050405020304" pitchFamily="18" charset="0"/>
                      </a:rPr>
                      <m:t>𝜀</m:t>
                    </m:r>
                  </m:oMath>
                </a14:m>
                <a:r>
                  <a:rPr lang="zh-CN" altLang="en-US" sz="2200" dirty="0">
                    <a:latin typeface="Times New Roman" panose="02020603050405020304" pitchFamily="18" charset="0"/>
                    <a:ea typeface="微软雅黑" panose="020B0503020204020204" pitchFamily="34" charset="-122"/>
                    <a:cs typeface="+mn-ea"/>
                    <a:sym typeface="Times New Roman" panose="02020603050405020304" pitchFamily="18" charset="0"/>
                  </a:rPr>
                  <a:t>内的邻域称为该对象的</a:t>
                </a:r>
                <a14:m>
                  <m:oMath xmlns:m="http://schemas.openxmlformats.org/officeDocument/2006/math">
                    <m:r>
                      <a:rPr lang="zh-CN" altLang="en-US" sz="2200">
                        <a:latin typeface="Cambria Math" panose="02040503050406030204" pitchFamily="18" charset="0"/>
                        <a:cs typeface="+mn-ea"/>
                        <a:sym typeface="Times New Roman" panose="02020603050405020304" pitchFamily="18" charset="0"/>
                      </a:rPr>
                      <m:t>𝜀</m:t>
                    </m:r>
                  </m:oMath>
                </a14:m>
                <a:r>
                  <a:rPr lang="en-US" altLang="zh-CN" sz="2200" dirty="0">
                    <a:latin typeface="Times New Roman" panose="02020603050405020304" pitchFamily="18" charset="0"/>
                    <a:ea typeface="微软雅黑" panose="020B0503020204020204" pitchFamily="34" charset="-122"/>
                    <a:cs typeface="+mn-ea"/>
                    <a:sym typeface="Times New Roman" panose="02020603050405020304" pitchFamily="18" charset="0"/>
                  </a:rPr>
                  <a:t>-</a:t>
                </a:r>
                <a:r>
                  <a:rPr lang="zh-CN" altLang="en-US" sz="2200" dirty="0">
                    <a:latin typeface="Times New Roman" panose="02020603050405020304" pitchFamily="18" charset="0"/>
                    <a:ea typeface="微软雅黑" panose="020B0503020204020204" pitchFamily="34" charset="-122"/>
                    <a:cs typeface="+mn-ea"/>
                    <a:sym typeface="Times New Roman" panose="02020603050405020304" pitchFamily="18" charset="0"/>
                  </a:rPr>
                  <a:t>邻域</a:t>
                </a:r>
              </a:p>
              <a:p>
                <a:pPr marL="360000" indent="-360000" algn="just" fontAlgn="base">
                  <a:lnSpc>
                    <a:spcPct val="130000"/>
                  </a:lnSpc>
                  <a:spcBef>
                    <a:spcPts val="600"/>
                  </a:spcBef>
                  <a:buClr>
                    <a:srgbClr val="FF6600"/>
                  </a:buClr>
                  <a:buSzPct val="80000"/>
                  <a:buFont typeface="Wingdings" panose="05000000000000000000" pitchFamily="2" charset="2"/>
                  <a:buChar char="l"/>
                </a:pPr>
                <a:r>
                  <a:rPr lang="zh-CN" altLang="en-US" sz="2400" dirty="0">
                    <a:latin typeface="Times New Roman" panose="02020603050405020304" pitchFamily="18" charset="0"/>
                    <a:ea typeface="微软雅黑" panose="020B0503020204020204" pitchFamily="34" charset="-122"/>
                    <a:cs typeface="+mn-ea"/>
                    <a:sym typeface="Times New Roman" panose="02020603050405020304" pitchFamily="18" charset="0"/>
                  </a:rPr>
                  <a:t>核心对象</a:t>
                </a:r>
              </a:p>
              <a:p>
                <a:pPr marL="817200" lvl="1" indent="-360000" algn="just" fontAlgn="base">
                  <a:lnSpc>
                    <a:spcPct val="130000"/>
                  </a:lnSpc>
                  <a:spcBef>
                    <a:spcPts val="600"/>
                  </a:spcBef>
                  <a:buClr>
                    <a:srgbClr val="FF6600"/>
                  </a:buClr>
                  <a:buSzPct val="80000"/>
                  <a:buFont typeface="Wingdings" panose="05000000000000000000" pitchFamily="2" charset="2"/>
                  <a:buChar char="l"/>
                </a:pPr>
                <a:r>
                  <a:rPr lang="zh-CN" altLang="en-US" sz="2200" dirty="0">
                    <a:latin typeface="Times New Roman" panose="02020603050405020304" pitchFamily="18" charset="0"/>
                    <a:ea typeface="微软雅黑" panose="020B0503020204020204" pitchFamily="34" charset="-122"/>
                    <a:cs typeface="+mn-ea"/>
                    <a:sym typeface="Times New Roman" panose="02020603050405020304" pitchFamily="18" charset="0"/>
                  </a:rPr>
                  <a:t>如果对象的</a:t>
                </a:r>
                <a14:m>
                  <m:oMath xmlns:m="http://schemas.openxmlformats.org/officeDocument/2006/math">
                    <m:r>
                      <a:rPr lang="zh-CN" altLang="en-US" sz="2200">
                        <a:latin typeface="Cambria Math" panose="02040503050406030204" pitchFamily="18" charset="0"/>
                        <a:cs typeface="+mn-ea"/>
                        <a:sym typeface="Times New Roman" panose="02020603050405020304" pitchFamily="18" charset="0"/>
                      </a:rPr>
                      <m:t>𝜀</m:t>
                    </m:r>
                  </m:oMath>
                </a14:m>
                <a:r>
                  <a:rPr lang="en-US" altLang="zh-CN" sz="2200" dirty="0">
                    <a:latin typeface="Times New Roman" panose="02020603050405020304" pitchFamily="18" charset="0"/>
                    <a:ea typeface="微软雅黑" panose="020B0503020204020204" pitchFamily="34" charset="-122"/>
                    <a:cs typeface="+mn-ea"/>
                    <a:sym typeface="Times New Roman" panose="02020603050405020304" pitchFamily="18" charset="0"/>
                  </a:rPr>
                  <a:t>-</a:t>
                </a:r>
                <a:r>
                  <a:rPr lang="zh-CN" altLang="en-US" sz="2200" dirty="0">
                    <a:latin typeface="Times New Roman" panose="02020603050405020304" pitchFamily="18" charset="0"/>
                    <a:ea typeface="微软雅黑" panose="020B0503020204020204" pitchFamily="34" charset="-122"/>
                    <a:cs typeface="+mn-ea"/>
                    <a:sym typeface="Times New Roman" panose="02020603050405020304" pitchFamily="18" charset="0"/>
                  </a:rPr>
                  <a:t>邻域至少包含</a:t>
                </a:r>
                <a:r>
                  <a:rPr lang="zh-CN" altLang="en-US" sz="2200">
                    <a:latin typeface="Times New Roman" panose="02020603050405020304" pitchFamily="18" charset="0"/>
                    <a:ea typeface="微软雅黑" panose="020B0503020204020204" pitchFamily="34" charset="-122"/>
                    <a:cs typeface="+mn-ea"/>
                    <a:sym typeface="Times New Roman" panose="02020603050405020304" pitchFamily="18" charset="0"/>
                  </a:rPr>
                  <a:t>最小数目</a:t>
                </a:r>
                <a:r>
                  <a:rPr lang="en-US" altLang="zh-CN" sz="2200" dirty="0">
                    <a:latin typeface="Times New Roman" panose="02020603050405020304" pitchFamily="18" charset="0"/>
                    <a:ea typeface="微软雅黑" panose="020B0503020204020204" pitchFamily="34" charset="-122"/>
                    <a:cs typeface="+mn-ea"/>
                    <a:sym typeface="Times New Roman" panose="02020603050405020304" pitchFamily="18" charset="0"/>
                  </a:rPr>
                  <a:t>MinPts</a:t>
                </a:r>
                <a:r>
                  <a:rPr lang="zh-CN" altLang="en-US" sz="2200" dirty="0">
                    <a:latin typeface="Times New Roman" panose="02020603050405020304" pitchFamily="18" charset="0"/>
                    <a:ea typeface="微软雅黑" panose="020B0503020204020204" pitchFamily="34" charset="-122"/>
                    <a:cs typeface="+mn-ea"/>
                    <a:sym typeface="Times New Roman" panose="02020603050405020304" pitchFamily="18" charset="0"/>
                  </a:rPr>
                  <a:t>个对象，则称该对象为</a:t>
                </a:r>
                <a:r>
                  <a:rPr lang="zh-CN" altLang="en-US" sz="2200">
                    <a:latin typeface="Times New Roman" panose="02020603050405020304" pitchFamily="18" charset="0"/>
                    <a:ea typeface="微软雅黑" panose="020B0503020204020204" pitchFamily="34" charset="-122"/>
                    <a:cs typeface="+mn-ea"/>
                    <a:sym typeface="Times New Roman" panose="02020603050405020304" pitchFamily="18" charset="0"/>
                  </a:rPr>
                  <a:t>核心对象</a:t>
                </a:r>
                <a:endParaRPr lang="en-US" altLang="zh-CN" sz="2200" dirty="0">
                  <a:latin typeface="Times New Roman" panose="02020603050405020304" pitchFamily="18" charset="0"/>
                  <a:ea typeface="微软雅黑" panose="020B0503020204020204" pitchFamily="34" charset="-122"/>
                  <a:cs typeface="+mn-ea"/>
                  <a:sym typeface="Times New Roman" panose="02020603050405020304" pitchFamily="18" charset="0"/>
                </a:endParaRPr>
              </a:p>
              <a:p>
                <a:pPr marL="360000" indent="-360000" algn="just" fontAlgn="base">
                  <a:lnSpc>
                    <a:spcPct val="130000"/>
                  </a:lnSpc>
                  <a:spcBef>
                    <a:spcPts val="600"/>
                  </a:spcBef>
                  <a:buClr>
                    <a:srgbClr val="FF6600"/>
                  </a:buClr>
                  <a:buSzPct val="80000"/>
                  <a:buFont typeface="Wingdings" panose="05000000000000000000" pitchFamily="2" charset="2"/>
                  <a:buChar char="l"/>
                </a:pPr>
                <a:r>
                  <a:rPr lang="zh-CN" altLang="en-US" sz="2400" dirty="0">
                    <a:latin typeface="Times New Roman" panose="02020603050405020304" pitchFamily="18" charset="0"/>
                    <a:ea typeface="微软雅黑" panose="020B0503020204020204" pitchFamily="34" charset="-122"/>
                    <a:cs typeface="+mn-ea"/>
                    <a:sym typeface="Times New Roman" panose="02020603050405020304" pitchFamily="18" charset="0"/>
                  </a:rPr>
                  <a:t>直接密度可达</a:t>
                </a:r>
              </a:p>
              <a:p>
                <a:pPr marL="817200" lvl="1" indent="-360000" algn="just" fontAlgn="base">
                  <a:lnSpc>
                    <a:spcPct val="130000"/>
                  </a:lnSpc>
                  <a:spcBef>
                    <a:spcPts val="600"/>
                  </a:spcBef>
                  <a:buClr>
                    <a:srgbClr val="FF6600"/>
                  </a:buClr>
                  <a:buSzPct val="80000"/>
                  <a:buFont typeface="Wingdings" panose="05000000000000000000" pitchFamily="2" charset="2"/>
                  <a:buChar char="l"/>
                </a:pPr>
                <a:r>
                  <a:rPr lang="zh-CN" altLang="en-US" sz="2200" dirty="0">
                    <a:latin typeface="Times New Roman" panose="02020603050405020304" pitchFamily="18" charset="0"/>
                    <a:ea typeface="微软雅黑" panose="020B0503020204020204" pitchFamily="34" charset="-122"/>
                    <a:cs typeface="+mn-ea"/>
                    <a:sym typeface="Times New Roman" panose="02020603050405020304" pitchFamily="18" charset="0"/>
                  </a:rPr>
                  <a:t>给定</a:t>
                </a:r>
                <a:r>
                  <a:rPr lang="zh-CN" altLang="en-US" sz="2200">
                    <a:latin typeface="Times New Roman" panose="02020603050405020304" pitchFamily="18" charset="0"/>
                    <a:ea typeface="微软雅黑" panose="020B0503020204020204" pitchFamily="34" charset="-122"/>
                    <a:cs typeface="+mn-ea"/>
                    <a:sym typeface="Times New Roman" panose="02020603050405020304" pitchFamily="18" charset="0"/>
                  </a:rPr>
                  <a:t>对象集合</a:t>
                </a:r>
                <a:r>
                  <a:rPr lang="en-US" altLang="zh-CN" sz="2200" dirty="0">
                    <a:latin typeface="Times New Roman" panose="02020603050405020304" pitchFamily="18" charset="0"/>
                    <a:ea typeface="微软雅黑" panose="020B0503020204020204" pitchFamily="34" charset="-122"/>
                    <a:cs typeface="+mn-ea"/>
                    <a:sym typeface="Times New Roman" panose="02020603050405020304" pitchFamily="18" charset="0"/>
                  </a:rPr>
                  <a:t>D</a:t>
                </a:r>
                <a:r>
                  <a:rPr lang="zh-CN" altLang="en-US" sz="2200">
                    <a:latin typeface="Times New Roman" panose="02020603050405020304" pitchFamily="18" charset="0"/>
                    <a:ea typeface="微软雅黑" panose="020B0503020204020204" pitchFamily="34" charset="-122"/>
                    <a:cs typeface="+mn-ea"/>
                    <a:sym typeface="Times New Roman" panose="02020603050405020304" pitchFamily="18" charset="0"/>
                  </a:rPr>
                  <a:t>，如果</a:t>
                </a:r>
                <a:r>
                  <a:rPr lang="en-US" altLang="zh-CN" sz="2200" dirty="0">
                    <a:latin typeface="Times New Roman" panose="02020603050405020304" pitchFamily="18" charset="0"/>
                    <a:ea typeface="微软雅黑" panose="020B0503020204020204" pitchFamily="34" charset="-122"/>
                    <a:cs typeface="+mn-ea"/>
                    <a:sym typeface="Times New Roman" panose="02020603050405020304" pitchFamily="18" charset="0"/>
                  </a:rPr>
                  <a:t>p </a:t>
                </a:r>
                <a:r>
                  <a:rPr lang="zh-CN" altLang="en-US" sz="2200">
                    <a:latin typeface="Times New Roman" panose="02020603050405020304" pitchFamily="18" charset="0"/>
                    <a:ea typeface="微软雅黑" panose="020B0503020204020204" pitchFamily="34" charset="-122"/>
                    <a:cs typeface="+mn-ea"/>
                    <a:sym typeface="Times New Roman" panose="02020603050405020304" pitchFamily="18" charset="0"/>
                  </a:rPr>
                  <a:t>是在</a:t>
                </a:r>
                <a:r>
                  <a:rPr lang="en-US" altLang="zh-CN" sz="2200" dirty="0">
                    <a:latin typeface="Times New Roman" panose="02020603050405020304" pitchFamily="18" charset="0"/>
                    <a:ea typeface="微软雅黑" panose="020B0503020204020204" pitchFamily="34" charset="-122"/>
                    <a:cs typeface="+mn-ea"/>
                    <a:sym typeface="Times New Roman" panose="02020603050405020304" pitchFamily="18" charset="0"/>
                  </a:rPr>
                  <a:t>q </a:t>
                </a:r>
                <a:r>
                  <a:rPr lang="zh-CN" altLang="en-US" sz="2200" dirty="0">
                    <a:latin typeface="Times New Roman" panose="02020603050405020304" pitchFamily="18" charset="0"/>
                    <a:ea typeface="微软雅黑" panose="020B0503020204020204" pitchFamily="34" charset="-122"/>
                    <a:cs typeface="+mn-ea"/>
                    <a:sym typeface="Times New Roman" panose="02020603050405020304" pitchFamily="18" charset="0"/>
                  </a:rPr>
                  <a:t>的</a:t>
                </a:r>
                <a14:m>
                  <m:oMath xmlns:m="http://schemas.openxmlformats.org/officeDocument/2006/math">
                    <m:r>
                      <a:rPr lang="zh-CN" altLang="en-US" sz="2200">
                        <a:latin typeface="Cambria Math" panose="02040503050406030204" pitchFamily="18" charset="0"/>
                        <a:cs typeface="+mn-ea"/>
                        <a:sym typeface="Times New Roman" panose="02020603050405020304" pitchFamily="18" charset="0"/>
                      </a:rPr>
                      <m:t>𝜀</m:t>
                    </m:r>
                  </m:oMath>
                </a14:m>
                <a:r>
                  <a:rPr lang="en-US" altLang="zh-CN" sz="2200" dirty="0">
                    <a:latin typeface="Times New Roman" panose="02020603050405020304" pitchFamily="18" charset="0"/>
                    <a:ea typeface="微软雅黑" panose="020B0503020204020204" pitchFamily="34" charset="-122"/>
                    <a:cs typeface="+mn-ea"/>
                    <a:sym typeface="Times New Roman" panose="02020603050405020304" pitchFamily="18" charset="0"/>
                  </a:rPr>
                  <a:t>-</a:t>
                </a:r>
                <a:r>
                  <a:rPr lang="zh-CN" altLang="en-US" sz="2200" dirty="0">
                    <a:latin typeface="Times New Roman" panose="02020603050405020304" pitchFamily="18" charset="0"/>
                    <a:ea typeface="微软雅黑" panose="020B0503020204020204" pitchFamily="34" charset="-122"/>
                    <a:cs typeface="+mn-ea"/>
                    <a:sym typeface="Times New Roman" panose="02020603050405020304" pitchFamily="18" charset="0"/>
                  </a:rPr>
                  <a:t>邻域内</a:t>
                </a:r>
                <a:r>
                  <a:rPr lang="zh-CN" altLang="en-US" sz="2200">
                    <a:latin typeface="Times New Roman" panose="02020603050405020304" pitchFamily="18" charset="0"/>
                    <a:ea typeface="微软雅黑" panose="020B0503020204020204" pitchFamily="34" charset="-122"/>
                    <a:cs typeface="+mn-ea"/>
                    <a:sym typeface="Times New Roman" panose="02020603050405020304" pitchFamily="18" charset="0"/>
                  </a:rPr>
                  <a:t>，而</a:t>
                </a:r>
                <a:r>
                  <a:rPr lang="en-US" altLang="zh-CN" sz="2200" dirty="0">
                    <a:latin typeface="Times New Roman" panose="02020603050405020304" pitchFamily="18" charset="0"/>
                    <a:ea typeface="微软雅黑" panose="020B0503020204020204" pitchFamily="34" charset="-122"/>
                    <a:cs typeface="+mn-ea"/>
                    <a:sym typeface="Times New Roman" panose="02020603050405020304" pitchFamily="18" charset="0"/>
                  </a:rPr>
                  <a:t>q </a:t>
                </a:r>
                <a:r>
                  <a:rPr lang="zh-CN" altLang="en-US" sz="2200" dirty="0">
                    <a:latin typeface="Times New Roman" panose="02020603050405020304" pitchFamily="18" charset="0"/>
                    <a:ea typeface="微软雅黑" panose="020B0503020204020204" pitchFamily="34" charset="-122"/>
                    <a:cs typeface="+mn-ea"/>
                    <a:sym typeface="Times New Roman" panose="02020603050405020304" pitchFamily="18" charset="0"/>
                  </a:rPr>
                  <a:t>是核心对象，则</a:t>
                </a:r>
                <a:r>
                  <a:rPr lang="zh-CN" altLang="en-US" sz="2200">
                    <a:latin typeface="Times New Roman" panose="02020603050405020304" pitchFamily="18" charset="0"/>
                    <a:ea typeface="微软雅黑" panose="020B0503020204020204" pitchFamily="34" charset="-122"/>
                    <a:cs typeface="+mn-ea"/>
                    <a:sym typeface="Times New Roman" panose="02020603050405020304" pitchFamily="18" charset="0"/>
                  </a:rPr>
                  <a:t>称对象</a:t>
                </a:r>
                <a:r>
                  <a:rPr lang="en-US" altLang="zh-CN" sz="2200" dirty="0">
                    <a:latin typeface="Times New Roman" panose="02020603050405020304" pitchFamily="18" charset="0"/>
                    <a:ea typeface="微软雅黑" panose="020B0503020204020204" pitchFamily="34" charset="-122"/>
                    <a:cs typeface="+mn-ea"/>
                    <a:sym typeface="Times New Roman" panose="02020603050405020304" pitchFamily="18" charset="0"/>
                  </a:rPr>
                  <a:t>p </a:t>
                </a:r>
                <a:r>
                  <a:rPr lang="zh-CN" altLang="en-US" sz="2200" dirty="0">
                    <a:latin typeface="Times New Roman" panose="02020603050405020304" pitchFamily="18" charset="0"/>
                    <a:ea typeface="微软雅黑" panose="020B0503020204020204" pitchFamily="34" charset="-122"/>
                    <a:cs typeface="+mn-ea"/>
                    <a:sym typeface="Times New Roman" panose="02020603050405020304" pitchFamily="18" charset="0"/>
                  </a:rPr>
                  <a:t>是</a:t>
                </a:r>
                <a:r>
                  <a:rPr lang="zh-CN" altLang="en-US" sz="2200">
                    <a:latin typeface="Times New Roman" panose="02020603050405020304" pitchFamily="18" charset="0"/>
                    <a:ea typeface="微软雅黑" panose="020B0503020204020204" pitchFamily="34" charset="-122"/>
                    <a:cs typeface="+mn-ea"/>
                    <a:sym typeface="Times New Roman" panose="02020603050405020304" pitchFamily="18" charset="0"/>
                  </a:rPr>
                  <a:t>从对象</a:t>
                </a:r>
                <a:r>
                  <a:rPr lang="en-US" altLang="zh-CN" sz="2200" dirty="0">
                    <a:latin typeface="Times New Roman" panose="02020603050405020304" pitchFamily="18" charset="0"/>
                    <a:ea typeface="微软雅黑" panose="020B0503020204020204" pitchFamily="34" charset="-122"/>
                    <a:cs typeface="+mn-ea"/>
                    <a:sym typeface="Times New Roman" panose="02020603050405020304" pitchFamily="18" charset="0"/>
                  </a:rPr>
                  <a:t>q </a:t>
                </a:r>
                <a:r>
                  <a:rPr lang="zh-CN" altLang="en-US" sz="2200" dirty="0">
                    <a:latin typeface="Times New Roman" panose="02020603050405020304" pitchFamily="18" charset="0"/>
                    <a:ea typeface="微软雅黑" panose="020B0503020204020204" pitchFamily="34" charset="-122"/>
                    <a:cs typeface="+mn-ea"/>
                    <a:sym typeface="Times New Roman" panose="02020603050405020304" pitchFamily="18" charset="0"/>
                  </a:rPr>
                  <a:t>关于</a:t>
                </a:r>
                <a14:m>
                  <m:oMath xmlns:m="http://schemas.openxmlformats.org/officeDocument/2006/math">
                    <m:r>
                      <a:rPr lang="zh-CN" altLang="en-US" sz="2200">
                        <a:latin typeface="Cambria Math" panose="02040503050406030204" pitchFamily="18" charset="0"/>
                        <a:cs typeface="+mn-ea"/>
                        <a:sym typeface="Times New Roman" panose="02020603050405020304" pitchFamily="18" charset="0"/>
                      </a:rPr>
                      <m:t>𝜀</m:t>
                    </m:r>
                  </m:oMath>
                </a14:m>
                <a:r>
                  <a:rPr lang="zh-CN" altLang="en-US" sz="2200" dirty="0">
                    <a:latin typeface="Times New Roman" panose="02020603050405020304" pitchFamily="18" charset="0"/>
                    <a:ea typeface="微软雅黑" panose="020B0503020204020204" pitchFamily="34" charset="-122"/>
                    <a:cs typeface="+mn-ea"/>
                    <a:sym typeface="Times New Roman" panose="02020603050405020304" pitchFamily="18" charset="0"/>
                  </a:rPr>
                  <a:t>和</a:t>
                </a:r>
                <a:r>
                  <a:rPr lang="en-US" altLang="zh-CN" sz="2200" dirty="0">
                    <a:latin typeface="Times New Roman" panose="02020603050405020304" pitchFamily="18" charset="0"/>
                    <a:ea typeface="微软雅黑" panose="020B0503020204020204" pitchFamily="34" charset="-122"/>
                    <a:cs typeface="+mn-ea"/>
                    <a:sym typeface="Times New Roman" panose="02020603050405020304" pitchFamily="18" charset="0"/>
                  </a:rPr>
                  <a:t>MinPts</a:t>
                </a:r>
                <a:r>
                  <a:rPr lang="zh-CN" altLang="en-US" sz="2200" dirty="0">
                    <a:latin typeface="Times New Roman" panose="02020603050405020304" pitchFamily="18" charset="0"/>
                    <a:ea typeface="微软雅黑" panose="020B0503020204020204" pitchFamily="34" charset="-122"/>
                    <a:cs typeface="+mn-ea"/>
                    <a:sym typeface="Times New Roman" panose="02020603050405020304" pitchFamily="18" charset="0"/>
                  </a:rPr>
                  <a:t>直接密度可达</a:t>
                </a:r>
                <a:r>
                  <a:rPr lang="zh-CN" altLang="en-US" sz="2200">
                    <a:latin typeface="Times New Roman" panose="02020603050405020304" pitchFamily="18" charset="0"/>
                    <a:ea typeface="微软雅黑" panose="020B0503020204020204" pitchFamily="34" charset="-122"/>
                    <a:cs typeface="+mn-ea"/>
                    <a:sym typeface="Times New Roman" panose="02020603050405020304" pitchFamily="18" charset="0"/>
                  </a:rPr>
                  <a:t>的 </a:t>
                </a:r>
                <a:endParaRPr lang="zh-CN" altLang="en-US" sz="2200" dirty="0">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mc:Choice>
        <mc:Fallback xmlns="">
          <p:sp>
            <p:nvSpPr>
              <p:cNvPr id="3" name="内容占位符 2"/>
              <p:cNvSpPr>
                <a:spLocks noGrp="1" noRot="1" noChangeAspect="1" noMove="1" noResize="1" noEditPoints="1" noAdjustHandles="1" noChangeArrowheads="1" noChangeShapeType="1" noTextEdit="1"/>
              </p:cNvSpPr>
              <p:nvPr>
                <p:ph idx="4294967295"/>
              </p:nvPr>
            </p:nvSpPr>
            <p:spPr>
              <a:xfrm>
                <a:off x="252000" y="756000"/>
                <a:ext cx="8640000" cy="4074962"/>
              </a:xfrm>
              <a:prstGeom prst="rect">
                <a:avLst/>
              </a:prstGeom>
              <a:blipFill>
                <a:blip r:embed="rId2"/>
                <a:stretch>
                  <a:fillRect l="-705" r="-1058" b="-2246"/>
                </a:stretch>
              </a:blipFill>
            </p:spPr>
            <p:txBody>
              <a:bodyPr/>
              <a:lstStyle/>
              <a:p>
                <a:r>
                  <a:rPr lang="zh-CN" altLang="en-US">
                    <a:noFill/>
                  </a:rPr>
                  <a:t> </a:t>
                </a:r>
              </a:p>
            </p:txBody>
          </p:sp>
        </mc:Fallback>
      </mc:AlternateContent>
      <p:pic>
        <p:nvPicPr>
          <p:cNvPr id="5" name="图片 4"/>
          <p:cNvPicPr>
            <a:picLocks noChangeAspect="1"/>
          </p:cNvPicPr>
          <p:nvPr/>
        </p:nvPicPr>
        <p:blipFill rotWithShape="1">
          <a:blip r:embed="rId3">
            <a:extLst>
              <a:ext uri="{28A0092B-C50C-407E-A947-70E740481C1C}">
                <a14:useLocalDpi xmlns:a14="http://schemas.microsoft.com/office/drawing/2010/main" val="0"/>
              </a:ext>
            </a:extLst>
          </a:blip>
          <a:srcRect b="11609"/>
          <a:stretch/>
        </p:blipFill>
        <p:spPr>
          <a:xfrm>
            <a:off x="2174240" y="4938243"/>
            <a:ext cx="4795520" cy="1875133"/>
          </a:xfrm>
          <a:prstGeom prst="rect">
            <a:avLst/>
          </a:prstGeom>
        </p:spPr>
      </p:pic>
    </p:spTree>
    <p:extLst>
      <p:ext uri="{BB962C8B-B14F-4D97-AF65-F5344CB8AC3E}">
        <p14:creationId xmlns:p14="http://schemas.microsoft.com/office/powerpoint/2010/main" val="3529258628"/>
      </p:ext>
    </p:extLst>
  </p:cSld>
  <p:clrMapOvr>
    <a:masterClrMapping/>
  </p:clrMapOvr>
  <p:transition spd="med">
    <p:split orient="vert"/>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p:cNvSpPr>
                <a:spLocks noGrp="1"/>
              </p:cNvSpPr>
              <p:nvPr>
                <p:ph idx="4294967295"/>
              </p:nvPr>
            </p:nvSpPr>
            <p:spPr>
              <a:xfrm>
                <a:off x="251999" y="756000"/>
                <a:ext cx="5580000" cy="4468916"/>
              </a:xfrm>
              <a:prstGeom prst="rect">
                <a:avLst/>
              </a:prstGeom>
            </p:spPr>
            <p:txBody>
              <a:bodyPr>
                <a:spAutoFit/>
              </a:bodyPr>
              <a:lstStyle/>
              <a:p>
                <a:pPr marL="360000" indent="-360000" algn="just" fontAlgn="base">
                  <a:lnSpc>
                    <a:spcPct val="130000"/>
                  </a:lnSpc>
                  <a:spcBef>
                    <a:spcPts val="600"/>
                  </a:spcBef>
                  <a:buClr>
                    <a:srgbClr val="FF6600"/>
                  </a:buClr>
                  <a:buSzPct val="80000"/>
                  <a:buFont typeface="Wingdings" panose="05000000000000000000" pitchFamily="2" charset="2"/>
                  <a:buChar char="l"/>
                </a:pPr>
                <a:r>
                  <a:rPr lang="zh-CN" altLang="en-US" sz="2400" dirty="0">
                    <a:latin typeface="Times New Roman" panose="02020603050405020304" pitchFamily="18" charset="0"/>
                    <a:ea typeface="微软雅黑" panose="020B0503020204020204" pitchFamily="34" charset="-122"/>
                    <a:cs typeface="+mn-ea"/>
                    <a:sym typeface="Times New Roman" panose="02020603050405020304" pitchFamily="18" charset="0"/>
                  </a:rPr>
                  <a:t>密度可达</a:t>
                </a:r>
              </a:p>
              <a:p>
                <a:pPr marL="817200" lvl="1" indent="-360000" algn="just">
                  <a:lnSpc>
                    <a:spcPct val="130000"/>
                  </a:lnSpc>
                  <a:spcBef>
                    <a:spcPts val="600"/>
                  </a:spcBef>
                  <a:buClr>
                    <a:srgbClr val="FF6600"/>
                  </a:buClr>
                  <a:buSzPct val="60000"/>
                  <a:buFont typeface="Wingdings" panose="05000000000000000000" pitchFamily="2" charset="2"/>
                  <a:buChar char="l"/>
                </a:pPr>
                <a:r>
                  <a:rPr lang="zh-CN" altLang="en-US" sz="2200" dirty="0">
                    <a:latin typeface="Times New Roman" panose="02020603050405020304" pitchFamily="18" charset="0"/>
                    <a:ea typeface="微软雅黑" panose="020B0503020204020204" pitchFamily="34" charset="-122"/>
                    <a:sym typeface="Times New Roman" panose="02020603050405020304" pitchFamily="18" charset="0"/>
                  </a:rPr>
                  <a:t>如果存在一个对象链</a:t>
                </a:r>
                <a:r>
                  <a:rPr lang="en-US" altLang="zh-CN" sz="2200" b="1" dirty="0">
                    <a:latin typeface="Times New Roman" panose="02020603050405020304" pitchFamily="18" charset="0"/>
                    <a:ea typeface="微软雅黑" panose="020B0503020204020204" pitchFamily="34" charset="-122"/>
                    <a:sym typeface="Times New Roman" panose="02020603050405020304" pitchFamily="18" charset="0"/>
                  </a:rPr>
                  <a:t>p</a:t>
                </a:r>
                <a:r>
                  <a:rPr lang="en-US" altLang="zh-CN" sz="2200" b="1" baseline="-25000" dirty="0">
                    <a:latin typeface="Times New Roman" panose="02020603050405020304" pitchFamily="18" charset="0"/>
                    <a:ea typeface="微软雅黑" panose="020B0503020204020204" pitchFamily="34" charset="-122"/>
                    <a:sym typeface="Times New Roman" panose="02020603050405020304" pitchFamily="18" charset="0"/>
                  </a:rPr>
                  <a:t>1</a:t>
                </a:r>
                <a:r>
                  <a:rPr lang="en-US" altLang="zh-CN" sz="2200" b="1" dirty="0">
                    <a:latin typeface="Times New Roman" panose="02020603050405020304" pitchFamily="18" charset="0"/>
                    <a:ea typeface="微软雅黑" panose="020B0503020204020204" pitchFamily="34" charset="-122"/>
                    <a:sym typeface="Times New Roman" panose="02020603050405020304" pitchFamily="18" charset="0"/>
                  </a:rPr>
                  <a:t>, …, p</a:t>
                </a:r>
                <a:r>
                  <a:rPr lang="en-US" altLang="zh-CN" sz="2200" b="1" baseline="-25000" dirty="0">
                    <a:latin typeface="Times New Roman" panose="02020603050405020304" pitchFamily="18" charset="0"/>
                    <a:ea typeface="微软雅黑" panose="020B0503020204020204" pitchFamily="34" charset="-122"/>
                    <a:sym typeface="Times New Roman" panose="02020603050405020304" pitchFamily="18" charset="0"/>
                  </a:rPr>
                  <a:t>n</a:t>
                </a:r>
                <a:r>
                  <a:rPr lang="zh-CN" altLang="en-US" sz="2200" dirty="0">
                    <a:latin typeface="Times New Roman" panose="02020603050405020304" pitchFamily="18" charset="0"/>
                    <a:ea typeface="微软雅黑" panose="020B0503020204020204" pitchFamily="34" charset="-122"/>
                    <a:sym typeface="Times New Roman" panose="02020603050405020304" pitchFamily="18" charset="0"/>
                  </a:rPr>
                  <a:t>，</a:t>
                </a:r>
                <a:r>
                  <a:rPr lang="en-US" altLang="zh-CN" sz="2200" b="1" dirty="0">
                    <a:latin typeface="Times New Roman" panose="02020603050405020304" pitchFamily="18" charset="0"/>
                    <a:ea typeface="微软雅黑" panose="020B0503020204020204" pitchFamily="34" charset="-122"/>
                    <a:sym typeface="Times New Roman" panose="02020603050405020304" pitchFamily="18" charset="0"/>
                  </a:rPr>
                  <a:t>p</a:t>
                </a:r>
                <a:r>
                  <a:rPr lang="en-US" altLang="zh-CN" sz="2200" b="1" baseline="-25000" dirty="0">
                    <a:latin typeface="Times New Roman" panose="02020603050405020304" pitchFamily="18" charset="0"/>
                    <a:ea typeface="微软雅黑" panose="020B0503020204020204" pitchFamily="34" charset="-122"/>
                    <a:sym typeface="Times New Roman" panose="02020603050405020304" pitchFamily="18" charset="0"/>
                  </a:rPr>
                  <a:t>1</a:t>
                </a:r>
                <a:r>
                  <a:rPr lang="en-US" altLang="zh-CN" sz="2200" b="1" dirty="0">
                    <a:latin typeface="Times New Roman" panose="02020603050405020304" pitchFamily="18" charset="0"/>
                    <a:ea typeface="微软雅黑" panose="020B0503020204020204" pitchFamily="34" charset="-122"/>
                    <a:sym typeface="Times New Roman" panose="02020603050405020304" pitchFamily="18" charset="0"/>
                  </a:rPr>
                  <a:t> = q, p</a:t>
                </a:r>
                <a:r>
                  <a:rPr lang="en-US" altLang="zh-CN" sz="2200" b="1" baseline="-25000" dirty="0">
                    <a:latin typeface="Times New Roman" panose="02020603050405020304" pitchFamily="18" charset="0"/>
                    <a:ea typeface="微软雅黑" panose="020B0503020204020204" pitchFamily="34" charset="-122"/>
                    <a:sym typeface="Times New Roman" panose="02020603050405020304" pitchFamily="18" charset="0"/>
                  </a:rPr>
                  <a:t>n</a:t>
                </a:r>
                <a:r>
                  <a:rPr lang="en-US" altLang="zh-CN" sz="2200" b="1" dirty="0">
                    <a:latin typeface="Times New Roman" panose="02020603050405020304" pitchFamily="18" charset="0"/>
                    <a:ea typeface="微软雅黑" panose="020B0503020204020204" pitchFamily="34" charset="-122"/>
                    <a:sym typeface="Times New Roman" panose="02020603050405020304" pitchFamily="18" charset="0"/>
                  </a:rPr>
                  <a:t>= p</a:t>
                </a:r>
                <a:r>
                  <a:rPr lang="zh-CN" altLang="en-US" sz="2200" dirty="0">
                    <a:latin typeface="Times New Roman" panose="02020603050405020304" pitchFamily="18" charset="0"/>
                    <a:ea typeface="微软雅黑" panose="020B0503020204020204" pitchFamily="34" charset="-122"/>
                    <a:sym typeface="Times New Roman" panose="02020603050405020304" pitchFamily="18" charset="0"/>
                  </a:rPr>
                  <a:t>，使得</a:t>
                </a:r>
                <a:r>
                  <a:rPr lang="en-US" altLang="zh-CN" sz="2200" b="1" dirty="0">
                    <a:latin typeface="Times New Roman" panose="02020603050405020304" pitchFamily="18" charset="0"/>
                    <a:ea typeface="微软雅黑" panose="020B0503020204020204" pitchFamily="34" charset="-122"/>
                    <a:sym typeface="Times New Roman" panose="02020603050405020304" pitchFamily="18" charset="0"/>
                  </a:rPr>
                  <a:t>p</a:t>
                </a:r>
                <a:r>
                  <a:rPr lang="en-US" altLang="zh-CN" sz="2200" b="1" baseline="-25000" dirty="0">
                    <a:latin typeface="Times New Roman" panose="02020603050405020304" pitchFamily="18" charset="0"/>
                    <a:ea typeface="微软雅黑" panose="020B0503020204020204" pitchFamily="34" charset="-122"/>
                    <a:sym typeface="Times New Roman" panose="02020603050405020304" pitchFamily="18" charset="0"/>
                  </a:rPr>
                  <a:t>i+1</a:t>
                </a:r>
                <a:r>
                  <a:rPr lang="zh-CN" altLang="en-US" sz="2200" dirty="0">
                    <a:latin typeface="Times New Roman" panose="02020603050405020304" pitchFamily="18" charset="0"/>
                    <a:ea typeface="微软雅黑" panose="020B0503020204020204" pitchFamily="34" charset="-122"/>
                    <a:sym typeface="Times New Roman" panose="02020603050405020304" pitchFamily="18" charset="0"/>
                  </a:rPr>
                  <a:t>是</a:t>
                </a:r>
                <a:r>
                  <a:rPr lang="zh-CN" altLang="en-US" sz="2200">
                    <a:latin typeface="Times New Roman" panose="02020603050405020304" pitchFamily="18" charset="0"/>
                    <a:ea typeface="微软雅黑" panose="020B0503020204020204" pitchFamily="34" charset="-122"/>
                    <a:sym typeface="Times New Roman" panose="02020603050405020304" pitchFamily="18" charset="0"/>
                  </a:rPr>
                  <a:t>从</a:t>
                </a:r>
                <a:r>
                  <a:rPr lang="en-US" altLang="zh-CN" sz="2200" b="1">
                    <a:latin typeface="Times New Roman" panose="02020603050405020304" pitchFamily="18" charset="0"/>
                    <a:ea typeface="微软雅黑" panose="020B0503020204020204" pitchFamily="34" charset="-122"/>
                    <a:sym typeface="Times New Roman" panose="02020603050405020304" pitchFamily="18" charset="0"/>
                  </a:rPr>
                  <a:t>p</a:t>
                </a:r>
                <a:r>
                  <a:rPr lang="en-US" altLang="zh-CN" sz="2200" b="1" baseline="-25000">
                    <a:latin typeface="Times New Roman" panose="02020603050405020304" pitchFamily="18" charset="0"/>
                    <a:ea typeface="微软雅黑" panose="020B0503020204020204" pitchFamily="34" charset="-122"/>
                    <a:sym typeface="Times New Roman" panose="02020603050405020304" pitchFamily="18" charset="0"/>
                  </a:rPr>
                  <a:t>i</a:t>
                </a:r>
                <a:r>
                  <a:rPr lang="zh-CN" altLang="en-US" sz="2200">
                    <a:latin typeface="Times New Roman" panose="02020603050405020304" pitchFamily="18" charset="0"/>
                    <a:ea typeface="微软雅黑" panose="020B0503020204020204" pitchFamily="34" charset="-122"/>
                    <a:sym typeface="Times New Roman" panose="02020603050405020304" pitchFamily="18" charset="0"/>
                  </a:rPr>
                  <a:t>直接</a:t>
                </a:r>
                <a:r>
                  <a:rPr lang="zh-CN" altLang="en-US" sz="2200" dirty="0">
                    <a:latin typeface="Times New Roman" panose="02020603050405020304" pitchFamily="18" charset="0"/>
                    <a:ea typeface="微软雅黑" panose="020B0503020204020204" pitchFamily="34" charset="-122"/>
                    <a:sym typeface="Times New Roman" panose="02020603050405020304" pitchFamily="18" charset="0"/>
                  </a:rPr>
                  <a:t>密度可达的，则称</a:t>
                </a:r>
                <a:r>
                  <a:rPr lang="zh-CN" altLang="en-US" sz="2200">
                    <a:latin typeface="Times New Roman" panose="02020603050405020304" pitchFamily="18" charset="0"/>
                    <a:ea typeface="微软雅黑" panose="020B0503020204020204" pitchFamily="34" charset="-122"/>
                    <a:sym typeface="Times New Roman" panose="02020603050405020304" pitchFamily="18" charset="0"/>
                  </a:rPr>
                  <a:t>对象</a:t>
                </a:r>
                <a:r>
                  <a:rPr lang="en-US" altLang="zh-CN" sz="2200" b="1">
                    <a:latin typeface="Times New Roman" panose="02020603050405020304" pitchFamily="18" charset="0"/>
                    <a:ea typeface="微软雅黑" panose="020B0503020204020204" pitchFamily="34" charset="-122"/>
                    <a:sym typeface="Times New Roman" panose="02020603050405020304" pitchFamily="18" charset="0"/>
                  </a:rPr>
                  <a:t>p</a:t>
                </a:r>
                <a:r>
                  <a:rPr lang="zh-CN" altLang="en-US" sz="2200">
                    <a:latin typeface="Times New Roman" panose="02020603050405020304" pitchFamily="18" charset="0"/>
                    <a:ea typeface="微软雅黑" panose="020B0503020204020204" pitchFamily="34" charset="-122"/>
                    <a:sym typeface="Times New Roman" panose="02020603050405020304" pitchFamily="18" charset="0"/>
                  </a:rPr>
                  <a:t>是</a:t>
                </a:r>
                <a:r>
                  <a:rPr lang="zh-CN" altLang="en-US" sz="2200" dirty="0">
                    <a:latin typeface="Times New Roman" panose="02020603050405020304" pitchFamily="18" charset="0"/>
                    <a:ea typeface="微软雅黑" panose="020B0503020204020204" pitchFamily="34" charset="-122"/>
                    <a:sym typeface="Times New Roman" panose="02020603050405020304" pitchFamily="18" charset="0"/>
                  </a:rPr>
                  <a:t>从</a:t>
                </a:r>
                <a:r>
                  <a:rPr lang="zh-CN" altLang="en-US" sz="2200">
                    <a:latin typeface="Times New Roman" panose="02020603050405020304" pitchFamily="18" charset="0"/>
                    <a:ea typeface="微软雅黑" panose="020B0503020204020204" pitchFamily="34" charset="-122"/>
                    <a:sym typeface="Times New Roman" panose="02020603050405020304" pitchFamily="18" charset="0"/>
                  </a:rPr>
                  <a:t>对象</a:t>
                </a:r>
                <a:r>
                  <a:rPr lang="en-US" altLang="zh-CN" sz="2200" b="1">
                    <a:latin typeface="Times New Roman" panose="02020603050405020304" pitchFamily="18" charset="0"/>
                    <a:ea typeface="微软雅黑" panose="020B0503020204020204" pitchFamily="34" charset="-122"/>
                    <a:sym typeface="Times New Roman" panose="02020603050405020304" pitchFamily="18" charset="0"/>
                  </a:rPr>
                  <a:t>q</a:t>
                </a:r>
                <a:r>
                  <a:rPr lang="zh-CN" altLang="en-US" sz="2200">
                    <a:latin typeface="Times New Roman" panose="02020603050405020304" pitchFamily="18" charset="0"/>
                    <a:ea typeface="微软雅黑" panose="020B0503020204020204" pitchFamily="34" charset="-122"/>
                    <a:sym typeface="Times New Roman" panose="02020603050405020304" pitchFamily="18" charset="0"/>
                  </a:rPr>
                  <a:t>关于</a:t>
                </a:r>
                <a14:m>
                  <m:oMath xmlns:m="http://schemas.openxmlformats.org/officeDocument/2006/math">
                    <m:r>
                      <a:rPr lang="zh-CN" altLang="en-US" sz="2200" i="1">
                        <a:latin typeface="Cambria Math" panose="02040503050406030204" pitchFamily="18" charset="0"/>
                        <a:sym typeface="Times New Roman" panose="02020603050405020304" pitchFamily="18" charset="0"/>
                      </a:rPr>
                      <m:t>𝜀</m:t>
                    </m:r>
                  </m:oMath>
                </a14:m>
                <a:r>
                  <a:rPr lang="zh-CN" altLang="en-US" sz="2200" dirty="0">
                    <a:latin typeface="Times New Roman" panose="02020603050405020304" pitchFamily="18" charset="0"/>
                    <a:ea typeface="微软雅黑" panose="020B0503020204020204" pitchFamily="34" charset="-122"/>
                    <a:sym typeface="Times New Roman" panose="02020603050405020304" pitchFamily="18" charset="0"/>
                  </a:rPr>
                  <a:t>和</a:t>
                </a:r>
                <a:r>
                  <a:rPr lang="en-US" altLang="zh-CN" sz="2200" b="1" dirty="0">
                    <a:latin typeface="Times New Roman" panose="02020603050405020304" pitchFamily="18" charset="0"/>
                    <a:ea typeface="微软雅黑" panose="020B0503020204020204" pitchFamily="34" charset="-122"/>
                    <a:sym typeface="Times New Roman" panose="02020603050405020304" pitchFamily="18" charset="0"/>
                  </a:rPr>
                  <a:t>MinPts(</a:t>
                </a:r>
                <a:r>
                  <a:rPr lang="zh-CN" altLang="en-US" sz="2200" dirty="0">
                    <a:latin typeface="Times New Roman" panose="02020603050405020304" pitchFamily="18" charset="0"/>
                    <a:ea typeface="微软雅黑" panose="020B0503020204020204" pitchFamily="34" charset="-122"/>
                    <a:sym typeface="Times New Roman" panose="02020603050405020304" pitchFamily="18" charset="0"/>
                  </a:rPr>
                  <a:t>间接</a:t>
                </a:r>
                <a:r>
                  <a:rPr lang="en-US" altLang="zh-CN" sz="2200" b="1" dirty="0">
                    <a:latin typeface="Times New Roman" panose="02020603050405020304" pitchFamily="18" charset="0"/>
                    <a:ea typeface="微软雅黑" panose="020B0503020204020204" pitchFamily="34" charset="-122"/>
                    <a:sym typeface="Times New Roman" panose="02020603050405020304" pitchFamily="18" charset="0"/>
                  </a:rPr>
                  <a:t>)</a:t>
                </a:r>
                <a:r>
                  <a:rPr lang="zh-CN" altLang="en-US" sz="2200" dirty="0">
                    <a:latin typeface="Times New Roman" panose="02020603050405020304" pitchFamily="18" charset="0"/>
                    <a:ea typeface="微软雅黑" panose="020B0503020204020204" pitchFamily="34" charset="-122"/>
                    <a:sym typeface="Times New Roman" panose="02020603050405020304" pitchFamily="18" charset="0"/>
                  </a:rPr>
                  <a:t>密度可达的</a:t>
                </a:r>
                <a:endParaRPr lang="en-US" altLang="zh-CN" sz="2200" dirty="0">
                  <a:latin typeface="Times New Roman" panose="02020603050405020304" pitchFamily="18" charset="0"/>
                  <a:ea typeface="微软雅黑" panose="020B0503020204020204" pitchFamily="34" charset="-122"/>
                  <a:sym typeface="Times New Roman" panose="02020603050405020304" pitchFamily="18" charset="0"/>
                </a:endParaRPr>
              </a:p>
              <a:p>
                <a:pPr marL="360000" indent="-360000" algn="just" fontAlgn="base">
                  <a:lnSpc>
                    <a:spcPct val="130000"/>
                  </a:lnSpc>
                  <a:spcBef>
                    <a:spcPts val="600"/>
                  </a:spcBef>
                  <a:buClr>
                    <a:srgbClr val="FF6600"/>
                  </a:buClr>
                  <a:buSzPct val="80000"/>
                  <a:buFont typeface="Wingdings" panose="05000000000000000000" pitchFamily="2" charset="2"/>
                  <a:buChar char="l"/>
                </a:pPr>
                <a:r>
                  <a:rPr lang="zh-CN" altLang="en-US" sz="2400" dirty="0">
                    <a:latin typeface="Times New Roman" panose="02020603050405020304" pitchFamily="18" charset="0"/>
                    <a:ea typeface="微软雅黑" panose="020B0503020204020204" pitchFamily="34" charset="-122"/>
                    <a:cs typeface="+mn-ea"/>
                    <a:sym typeface="Times New Roman" panose="02020603050405020304" pitchFamily="18" charset="0"/>
                  </a:rPr>
                  <a:t>密度相连的</a:t>
                </a:r>
              </a:p>
              <a:p>
                <a:pPr marL="817200" lvl="1" indent="-360000" algn="just">
                  <a:lnSpc>
                    <a:spcPct val="130000"/>
                  </a:lnSpc>
                  <a:spcBef>
                    <a:spcPts val="600"/>
                  </a:spcBef>
                  <a:buClr>
                    <a:srgbClr val="FF6600"/>
                  </a:buClr>
                  <a:buSzPct val="60000"/>
                  <a:buFont typeface="Wingdings" panose="05000000000000000000" pitchFamily="2" charset="2"/>
                  <a:buChar char="l"/>
                </a:pPr>
                <a:r>
                  <a:rPr lang="zh-CN" altLang="en-US" sz="2200" dirty="0">
                    <a:latin typeface="Times New Roman" panose="02020603050405020304" pitchFamily="18" charset="0"/>
                    <a:ea typeface="微软雅黑" panose="020B0503020204020204" pitchFamily="34" charset="-122"/>
                    <a:sym typeface="Times New Roman" panose="02020603050405020304" pitchFamily="18" charset="0"/>
                  </a:rPr>
                  <a:t>如果存在对象</a:t>
                </a:r>
                <a:r>
                  <a:rPr lang="en-US" altLang="zh-CN" sz="2200" b="1" dirty="0">
                    <a:latin typeface="Times New Roman" panose="02020603050405020304" pitchFamily="18" charset="0"/>
                    <a:ea typeface="微软雅黑" panose="020B0503020204020204" pitchFamily="34" charset="-122"/>
                    <a:sym typeface="Times New Roman" panose="02020603050405020304" pitchFamily="18" charset="0"/>
                  </a:rPr>
                  <a:t>o </a:t>
                </a:r>
                <a:r>
                  <a:rPr lang="zh-CN" altLang="en-US" sz="2200" dirty="0">
                    <a:latin typeface="Times New Roman" panose="02020603050405020304" pitchFamily="18" charset="0"/>
                    <a:ea typeface="微软雅黑" panose="020B0503020204020204" pitchFamily="34" charset="-122"/>
                    <a:sym typeface="Times New Roman" panose="02020603050405020304" pitchFamily="18" charset="0"/>
                  </a:rPr>
                  <a:t>使得，</a:t>
                </a:r>
                <a:r>
                  <a:rPr lang="en-US" altLang="zh-CN" sz="2200" b="1" dirty="0">
                    <a:latin typeface="Times New Roman" panose="02020603050405020304" pitchFamily="18" charset="0"/>
                    <a:ea typeface="微软雅黑" panose="020B0503020204020204" pitchFamily="34" charset="-122"/>
                    <a:sym typeface="Times New Roman" panose="02020603050405020304" pitchFamily="18" charset="0"/>
                  </a:rPr>
                  <a:t>p </a:t>
                </a:r>
                <a:r>
                  <a:rPr lang="zh-CN" altLang="en-US" sz="2200" dirty="0">
                    <a:latin typeface="Times New Roman" panose="02020603050405020304" pitchFamily="18" charset="0"/>
                    <a:ea typeface="微软雅黑" panose="020B0503020204020204" pitchFamily="34" charset="-122"/>
                    <a:sym typeface="Times New Roman" panose="02020603050405020304" pitchFamily="18" charset="0"/>
                  </a:rPr>
                  <a:t>和</a:t>
                </a:r>
                <a:r>
                  <a:rPr lang="en-US" altLang="zh-CN" sz="2200" b="1" dirty="0">
                    <a:latin typeface="Times New Roman" panose="02020603050405020304" pitchFamily="18" charset="0"/>
                    <a:ea typeface="微软雅黑" panose="020B0503020204020204" pitchFamily="34" charset="-122"/>
                    <a:sym typeface="Times New Roman" panose="02020603050405020304" pitchFamily="18" charset="0"/>
                  </a:rPr>
                  <a:t>q </a:t>
                </a:r>
                <a:r>
                  <a:rPr lang="zh-CN" altLang="en-US" sz="2200" dirty="0">
                    <a:latin typeface="Times New Roman" panose="02020603050405020304" pitchFamily="18" charset="0"/>
                    <a:ea typeface="微软雅黑" panose="020B0503020204020204" pitchFamily="34" charset="-122"/>
                    <a:sym typeface="Times New Roman" panose="02020603050405020304" pitchFamily="18" charset="0"/>
                  </a:rPr>
                  <a:t>都是</a:t>
                </a:r>
                <a:r>
                  <a:rPr lang="zh-CN" altLang="en-US" sz="2200">
                    <a:latin typeface="Times New Roman" panose="02020603050405020304" pitchFamily="18" charset="0"/>
                    <a:ea typeface="微软雅黑" panose="020B0503020204020204" pitchFamily="34" charset="-122"/>
                    <a:sym typeface="Times New Roman" panose="02020603050405020304" pitchFamily="18" charset="0"/>
                  </a:rPr>
                  <a:t>从</a:t>
                </a:r>
                <a:r>
                  <a:rPr lang="en-US" altLang="zh-CN" sz="2200" b="1">
                    <a:latin typeface="Times New Roman" panose="02020603050405020304" pitchFamily="18" charset="0"/>
                    <a:ea typeface="微软雅黑" panose="020B0503020204020204" pitchFamily="34" charset="-122"/>
                    <a:sym typeface="Times New Roman" panose="02020603050405020304" pitchFamily="18" charset="0"/>
                  </a:rPr>
                  <a:t>o</a:t>
                </a:r>
                <a:r>
                  <a:rPr lang="zh-CN" altLang="en-US" sz="2200">
                    <a:latin typeface="Times New Roman" panose="02020603050405020304" pitchFamily="18" charset="0"/>
                    <a:ea typeface="微软雅黑" panose="020B0503020204020204" pitchFamily="34" charset="-122"/>
                    <a:sym typeface="Times New Roman" panose="02020603050405020304" pitchFamily="18" charset="0"/>
                  </a:rPr>
                  <a:t>关于</a:t>
                </a:r>
                <a14:m>
                  <m:oMath xmlns:m="http://schemas.openxmlformats.org/officeDocument/2006/math">
                    <m:r>
                      <a:rPr lang="zh-CN" altLang="en-US" sz="2200" i="1">
                        <a:latin typeface="Cambria Math" panose="02040503050406030204" pitchFamily="18" charset="0"/>
                        <a:sym typeface="Times New Roman" panose="02020603050405020304" pitchFamily="18" charset="0"/>
                      </a:rPr>
                      <m:t>𝜀</m:t>
                    </m:r>
                  </m:oMath>
                </a14:m>
                <a:r>
                  <a:rPr lang="zh-CN" altLang="en-US" sz="2200" dirty="0">
                    <a:latin typeface="Times New Roman" panose="02020603050405020304" pitchFamily="18" charset="0"/>
                    <a:ea typeface="微软雅黑" panose="020B0503020204020204" pitchFamily="34" charset="-122"/>
                    <a:sym typeface="Times New Roman" panose="02020603050405020304" pitchFamily="18" charset="0"/>
                  </a:rPr>
                  <a:t>和</a:t>
                </a:r>
                <a:r>
                  <a:rPr lang="en-US" altLang="zh-CN" sz="2200" b="1" dirty="0">
                    <a:latin typeface="Times New Roman" panose="02020603050405020304" pitchFamily="18" charset="0"/>
                    <a:ea typeface="微软雅黑" panose="020B0503020204020204" pitchFamily="34" charset="-122"/>
                    <a:sym typeface="Times New Roman" panose="02020603050405020304" pitchFamily="18" charset="0"/>
                  </a:rPr>
                  <a:t>MinPts</a:t>
                </a:r>
                <a:r>
                  <a:rPr lang="zh-CN" altLang="en-US" sz="2200" dirty="0">
                    <a:latin typeface="Times New Roman" panose="02020603050405020304" pitchFamily="18" charset="0"/>
                    <a:ea typeface="微软雅黑" panose="020B0503020204020204" pitchFamily="34" charset="-122"/>
                    <a:sym typeface="Times New Roman" panose="02020603050405020304" pitchFamily="18" charset="0"/>
                  </a:rPr>
                  <a:t>密度可达的，则称</a:t>
                </a:r>
                <a:r>
                  <a:rPr lang="zh-CN" altLang="en-US" sz="2200">
                    <a:latin typeface="Times New Roman" panose="02020603050405020304" pitchFamily="18" charset="0"/>
                    <a:ea typeface="微软雅黑" panose="020B0503020204020204" pitchFamily="34" charset="-122"/>
                    <a:sym typeface="Times New Roman" panose="02020603050405020304" pitchFamily="18" charset="0"/>
                  </a:rPr>
                  <a:t>对象</a:t>
                </a:r>
                <a:r>
                  <a:rPr lang="en-US" altLang="zh-CN" sz="2200" b="1">
                    <a:latin typeface="Times New Roman" panose="02020603050405020304" pitchFamily="18" charset="0"/>
                    <a:ea typeface="微软雅黑" panose="020B0503020204020204" pitchFamily="34" charset="-122"/>
                    <a:sym typeface="Times New Roman" panose="02020603050405020304" pitchFamily="18" charset="0"/>
                  </a:rPr>
                  <a:t>p</a:t>
                </a:r>
                <a:r>
                  <a:rPr lang="zh-CN" altLang="en-US" sz="2200">
                    <a:latin typeface="Times New Roman" panose="02020603050405020304" pitchFamily="18" charset="0"/>
                    <a:ea typeface="微软雅黑" panose="020B0503020204020204" pitchFamily="34" charset="-122"/>
                    <a:sym typeface="Times New Roman" panose="02020603050405020304" pitchFamily="18" charset="0"/>
                  </a:rPr>
                  <a:t>与</a:t>
                </a:r>
                <a:r>
                  <a:rPr lang="en-US" altLang="zh-CN" sz="2200" b="1">
                    <a:latin typeface="Times New Roman" panose="02020603050405020304" pitchFamily="18" charset="0"/>
                    <a:ea typeface="微软雅黑" panose="020B0503020204020204" pitchFamily="34" charset="-122"/>
                    <a:sym typeface="Times New Roman" panose="02020603050405020304" pitchFamily="18" charset="0"/>
                  </a:rPr>
                  <a:t>q</a:t>
                </a:r>
                <a:r>
                  <a:rPr lang="zh-CN" altLang="en-US" sz="2200">
                    <a:latin typeface="Times New Roman" panose="02020603050405020304" pitchFamily="18" charset="0"/>
                    <a:ea typeface="微软雅黑" panose="020B0503020204020204" pitchFamily="34" charset="-122"/>
                    <a:sym typeface="Times New Roman" panose="02020603050405020304" pitchFamily="18" charset="0"/>
                  </a:rPr>
                  <a:t>关于</a:t>
                </a:r>
                <a14:m>
                  <m:oMath xmlns:m="http://schemas.openxmlformats.org/officeDocument/2006/math">
                    <m:r>
                      <a:rPr lang="zh-CN" altLang="en-US" sz="2200" i="1">
                        <a:latin typeface="Cambria Math" panose="02040503050406030204" pitchFamily="18" charset="0"/>
                        <a:sym typeface="Times New Roman" panose="02020603050405020304" pitchFamily="18" charset="0"/>
                      </a:rPr>
                      <m:t>𝜀</m:t>
                    </m:r>
                  </m:oMath>
                </a14:m>
                <a:r>
                  <a:rPr lang="zh-CN" altLang="en-US" sz="2200" dirty="0">
                    <a:latin typeface="Times New Roman" panose="02020603050405020304" pitchFamily="18" charset="0"/>
                    <a:ea typeface="微软雅黑" panose="020B0503020204020204" pitchFamily="34" charset="-122"/>
                    <a:sym typeface="Times New Roman" panose="02020603050405020304" pitchFamily="18" charset="0"/>
                  </a:rPr>
                  <a:t>和</a:t>
                </a:r>
                <a:r>
                  <a:rPr lang="en-US" altLang="zh-CN" sz="2200" b="1" dirty="0">
                    <a:latin typeface="Times New Roman" panose="02020603050405020304" pitchFamily="18" charset="0"/>
                    <a:ea typeface="微软雅黑" panose="020B0503020204020204" pitchFamily="34" charset="-122"/>
                    <a:sym typeface="Times New Roman" panose="02020603050405020304" pitchFamily="18" charset="0"/>
                  </a:rPr>
                  <a:t>MinPts</a:t>
                </a:r>
                <a:r>
                  <a:rPr lang="zh-CN" altLang="en-US" sz="2200" dirty="0">
                    <a:latin typeface="Times New Roman" panose="02020603050405020304" pitchFamily="18" charset="0"/>
                    <a:ea typeface="微软雅黑" panose="020B0503020204020204" pitchFamily="34" charset="-122"/>
                    <a:sym typeface="Times New Roman" panose="02020603050405020304" pitchFamily="18" charset="0"/>
                  </a:rPr>
                  <a:t>是密度</a:t>
                </a:r>
                <a:r>
                  <a:rPr lang="zh-CN" altLang="en-US" sz="2200">
                    <a:latin typeface="Times New Roman" panose="02020603050405020304" pitchFamily="18" charset="0"/>
                    <a:ea typeface="微软雅黑" panose="020B0503020204020204" pitchFamily="34" charset="-122"/>
                    <a:sym typeface="Times New Roman" panose="02020603050405020304" pitchFamily="18" charset="0"/>
                  </a:rPr>
                  <a:t>相连的</a:t>
                </a:r>
                <a:endParaRPr lang="zh-CN" altLang="en-US" sz="2200" dirty="0">
                  <a:latin typeface="Times New Roman" panose="02020603050405020304" pitchFamily="18" charset="0"/>
                  <a:ea typeface="微软雅黑" panose="020B0503020204020204" pitchFamily="34" charset="-122"/>
                  <a:sym typeface="Times New Roman" panose="02020603050405020304" pitchFamily="18" charset="0"/>
                </a:endParaRPr>
              </a:p>
            </p:txBody>
          </p:sp>
        </mc:Choice>
        <mc:Fallback xmlns="">
          <p:sp>
            <p:nvSpPr>
              <p:cNvPr id="3" name="内容占位符 2"/>
              <p:cNvSpPr>
                <a:spLocks noGrp="1" noRot="1" noChangeAspect="1" noMove="1" noResize="1" noEditPoints="1" noAdjustHandles="1" noChangeArrowheads="1" noChangeShapeType="1" noTextEdit="1"/>
              </p:cNvSpPr>
              <p:nvPr>
                <p:ph idx="4294967295"/>
              </p:nvPr>
            </p:nvSpPr>
            <p:spPr>
              <a:xfrm>
                <a:off x="251999" y="756000"/>
                <a:ext cx="5580000" cy="4468916"/>
              </a:xfrm>
              <a:prstGeom prst="rect">
                <a:avLst/>
              </a:prstGeom>
              <a:blipFill>
                <a:blip r:embed="rId2"/>
                <a:stretch>
                  <a:fillRect l="-764" r="-2511"/>
                </a:stretch>
              </a:blipFill>
            </p:spPr>
            <p:txBody>
              <a:bodyPr/>
              <a:lstStyle/>
              <a:p>
                <a:r>
                  <a:rPr lang="zh-CN" altLang="en-US">
                    <a:noFill/>
                  </a:rPr>
                  <a:t> </a:t>
                </a:r>
              </a:p>
            </p:txBody>
          </p:sp>
        </mc:Fallback>
      </mc:AlternateContent>
      <p:pic>
        <p:nvPicPr>
          <p:cNvPr id="5" name="图片 4"/>
          <p:cNvPicPr>
            <a:picLocks noChangeAspect="1"/>
          </p:cNvPicPr>
          <p:nvPr/>
        </p:nvPicPr>
        <p:blipFill>
          <a:blip r:embed="rId3"/>
          <a:stretch>
            <a:fillRect/>
          </a:stretch>
        </p:blipFill>
        <p:spPr>
          <a:xfrm>
            <a:off x="6136773" y="1124744"/>
            <a:ext cx="2628000" cy="2067126"/>
          </a:xfrm>
          <a:prstGeom prst="rect">
            <a:avLst/>
          </a:prstGeom>
        </p:spPr>
      </p:pic>
      <p:pic>
        <p:nvPicPr>
          <p:cNvPr id="6" name="图片 5"/>
          <p:cNvPicPr>
            <a:picLocks noChangeAspect="1"/>
          </p:cNvPicPr>
          <p:nvPr/>
        </p:nvPicPr>
        <p:blipFill>
          <a:blip r:embed="rId4"/>
          <a:stretch>
            <a:fillRect/>
          </a:stretch>
        </p:blipFill>
        <p:spPr>
          <a:xfrm>
            <a:off x="6034569" y="3861048"/>
            <a:ext cx="2832409" cy="1732465"/>
          </a:xfrm>
          <a:prstGeom prst="rect">
            <a:avLst/>
          </a:prstGeom>
        </p:spPr>
      </p:pic>
      <p:sp>
        <p:nvSpPr>
          <p:cNvPr id="7" name="标题 1">
            <a:extLst>
              <a:ext uri="{FF2B5EF4-FFF2-40B4-BE49-F238E27FC236}">
                <a16:creationId xmlns:a16="http://schemas.microsoft.com/office/drawing/2014/main" id="{430F1238-707D-46B3-9CDE-0DD199E2F2DA}"/>
              </a:ext>
            </a:extLst>
          </p:cNvPr>
          <p:cNvSpPr txBox="1">
            <a:spLocks/>
          </p:cNvSpPr>
          <p:nvPr/>
        </p:nvSpPr>
        <p:spPr>
          <a:xfrm>
            <a:off x="756000" y="108000"/>
            <a:ext cx="6781800" cy="492443"/>
          </a:xfrm>
          <a:prstGeom prst="rect">
            <a:avLst/>
          </a:prstGeom>
        </p:spPr>
        <p:txBody>
          <a:bodyPr wrap="square">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lnSpc>
                <a:spcPct val="100000"/>
              </a:lnSpc>
              <a:spcAft>
                <a:spcPct val="0"/>
              </a:spcAft>
            </a:pPr>
            <a:r>
              <a:rPr lang="en-US" altLang="zh-CN"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2.3.1 </a:t>
            </a:r>
            <a:r>
              <a:rPr lang="zh-CN" altLang="en-US"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密度概念</a:t>
            </a:r>
            <a:endParaRPr lang="zh-CN" altLang="en-US" sz="2600" b="1" spc="50" dirty="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Tree>
    <p:extLst>
      <p:ext uri="{BB962C8B-B14F-4D97-AF65-F5344CB8AC3E}">
        <p14:creationId xmlns:p14="http://schemas.microsoft.com/office/powerpoint/2010/main" val="977701302"/>
      </p:ext>
    </p:extLst>
  </p:cSld>
  <p:clrMapOvr>
    <a:masterClrMapping/>
  </p:clrMapOvr>
  <p:transition spd="med">
    <p:split orient="vert"/>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p:cNvSpPr>
                <a:spLocks noGrp="1"/>
              </p:cNvSpPr>
              <p:nvPr>
                <p:ph idx="4294967295"/>
              </p:nvPr>
            </p:nvSpPr>
            <p:spPr>
              <a:xfrm>
                <a:off x="251999" y="756000"/>
                <a:ext cx="5580000" cy="5319213"/>
              </a:xfrm>
              <a:prstGeom prst="rect">
                <a:avLst/>
              </a:prstGeom>
            </p:spPr>
            <p:txBody>
              <a:bodyPr>
                <a:spAutoFit/>
              </a:bodyPr>
              <a:lstStyle/>
              <a:p>
                <a:pPr marL="360000" indent="-360000" algn="just" fontAlgn="base">
                  <a:lnSpc>
                    <a:spcPct val="130000"/>
                  </a:lnSpc>
                  <a:spcBef>
                    <a:spcPts val="600"/>
                  </a:spcBef>
                  <a:buClr>
                    <a:srgbClr val="FF6600"/>
                  </a:buClr>
                  <a:buSzPct val="80000"/>
                  <a:buFont typeface="Wingdings" panose="05000000000000000000" pitchFamily="2" charset="2"/>
                  <a:buChar char="l"/>
                </a:pPr>
                <a:r>
                  <a:rPr lang="zh-CN" altLang="en-US" sz="2400" dirty="0">
                    <a:latin typeface="Times New Roman" panose="02020603050405020304" pitchFamily="18" charset="0"/>
                    <a:ea typeface="微软雅黑" panose="020B0503020204020204" pitchFamily="34" charset="-122"/>
                    <a:cs typeface="+mn-ea"/>
                    <a:sym typeface="Times New Roman" panose="02020603050405020304" pitchFamily="18" charset="0"/>
                  </a:rPr>
                  <a:t>密度可达</a:t>
                </a:r>
              </a:p>
              <a:p>
                <a:pPr marL="817200" lvl="1" indent="-360000" algn="just">
                  <a:lnSpc>
                    <a:spcPct val="130000"/>
                  </a:lnSpc>
                  <a:spcBef>
                    <a:spcPts val="600"/>
                  </a:spcBef>
                  <a:buClr>
                    <a:srgbClr val="FF6600"/>
                  </a:buClr>
                  <a:buSzPct val="60000"/>
                  <a:buFont typeface="Wingdings" panose="05000000000000000000" pitchFamily="2" charset="2"/>
                  <a:buChar char="l"/>
                </a:pPr>
                <a:r>
                  <a:rPr lang="zh-CN" altLang="en-US" sz="2200" dirty="0">
                    <a:latin typeface="Times New Roman" panose="02020603050405020304" pitchFamily="18" charset="0"/>
                    <a:ea typeface="微软雅黑" panose="020B0503020204020204" pitchFamily="34" charset="-122"/>
                    <a:sym typeface="Times New Roman" panose="02020603050405020304" pitchFamily="18" charset="0"/>
                  </a:rPr>
                  <a:t>如果存在一个对象链</a:t>
                </a:r>
                <a:r>
                  <a:rPr lang="en-US" altLang="zh-CN" sz="2200" b="1" dirty="0">
                    <a:latin typeface="Times New Roman" panose="02020603050405020304" pitchFamily="18" charset="0"/>
                    <a:ea typeface="微软雅黑" panose="020B0503020204020204" pitchFamily="34" charset="-122"/>
                    <a:sym typeface="Times New Roman" panose="02020603050405020304" pitchFamily="18" charset="0"/>
                  </a:rPr>
                  <a:t>p</a:t>
                </a:r>
                <a:r>
                  <a:rPr lang="en-US" altLang="zh-CN" sz="2200" b="1" baseline="-25000" dirty="0">
                    <a:latin typeface="Times New Roman" panose="02020603050405020304" pitchFamily="18" charset="0"/>
                    <a:ea typeface="微软雅黑" panose="020B0503020204020204" pitchFamily="34" charset="-122"/>
                    <a:sym typeface="Times New Roman" panose="02020603050405020304" pitchFamily="18" charset="0"/>
                  </a:rPr>
                  <a:t>1</a:t>
                </a:r>
                <a:r>
                  <a:rPr lang="en-US" altLang="zh-CN" sz="2200" b="1" dirty="0">
                    <a:latin typeface="Times New Roman" panose="02020603050405020304" pitchFamily="18" charset="0"/>
                    <a:ea typeface="微软雅黑" panose="020B0503020204020204" pitchFamily="34" charset="-122"/>
                    <a:sym typeface="Times New Roman" panose="02020603050405020304" pitchFamily="18" charset="0"/>
                  </a:rPr>
                  <a:t>, …, p</a:t>
                </a:r>
                <a:r>
                  <a:rPr lang="en-US" altLang="zh-CN" sz="2200" b="1" baseline="-25000" dirty="0">
                    <a:latin typeface="Times New Roman" panose="02020603050405020304" pitchFamily="18" charset="0"/>
                    <a:ea typeface="微软雅黑" panose="020B0503020204020204" pitchFamily="34" charset="-122"/>
                    <a:sym typeface="Times New Roman" panose="02020603050405020304" pitchFamily="18" charset="0"/>
                  </a:rPr>
                  <a:t>n</a:t>
                </a:r>
                <a:r>
                  <a:rPr lang="zh-CN" altLang="en-US" sz="2200" dirty="0">
                    <a:latin typeface="Times New Roman" panose="02020603050405020304" pitchFamily="18" charset="0"/>
                    <a:ea typeface="微软雅黑" panose="020B0503020204020204" pitchFamily="34" charset="-122"/>
                    <a:sym typeface="Times New Roman" panose="02020603050405020304" pitchFamily="18" charset="0"/>
                  </a:rPr>
                  <a:t>，</a:t>
                </a:r>
                <a:r>
                  <a:rPr lang="en-US" altLang="zh-CN" sz="2200" b="1" dirty="0">
                    <a:latin typeface="Times New Roman" panose="02020603050405020304" pitchFamily="18" charset="0"/>
                    <a:ea typeface="微软雅黑" panose="020B0503020204020204" pitchFamily="34" charset="-122"/>
                    <a:sym typeface="Times New Roman" panose="02020603050405020304" pitchFamily="18" charset="0"/>
                  </a:rPr>
                  <a:t>p</a:t>
                </a:r>
                <a:r>
                  <a:rPr lang="en-US" altLang="zh-CN" sz="2200" b="1" baseline="-25000" dirty="0">
                    <a:latin typeface="Times New Roman" panose="02020603050405020304" pitchFamily="18" charset="0"/>
                    <a:ea typeface="微软雅黑" panose="020B0503020204020204" pitchFamily="34" charset="-122"/>
                    <a:sym typeface="Times New Roman" panose="02020603050405020304" pitchFamily="18" charset="0"/>
                  </a:rPr>
                  <a:t>1</a:t>
                </a:r>
                <a:r>
                  <a:rPr lang="en-US" altLang="zh-CN" sz="2200" b="1" dirty="0">
                    <a:latin typeface="Times New Roman" panose="02020603050405020304" pitchFamily="18" charset="0"/>
                    <a:ea typeface="微软雅黑" panose="020B0503020204020204" pitchFamily="34" charset="-122"/>
                    <a:sym typeface="Times New Roman" panose="02020603050405020304" pitchFamily="18" charset="0"/>
                  </a:rPr>
                  <a:t> = q, p</a:t>
                </a:r>
                <a:r>
                  <a:rPr lang="en-US" altLang="zh-CN" sz="2200" b="1" baseline="-25000" dirty="0">
                    <a:latin typeface="Times New Roman" panose="02020603050405020304" pitchFamily="18" charset="0"/>
                    <a:ea typeface="微软雅黑" panose="020B0503020204020204" pitchFamily="34" charset="-122"/>
                    <a:sym typeface="Times New Roman" panose="02020603050405020304" pitchFamily="18" charset="0"/>
                  </a:rPr>
                  <a:t>n</a:t>
                </a:r>
                <a:r>
                  <a:rPr lang="en-US" altLang="zh-CN" sz="2200" b="1" dirty="0">
                    <a:latin typeface="Times New Roman" panose="02020603050405020304" pitchFamily="18" charset="0"/>
                    <a:ea typeface="微软雅黑" panose="020B0503020204020204" pitchFamily="34" charset="-122"/>
                    <a:sym typeface="Times New Roman" panose="02020603050405020304" pitchFamily="18" charset="0"/>
                  </a:rPr>
                  <a:t>= p</a:t>
                </a:r>
                <a:r>
                  <a:rPr lang="zh-CN" altLang="en-US" sz="2200" dirty="0">
                    <a:latin typeface="Times New Roman" panose="02020603050405020304" pitchFamily="18" charset="0"/>
                    <a:ea typeface="微软雅黑" panose="020B0503020204020204" pitchFamily="34" charset="-122"/>
                    <a:sym typeface="Times New Roman" panose="02020603050405020304" pitchFamily="18" charset="0"/>
                  </a:rPr>
                  <a:t>，使得</a:t>
                </a:r>
                <a:r>
                  <a:rPr lang="en-US" altLang="zh-CN" sz="2200" b="1" dirty="0">
                    <a:latin typeface="Times New Roman" panose="02020603050405020304" pitchFamily="18" charset="0"/>
                    <a:ea typeface="微软雅黑" panose="020B0503020204020204" pitchFamily="34" charset="-122"/>
                    <a:sym typeface="Times New Roman" panose="02020603050405020304" pitchFamily="18" charset="0"/>
                  </a:rPr>
                  <a:t>p</a:t>
                </a:r>
                <a:r>
                  <a:rPr lang="en-US" altLang="zh-CN" sz="2200" b="1" baseline="-25000" dirty="0">
                    <a:latin typeface="Times New Roman" panose="02020603050405020304" pitchFamily="18" charset="0"/>
                    <a:ea typeface="微软雅黑" panose="020B0503020204020204" pitchFamily="34" charset="-122"/>
                    <a:sym typeface="Times New Roman" panose="02020603050405020304" pitchFamily="18" charset="0"/>
                  </a:rPr>
                  <a:t>i+1</a:t>
                </a:r>
                <a:r>
                  <a:rPr lang="zh-CN" altLang="en-US" sz="2200" dirty="0">
                    <a:latin typeface="Times New Roman" panose="02020603050405020304" pitchFamily="18" charset="0"/>
                    <a:ea typeface="微软雅黑" panose="020B0503020204020204" pitchFamily="34" charset="-122"/>
                    <a:sym typeface="Times New Roman" panose="02020603050405020304" pitchFamily="18" charset="0"/>
                  </a:rPr>
                  <a:t>是</a:t>
                </a:r>
                <a:r>
                  <a:rPr lang="zh-CN" altLang="en-US" sz="2200">
                    <a:latin typeface="Times New Roman" panose="02020603050405020304" pitchFamily="18" charset="0"/>
                    <a:ea typeface="微软雅黑" panose="020B0503020204020204" pitchFamily="34" charset="-122"/>
                    <a:sym typeface="Times New Roman" panose="02020603050405020304" pitchFamily="18" charset="0"/>
                  </a:rPr>
                  <a:t>从</a:t>
                </a:r>
                <a:r>
                  <a:rPr lang="en-US" altLang="zh-CN" sz="2200" b="1">
                    <a:latin typeface="Times New Roman" panose="02020603050405020304" pitchFamily="18" charset="0"/>
                    <a:ea typeface="微软雅黑" panose="020B0503020204020204" pitchFamily="34" charset="-122"/>
                    <a:sym typeface="Times New Roman" panose="02020603050405020304" pitchFamily="18" charset="0"/>
                  </a:rPr>
                  <a:t>p</a:t>
                </a:r>
                <a:r>
                  <a:rPr lang="en-US" altLang="zh-CN" sz="2200" b="1" baseline="-25000">
                    <a:latin typeface="Times New Roman" panose="02020603050405020304" pitchFamily="18" charset="0"/>
                    <a:ea typeface="微软雅黑" panose="020B0503020204020204" pitchFamily="34" charset="-122"/>
                    <a:sym typeface="Times New Roman" panose="02020603050405020304" pitchFamily="18" charset="0"/>
                  </a:rPr>
                  <a:t>i</a:t>
                </a:r>
                <a:r>
                  <a:rPr lang="zh-CN" altLang="en-US" sz="2200">
                    <a:latin typeface="Times New Roman" panose="02020603050405020304" pitchFamily="18" charset="0"/>
                    <a:ea typeface="微软雅黑" panose="020B0503020204020204" pitchFamily="34" charset="-122"/>
                    <a:sym typeface="Times New Roman" panose="02020603050405020304" pitchFamily="18" charset="0"/>
                  </a:rPr>
                  <a:t>直接</a:t>
                </a:r>
                <a:r>
                  <a:rPr lang="zh-CN" altLang="en-US" sz="2200" dirty="0">
                    <a:latin typeface="Times New Roman" panose="02020603050405020304" pitchFamily="18" charset="0"/>
                    <a:ea typeface="微软雅黑" panose="020B0503020204020204" pitchFamily="34" charset="-122"/>
                    <a:sym typeface="Times New Roman" panose="02020603050405020304" pitchFamily="18" charset="0"/>
                  </a:rPr>
                  <a:t>密度可达的，则称</a:t>
                </a:r>
                <a:r>
                  <a:rPr lang="zh-CN" altLang="en-US" sz="2200">
                    <a:latin typeface="Times New Roman" panose="02020603050405020304" pitchFamily="18" charset="0"/>
                    <a:ea typeface="微软雅黑" panose="020B0503020204020204" pitchFamily="34" charset="-122"/>
                    <a:sym typeface="Times New Roman" panose="02020603050405020304" pitchFamily="18" charset="0"/>
                  </a:rPr>
                  <a:t>对象</a:t>
                </a:r>
                <a:r>
                  <a:rPr lang="en-US" altLang="zh-CN" sz="2200" b="1">
                    <a:latin typeface="Times New Roman" panose="02020603050405020304" pitchFamily="18" charset="0"/>
                    <a:ea typeface="微软雅黑" panose="020B0503020204020204" pitchFamily="34" charset="-122"/>
                    <a:sym typeface="Times New Roman" panose="02020603050405020304" pitchFamily="18" charset="0"/>
                  </a:rPr>
                  <a:t>p</a:t>
                </a:r>
                <a:r>
                  <a:rPr lang="zh-CN" altLang="en-US" sz="2200">
                    <a:latin typeface="Times New Roman" panose="02020603050405020304" pitchFamily="18" charset="0"/>
                    <a:ea typeface="微软雅黑" panose="020B0503020204020204" pitchFamily="34" charset="-122"/>
                    <a:sym typeface="Times New Roman" panose="02020603050405020304" pitchFamily="18" charset="0"/>
                  </a:rPr>
                  <a:t>是</a:t>
                </a:r>
                <a:r>
                  <a:rPr lang="zh-CN" altLang="en-US" sz="2200" dirty="0">
                    <a:latin typeface="Times New Roman" panose="02020603050405020304" pitchFamily="18" charset="0"/>
                    <a:ea typeface="微软雅黑" panose="020B0503020204020204" pitchFamily="34" charset="-122"/>
                    <a:sym typeface="Times New Roman" panose="02020603050405020304" pitchFamily="18" charset="0"/>
                  </a:rPr>
                  <a:t>从</a:t>
                </a:r>
                <a:r>
                  <a:rPr lang="zh-CN" altLang="en-US" sz="2200">
                    <a:latin typeface="Times New Roman" panose="02020603050405020304" pitchFamily="18" charset="0"/>
                    <a:ea typeface="微软雅黑" panose="020B0503020204020204" pitchFamily="34" charset="-122"/>
                    <a:sym typeface="Times New Roman" panose="02020603050405020304" pitchFamily="18" charset="0"/>
                  </a:rPr>
                  <a:t>对象</a:t>
                </a:r>
                <a:r>
                  <a:rPr lang="en-US" altLang="zh-CN" sz="2200" b="1">
                    <a:latin typeface="Times New Roman" panose="02020603050405020304" pitchFamily="18" charset="0"/>
                    <a:ea typeface="微软雅黑" panose="020B0503020204020204" pitchFamily="34" charset="-122"/>
                    <a:sym typeface="Times New Roman" panose="02020603050405020304" pitchFamily="18" charset="0"/>
                  </a:rPr>
                  <a:t>q</a:t>
                </a:r>
                <a:r>
                  <a:rPr lang="zh-CN" altLang="en-US" sz="2200">
                    <a:latin typeface="Times New Roman" panose="02020603050405020304" pitchFamily="18" charset="0"/>
                    <a:ea typeface="微软雅黑" panose="020B0503020204020204" pitchFamily="34" charset="-122"/>
                    <a:sym typeface="Times New Roman" panose="02020603050405020304" pitchFamily="18" charset="0"/>
                  </a:rPr>
                  <a:t>关于</a:t>
                </a:r>
                <a14:m>
                  <m:oMath xmlns:m="http://schemas.openxmlformats.org/officeDocument/2006/math">
                    <m:r>
                      <a:rPr lang="zh-CN" altLang="en-US" sz="2200" i="1">
                        <a:latin typeface="Cambria Math" panose="02040503050406030204" pitchFamily="18" charset="0"/>
                        <a:sym typeface="Times New Roman" panose="02020603050405020304" pitchFamily="18" charset="0"/>
                      </a:rPr>
                      <m:t>𝜀</m:t>
                    </m:r>
                  </m:oMath>
                </a14:m>
                <a:r>
                  <a:rPr lang="zh-CN" altLang="en-US" sz="2200" dirty="0">
                    <a:latin typeface="Times New Roman" panose="02020603050405020304" pitchFamily="18" charset="0"/>
                    <a:ea typeface="微软雅黑" panose="020B0503020204020204" pitchFamily="34" charset="-122"/>
                    <a:sym typeface="Times New Roman" panose="02020603050405020304" pitchFamily="18" charset="0"/>
                  </a:rPr>
                  <a:t>和</a:t>
                </a:r>
                <a:r>
                  <a:rPr lang="en-US" altLang="zh-CN" sz="2200" b="1" dirty="0">
                    <a:latin typeface="Times New Roman" panose="02020603050405020304" pitchFamily="18" charset="0"/>
                    <a:ea typeface="微软雅黑" panose="020B0503020204020204" pitchFamily="34" charset="-122"/>
                    <a:sym typeface="Times New Roman" panose="02020603050405020304" pitchFamily="18" charset="0"/>
                  </a:rPr>
                  <a:t>MinPts(</a:t>
                </a:r>
                <a:r>
                  <a:rPr lang="zh-CN" altLang="en-US" sz="2200" dirty="0">
                    <a:latin typeface="Times New Roman" panose="02020603050405020304" pitchFamily="18" charset="0"/>
                    <a:ea typeface="微软雅黑" panose="020B0503020204020204" pitchFamily="34" charset="-122"/>
                    <a:sym typeface="Times New Roman" panose="02020603050405020304" pitchFamily="18" charset="0"/>
                  </a:rPr>
                  <a:t>间接</a:t>
                </a:r>
                <a:r>
                  <a:rPr lang="en-US" altLang="zh-CN" sz="2200" b="1" dirty="0">
                    <a:latin typeface="Times New Roman" panose="02020603050405020304" pitchFamily="18" charset="0"/>
                    <a:ea typeface="微软雅黑" panose="020B0503020204020204" pitchFamily="34" charset="-122"/>
                    <a:sym typeface="Times New Roman" panose="02020603050405020304" pitchFamily="18" charset="0"/>
                  </a:rPr>
                  <a:t>)</a:t>
                </a:r>
                <a:r>
                  <a:rPr lang="zh-CN" altLang="en-US" sz="2200" dirty="0">
                    <a:latin typeface="Times New Roman" panose="02020603050405020304" pitchFamily="18" charset="0"/>
                    <a:ea typeface="微软雅黑" panose="020B0503020204020204" pitchFamily="34" charset="-122"/>
                    <a:sym typeface="Times New Roman" panose="02020603050405020304" pitchFamily="18" charset="0"/>
                  </a:rPr>
                  <a:t>密度可</a:t>
                </a:r>
                <a:r>
                  <a:rPr lang="zh-CN" altLang="en-US" sz="2200">
                    <a:latin typeface="Times New Roman" panose="02020603050405020304" pitchFamily="18" charset="0"/>
                    <a:ea typeface="微软雅黑" panose="020B0503020204020204" pitchFamily="34" charset="-122"/>
                    <a:sym typeface="Times New Roman" panose="02020603050405020304" pitchFamily="18" charset="0"/>
                  </a:rPr>
                  <a:t>达的</a:t>
                </a:r>
                <a:endParaRPr lang="en-US" altLang="zh-CN" sz="2200">
                  <a:latin typeface="Times New Roman" panose="02020603050405020304" pitchFamily="18" charset="0"/>
                  <a:ea typeface="微软雅黑" panose="020B0503020204020204" pitchFamily="34" charset="-122"/>
                  <a:sym typeface="Times New Roman" panose="02020603050405020304" pitchFamily="18" charset="0"/>
                </a:endParaRPr>
              </a:p>
              <a:p>
                <a:pPr marL="817200" lvl="1" indent="-360000" algn="just">
                  <a:lnSpc>
                    <a:spcPct val="130000"/>
                  </a:lnSpc>
                  <a:spcBef>
                    <a:spcPts val="600"/>
                  </a:spcBef>
                  <a:buClr>
                    <a:srgbClr val="FF6600"/>
                  </a:buClr>
                  <a:buSzPct val="60000"/>
                  <a:buFont typeface="Wingdings" panose="05000000000000000000" pitchFamily="2" charset="2"/>
                  <a:buChar char="l"/>
                </a:pPr>
                <a:r>
                  <a:rPr lang="zh-CN" altLang="en-US" sz="2200" b="1">
                    <a:solidFill>
                      <a:srgbClr val="FF6600"/>
                    </a:solidFill>
                    <a:latin typeface="Times New Roman" panose="02020603050405020304" pitchFamily="18" charset="0"/>
                    <a:ea typeface="微软雅黑" panose="020B0503020204020204" pitchFamily="34" charset="-122"/>
                    <a:sym typeface="Times New Roman" panose="02020603050405020304" pitchFamily="18" charset="0"/>
                  </a:rPr>
                  <a:t>讨论：对称性？</a:t>
                </a:r>
                <a:endParaRPr lang="en-US" altLang="zh-CN" sz="2200" b="1">
                  <a:solidFill>
                    <a:srgbClr val="FF6600"/>
                  </a:solidFill>
                  <a:latin typeface="Times New Roman" panose="02020603050405020304" pitchFamily="18" charset="0"/>
                  <a:ea typeface="微软雅黑" panose="020B0503020204020204" pitchFamily="34" charset="-122"/>
                  <a:sym typeface="Times New Roman" panose="02020603050405020304" pitchFamily="18" charset="0"/>
                </a:endParaRPr>
              </a:p>
              <a:p>
                <a:pPr marL="360000" indent="-360000" algn="just" fontAlgn="base">
                  <a:lnSpc>
                    <a:spcPct val="130000"/>
                  </a:lnSpc>
                  <a:spcBef>
                    <a:spcPts val="600"/>
                  </a:spcBef>
                  <a:buClr>
                    <a:srgbClr val="FF6600"/>
                  </a:buClr>
                  <a:buSzPct val="80000"/>
                  <a:buFont typeface="Wingdings" panose="05000000000000000000" pitchFamily="2" charset="2"/>
                  <a:buChar char="l"/>
                </a:pPr>
                <a:r>
                  <a:rPr lang="zh-CN" altLang="en-US" sz="2400">
                    <a:latin typeface="Times New Roman" panose="02020603050405020304" pitchFamily="18" charset="0"/>
                    <a:ea typeface="微软雅黑" panose="020B0503020204020204" pitchFamily="34" charset="-122"/>
                    <a:cs typeface="+mn-ea"/>
                    <a:sym typeface="Times New Roman" panose="02020603050405020304" pitchFamily="18" charset="0"/>
                  </a:rPr>
                  <a:t>密度</a:t>
                </a:r>
                <a:r>
                  <a:rPr lang="zh-CN" altLang="en-US" sz="2400" dirty="0">
                    <a:latin typeface="Times New Roman" panose="02020603050405020304" pitchFamily="18" charset="0"/>
                    <a:ea typeface="微软雅黑" panose="020B0503020204020204" pitchFamily="34" charset="-122"/>
                    <a:cs typeface="+mn-ea"/>
                    <a:sym typeface="Times New Roman" panose="02020603050405020304" pitchFamily="18" charset="0"/>
                  </a:rPr>
                  <a:t>相连的</a:t>
                </a:r>
              </a:p>
              <a:p>
                <a:pPr marL="817200" lvl="1" indent="-360000" algn="just">
                  <a:lnSpc>
                    <a:spcPct val="130000"/>
                  </a:lnSpc>
                  <a:spcBef>
                    <a:spcPts val="600"/>
                  </a:spcBef>
                  <a:buClr>
                    <a:srgbClr val="FF6600"/>
                  </a:buClr>
                  <a:buSzPct val="60000"/>
                  <a:buFont typeface="Wingdings" panose="05000000000000000000" pitchFamily="2" charset="2"/>
                  <a:buChar char="l"/>
                </a:pPr>
                <a:r>
                  <a:rPr lang="zh-CN" altLang="en-US" sz="2200" dirty="0">
                    <a:latin typeface="Times New Roman" panose="02020603050405020304" pitchFamily="18" charset="0"/>
                    <a:ea typeface="微软雅黑" panose="020B0503020204020204" pitchFamily="34" charset="-122"/>
                    <a:sym typeface="Times New Roman" panose="02020603050405020304" pitchFamily="18" charset="0"/>
                  </a:rPr>
                  <a:t>如果存在对象</a:t>
                </a:r>
                <a:r>
                  <a:rPr lang="en-US" altLang="zh-CN" sz="2200" b="1" dirty="0">
                    <a:latin typeface="Times New Roman" panose="02020603050405020304" pitchFamily="18" charset="0"/>
                    <a:ea typeface="微软雅黑" panose="020B0503020204020204" pitchFamily="34" charset="-122"/>
                    <a:sym typeface="Times New Roman" panose="02020603050405020304" pitchFamily="18" charset="0"/>
                  </a:rPr>
                  <a:t>o </a:t>
                </a:r>
                <a:r>
                  <a:rPr lang="zh-CN" altLang="en-US" sz="2200" dirty="0">
                    <a:latin typeface="Times New Roman" panose="02020603050405020304" pitchFamily="18" charset="0"/>
                    <a:ea typeface="微软雅黑" panose="020B0503020204020204" pitchFamily="34" charset="-122"/>
                    <a:sym typeface="Times New Roman" panose="02020603050405020304" pitchFamily="18" charset="0"/>
                  </a:rPr>
                  <a:t>使得，</a:t>
                </a:r>
                <a:r>
                  <a:rPr lang="en-US" altLang="zh-CN" sz="2200" b="1" dirty="0">
                    <a:latin typeface="Times New Roman" panose="02020603050405020304" pitchFamily="18" charset="0"/>
                    <a:ea typeface="微软雅黑" panose="020B0503020204020204" pitchFamily="34" charset="-122"/>
                    <a:sym typeface="Times New Roman" panose="02020603050405020304" pitchFamily="18" charset="0"/>
                  </a:rPr>
                  <a:t>p </a:t>
                </a:r>
                <a:r>
                  <a:rPr lang="zh-CN" altLang="en-US" sz="2200" dirty="0">
                    <a:latin typeface="Times New Roman" panose="02020603050405020304" pitchFamily="18" charset="0"/>
                    <a:ea typeface="微软雅黑" panose="020B0503020204020204" pitchFamily="34" charset="-122"/>
                    <a:sym typeface="Times New Roman" panose="02020603050405020304" pitchFamily="18" charset="0"/>
                  </a:rPr>
                  <a:t>和</a:t>
                </a:r>
                <a:r>
                  <a:rPr lang="en-US" altLang="zh-CN" sz="2200" b="1" dirty="0">
                    <a:latin typeface="Times New Roman" panose="02020603050405020304" pitchFamily="18" charset="0"/>
                    <a:ea typeface="微软雅黑" panose="020B0503020204020204" pitchFamily="34" charset="-122"/>
                    <a:sym typeface="Times New Roman" panose="02020603050405020304" pitchFamily="18" charset="0"/>
                  </a:rPr>
                  <a:t>q </a:t>
                </a:r>
                <a:r>
                  <a:rPr lang="zh-CN" altLang="en-US" sz="2200" dirty="0">
                    <a:latin typeface="Times New Roman" panose="02020603050405020304" pitchFamily="18" charset="0"/>
                    <a:ea typeface="微软雅黑" panose="020B0503020204020204" pitchFamily="34" charset="-122"/>
                    <a:sym typeface="Times New Roman" panose="02020603050405020304" pitchFamily="18" charset="0"/>
                  </a:rPr>
                  <a:t>都是</a:t>
                </a:r>
                <a:r>
                  <a:rPr lang="zh-CN" altLang="en-US" sz="2200">
                    <a:latin typeface="Times New Roman" panose="02020603050405020304" pitchFamily="18" charset="0"/>
                    <a:ea typeface="微软雅黑" panose="020B0503020204020204" pitchFamily="34" charset="-122"/>
                    <a:sym typeface="Times New Roman" panose="02020603050405020304" pitchFamily="18" charset="0"/>
                  </a:rPr>
                  <a:t>从</a:t>
                </a:r>
                <a:r>
                  <a:rPr lang="en-US" altLang="zh-CN" sz="2200" b="1">
                    <a:latin typeface="Times New Roman" panose="02020603050405020304" pitchFamily="18" charset="0"/>
                    <a:ea typeface="微软雅黑" panose="020B0503020204020204" pitchFamily="34" charset="-122"/>
                    <a:sym typeface="Times New Roman" panose="02020603050405020304" pitchFamily="18" charset="0"/>
                  </a:rPr>
                  <a:t>o</a:t>
                </a:r>
                <a:r>
                  <a:rPr lang="zh-CN" altLang="en-US" sz="2200">
                    <a:latin typeface="Times New Roman" panose="02020603050405020304" pitchFamily="18" charset="0"/>
                    <a:ea typeface="微软雅黑" panose="020B0503020204020204" pitchFamily="34" charset="-122"/>
                    <a:sym typeface="Times New Roman" panose="02020603050405020304" pitchFamily="18" charset="0"/>
                  </a:rPr>
                  <a:t>关于</a:t>
                </a:r>
                <a14:m>
                  <m:oMath xmlns:m="http://schemas.openxmlformats.org/officeDocument/2006/math">
                    <m:r>
                      <a:rPr lang="zh-CN" altLang="en-US" sz="2200" i="1">
                        <a:latin typeface="Cambria Math" panose="02040503050406030204" pitchFamily="18" charset="0"/>
                        <a:sym typeface="Times New Roman" panose="02020603050405020304" pitchFamily="18" charset="0"/>
                      </a:rPr>
                      <m:t>𝜀</m:t>
                    </m:r>
                  </m:oMath>
                </a14:m>
                <a:r>
                  <a:rPr lang="zh-CN" altLang="en-US" sz="2200" dirty="0">
                    <a:latin typeface="Times New Roman" panose="02020603050405020304" pitchFamily="18" charset="0"/>
                    <a:ea typeface="微软雅黑" panose="020B0503020204020204" pitchFamily="34" charset="-122"/>
                    <a:sym typeface="Times New Roman" panose="02020603050405020304" pitchFamily="18" charset="0"/>
                  </a:rPr>
                  <a:t>和</a:t>
                </a:r>
                <a:r>
                  <a:rPr lang="en-US" altLang="zh-CN" sz="2200" b="1" dirty="0">
                    <a:latin typeface="Times New Roman" panose="02020603050405020304" pitchFamily="18" charset="0"/>
                    <a:ea typeface="微软雅黑" panose="020B0503020204020204" pitchFamily="34" charset="-122"/>
                    <a:sym typeface="Times New Roman" panose="02020603050405020304" pitchFamily="18" charset="0"/>
                  </a:rPr>
                  <a:t>MinPts</a:t>
                </a:r>
                <a:r>
                  <a:rPr lang="zh-CN" altLang="en-US" sz="2200" dirty="0">
                    <a:latin typeface="Times New Roman" panose="02020603050405020304" pitchFamily="18" charset="0"/>
                    <a:ea typeface="微软雅黑" panose="020B0503020204020204" pitchFamily="34" charset="-122"/>
                    <a:sym typeface="Times New Roman" panose="02020603050405020304" pitchFamily="18" charset="0"/>
                  </a:rPr>
                  <a:t>密度可达的，则称</a:t>
                </a:r>
                <a:r>
                  <a:rPr lang="zh-CN" altLang="en-US" sz="2200">
                    <a:latin typeface="Times New Roman" panose="02020603050405020304" pitchFamily="18" charset="0"/>
                    <a:ea typeface="微软雅黑" panose="020B0503020204020204" pitchFamily="34" charset="-122"/>
                    <a:sym typeface="Times New Roman" panose="02020603050405020304" pitchFamily="18" charset="0"/>
                  </a:rPr>
                  <a:t>对象</a:t>
                </a:r>
                <a:r>
                  <a:rPr lang="en-US" altLang="zh-CN" sz="2200" b="1">
                    <a:latin typeface="Times New Roman" panose="02020603050405020304" pitchFamily="18" charset="0"/>
                    <a:ea typeface="微软雅黑" panose="020B0503020204020204" pitchFamily="34" charset="-122"/>
                    <a:sym typeface="Times New Roman" panose="02020603050405020304" pitchFamily="18" charset="0"/>
                  </a:rPr>
                  <a:t>p</a:t>
                </a:r>
                <a:r>
                  <a:rPr lang="zh-CN" altLang="en-US" sz="2200">
                    <a:latin typeface="Times New Roman" panose="02020603050405020304" pitchFamily="18" charset="0"/>
                    <a:ea typeface="微软雅黑" panose="020B0503020204020204" pitchFamily="34" charset="-122"/>
                    <a:sym typeface="Times New Roman" panose="02020603050405020304" pitchFamily="18" charset="0"/>
                  </a:rPr>
                  <a:t>与</a:t>
                </a:r>
                <a:r>
                  <a:rPr lang="en-US" altLang="zh-CN" sz="2200" b="1">
                    <a:latin typeface="Times New Roman" panose="02020603050405020304" pitchFamily="18" charset="0"/>
                    <a:ea typeface="微软雅黑" panose="020B0503020204020204" pitchFamily="34" charset="-122"/>
                    <a:sym typeface="Times New Roman" panose="02020603050405020304" pitchFamily="18" charset="0"/>
                  </a:rPr>
                  <a:t>q</a:t>
                </a:r>
                <a:r>
                  <a:rPr lang="zh-CN" altLang="en-US" sz="2200">
                    <a:latin typeface="Times New Roman" panose="02020603050405020304" pitchFamily="18" charset="0"/>
                    <a:ea typeface="微软雅黑" panose="020B0503020204020204" pitchFamily="34" charset="-122"/>
                    <a:sym typeface="Times New Roman" panose="02020603050405020304" pitchFamily="18" charset="0"/>
                  </a:rPr>
                  <a:t>关于</a:t>
                </a:r>
                <a14:m>
                  <m:oMath xmlns:m="http://schemas.openxmlformats.org/officeDocument/2006/math">
                    <m:r>
                      <a:rPr lang="zh-CN" altLang="en-US" sz="2200" i="1">
                        <a:latin typeface="Cambria Math" panose="02040503050406030204" pitchFamily="18" charset="0"/>
                        <a:sym typeface="Times New Roman" panose="02020603050405020304" pitchFamily="18" charset="0"/>
                      </a:rPr>
                      <m:t>𝜀</m:t>
                    </m:r>
                  </m:oMath>
                </a14:m>
                <a:r>
                  <a:rPr lang="zh-CN" altLang="en-US" sz="2200" dirty="0">
                    <a:latin typeface="Times New Roman" panose="02020603050405020304" pitchFamily="18" charset="0"/>
                    <a:ea typeface="微软雅黑" panose="020B0503020204020204" pitchFamily="34" charset="-122"/>
                    <a:sym typeface="Times New Roman" panose="02020603050405020304" pitchFamily="18" charset="0"/>
                  </a:rPr>
                  <a:t>和</a:t>
                </a:r>
                <a:r>
                  <a:rPr lang="en-US" altLang="zh-CN" sz="2200" b="1" dirty="0">
                    <a:latin typeface="Times New Roman" panose="02020603050405020304" pitchFamily="18" charset="0"/>
                    <a:ea typeface="微软雅黑" panose="020B0503020204020204" pitchFamily="34" charset="-122"/>
                    <a:sym typeface="Times New Roman" panose="02020603050405020304" pitchFamily="18" charset="0"/>
                  </a:rPr>
                  <a:t>MinPts</a:t>
                </a:r>
                <a:r>
                  <a:rPr lang="zh-CN" altLang="en-US" sz="2200" dirty="0">
                    <a:latin typeface="Times New Roman" panose="02020603050405020304" pitchFamily="18" charset="0"/>
                    <a:ea typeface="微软雅黑" panose="020B0503020204020204" pitchFamily="34" charset="-122"/>
                    <a:sym typeface="Times New Roman" panose="02020603050405020304" pitchFamily="18" charset="0"/>
                  </a:rPr>
                  <a:t>是密度</a:t>
                </a:r>
                <a:r>
                  <a:rPr lang="zh-CN" altLang="en-US" sz="2200">
                    <a:latin typeface="Times New Roman" panose="02020603050405020304" pitchFamily="18" charset="0"/>
                    <a:ea typeface="微软雅黑" panose="020B0503020204020204" pitchFamily="34" charset="-122"/>
                    <a:sym typeface="Times New Roman" panose="02020603050405020304" pitchFamily="18" charset="0"/>
                  </a:rPr>
                  <a:t>相连的</a:t>
                </a:r>
                <a:endParaRPr lang="en-US" altLang="zh-CN" sz="2200">
                  <a:latin typeface="Times New Roman" panose="02020603050405020304" pitchFamily="18" charset="0"/>
                  <a:ea typeface="微软雅黑" panose="020B0503020204020204" pitchFamily="34" charset="-122"/>
                  <a:sym typeface="Times New Roman" panose="02020603050405020304" pitchFamily="18" charset="0"/>
                </a:endParaRPr>
              </a:p>
              <a:p>
                <a:pPr marL="817200" lvl="1" indent="-360000" algn="just">
                  <a:lnSpc>
                    <a:spcPct val="130000"/>
                  </a:lnSpc>
                  <a:spcBef>
                    <a:spcPts val="600"/>
                  </a:spcBef>
                  <a:buClr>
                    <a:srgbClr val="FF6600"/>
                  </a:buClr>
                  <a:buSzPct val="60000"/>
                  <a:buFont typeface="Wingdings" panose="05000000000000000000" pitchFamily="2" charset="2"/>
                  <a:buChar char="l"/>
                </a:pPr>
                <a:r>
                  <a:rPr lang="zh-CN" altLang="en-US" sz="2200" b="1">
                    <a:solidFill>
                      <a:srgbClr val="FF6600"/>
                    </a:solidFill>
                    <a:latin typeface="Times New Roman" panose="02020603050405020304" pitchFamily="18" charset="0"/>
                    <a:ea typeface="微软雅黑" panose="020B0503020204020204" pitchFamily="34" charset="-122"/>
                    <a:sym typeface="Times New Roman" panose="02020603050405020304" pitchFamily="18" charset="0"/>
                  </a:rPr>
                  <a:t>讨论：对称性？</a:t>
                </a:r>
                <a:endParaRPr lang="en-US" altLang="zh-CN" sz="2200" b="1">
                  <a:solidFill>
                    <a:srgbClr val="FF6600"/>
                  </a:solidFill>
                  <a:latin typeface="Times New Roman" panose="02020603050405020304" pitchFamily="18" charset="0"/>
                  <a:ea typeface="微软雅黑" panose="020B0503020204020204" pitchFamily="34" charset="-122"/>
                  <a:sym typeface="Times New Roman" panose="02020603050405020304" pitchFamily="18" charset="0"/>
                </a:endParaRPr>
              </a:p>
            </p:txBody>
          </p:sp>
        </mc:Choice>
        <mc:Fallback xmlns="">
          <p:sp>
            <p:nvSpPr>
              <p:cNvPr id="3" name="内容占位符 2"/>
              <p:cNvSpPr>
                <a:spLocks noGrp="1" noRot="1" noChangeAspect="1" noMove="1" noResize="1" noEditPoints="1" noAdjustHandles="1" noChangeArrowheads="1" noChangeShapeType="1" noTextEdit="1"/>
              </p:cNvSpPr>
              <p:nvPr>
                <p:ph idx="4294967295"/>
              </p:nvPr>
            </p:nvSpPr>
            <p:spPr>
              <a:xfrm>
                <a:off x="251999" y="756000"/>
                <a:ext cx="5580000" cy="5319213"/>
              </a:xfrm>
              <a:prstGeom prst="rect">
                <a:avLst/>
              </a:prstGeom>
              <a:blipFill>
                <a:blip r:embed="rId2"/>
                <a:stretch>
                  <a:fillRect l="-764" r="-2511" b="-2062"/>
                </a:stretch>
              </a:blipFill>
            </p:spPr>
            <p:txBody>
              <a:bodyPr/>
              <a:lstStyle/>
              <a:p>
                <a:r>
                  <a:rPr lang="zh-CN" altLang="en-US">
                    <a:noFill/>
                  </a:rPr>
                  <a:t> </a:t>
                </a:r>
              </a:p>
            </p:txBody>
          </p:sp>
        </mc:Fallback>
      </mc:AlternateContent>
      <p:pic>
        <p:nvPicPr>
          <p:cNvPr id="5" name="图片 4"/>
          <p:cNvPicPr>
            <a:picLocks noChangeAspect="1"/>
          </p:cNvPicPr>
          <p:nvPr/>
        </p:nvPicPr>
        <p:blipFill>
          <a:blip r:embed="rId3"/>
          <a:stretch>
            <a:fillRect/>
          </a:stretch>
        </p:blipFill>
        <p:spPr>
          <a:xfrm>
            <a:off x="6136773" y="1124744"/>
            <a:ext cx="2628000" cy="2067126"/>
          </a:xfrm>
          <a:prstGeom prst="rect">
            <a:avLst/>
          </a:prstGeom>
        </p:spPr>
      </p:pic>
      <p:pic>
        <p:nvPicPr>
          <p:cNvPr id="6" name="图片 5"/>
          <p:cNvPicPr>
            <a:picLocks noChangeAspect="1"/>
          </p:cNvPicPr>
          <p:nvPr/>
        </p:nvPicPr>
        <p:blipFill>
          <a:blip r:embed="rId4"/>
          <a:stretch>
            <a:fillRect/>
          </a:stretch>
        </p:blipFill>
        <p:spPr>
          <a:xfrm>
            <a:off x="6034569" y="3861048"/>
            <a:ext cx="2832409" cy="1732465"/>
          </a:xfrm>
          <a:prstGeom prst="rect">
            <a:avLst/>
          </a:prstGeom>
        </p:spPr>
      </p:pic>
      <p:sp>
        <p:nvSpPr>
          <p:cNvPr id="7" name="标题 1">
            <a:extLst>
              <a:ext uri="{FF2B5EF4-FFF2-40B4-BE49-F238E27FC236}">
                <a16:creationId xmlns:a16="http://schemas.microsoft.com/office/drawing/2014/main" id="{430F1238-707D-46B3-9CDE-0DD199E2F2DA}"/>
              </a:ext>
            </a:extLst>
          </p:cNvPr>
          <p:cNvSpPr txBox="1">
            <a:spLocks/>
          </p:cNvSpPr>
          <p:nvPr/>
        </p:nvSpPr>
        <p:spPr>
          <a:xfrm>
            <a:off x="756000" y="108000"/>
            <a:ext cx="6781800" cy="492443"/>
          </a:xfrm>
          <a:prstGeom prst="rect">
            <a:avLst/>
          </a:prstGeom>
        </p:spPr>
        <p:txBody>
          <a:bodyPr wrap="square">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lnSpc>
                <a:spcPct val="100000"/>
              </a:lnSpc>
              <a:spcAft>
                <a:spcPct val="0"/>
              </a:spcAft>
            </a:pPr>
            <a:r>
              <a:rPr lang="en-US" altLang="zh-CN"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2.3.1 </a:t>
            </a:r>
            <a:r>
              <a:rPr lang="zh-CN" altLang="en-US"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密度概念</a:t>
            </a:r>
            <a:endParaRPr lang="zh-CN" altLang="en-US" sz="2600" b="1" spc="50" dirty="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Tree>
    <p:extLst>
      <p:ext uri="{BB962C8B-B14F-4D97-AF65-F5344CB8AC3E}">
        <p14:creationId xmlns:p14="http://schemas.microsoft.com/office/powerpoint/2010/main" val="1598753923"/>
      </p:ext>
    </p:extLst>
  </p:cSld>
  <p:clrMapOvr>
    <a:masterClrMapping/>
  </p:clrMapOvr>
  <p:transition spd="med">
    <p:split orient="vert"/>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756000" y="108000"/>
            <a:ext cx="6781800" cy="492443"/>
          </a:xfrm>
          <a:prstGeom prst="rect">
            <a:avLst/>
          </a:prstGeom>
        </p:spPr>
        <p:txBody>
          <a:bodyPr wrap="square">
            <a:spAutoFit/>
          </a:bodyPr>
          <a:lstStyle/>
          <a:p>
            <a:pPr fontAlgn="base">
              <a:lnSpc>
                <a:spcPct val="100000"/>
              </a:lnSpc>
              <a:spcAft>
                <a:spcPct val="0"/>
              </a:spcAft>
            </a:pPr>
            <a:r>
              <a:rPr lang="en-US" altLang="zh-CN"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2.3.2 </a:t>
            </a:r>
            <a:r>
              <a:rPr lang="zh-CN" altLang="en-US"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基于</a:t>
            </a:r>
            <a:r>
              <a:rPr lang="zh-CN" altLang="en-US" sz="2600" b="1" spc="50" dirty="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密度的簇</a:t>
            </a:r>
          </a:p>
        </p:txBody>
      </p:sp>
      <mc:AlternateContent xmlns:mc="http://schemas.openxmlformats.org/markup-compatibility/2006" xmlns:a14="http://schemas.microsoft.com/office/drawing/2010/main">
        <mc:Choice Requires="a14">
          <p:sp>
            <p:nvSpPr>
              <p:cNvPr id="3" name="内容占位符 2"/>
              <p:cNvSpPr>
                <a:spLocks noGrp="1"/>
              </p:cNvSpPr>
              <p:nvPr>
                <p:ph idx="4294967295"/>
              </p:nvPr>
            </p:nvSpPr>
            <p:spPr>
              <a:xfrm>
                <a:off x="252000" y="756000"/>
                <a:ext cx="8640000" cy="5592300"/>
              </a:xfrm>
              <a:prstGeom prst="rect">
                <a:avLst/>
              </a:prstGeom>
              <a:noFill/>
            </p:spPr>
            <p:txBody>
              <a:bodyPr wrap="square" lIns="72000" rIns="72000">
                <a:spAutoFit/>
              </a:bodyPr>
              <a:lstStyle/>
              <a:p>
                <a:pPr marL="360000" indent="-360000" algn="just" fontAlgn="base">
                  <a:lnSpc>
                    <a:spcPct val="130000"/>
                  </a:lnSpc>
                  <a:spcBef>
                    <a:spcPts val="600"/>
                  </a:spcBef>
                  <a:buClr>
                    <a:srgbClr val="FF6600"/>
                  </a:buClr>
                  <a:buSzPct val="80000"/>
                  <a:buFont typeface="Wingdings" panose="05000000000000000000" pitchFamily="2" charset="2"/>
                  <a:buChar char="l"/>
                </a:pPr>
                <a:r>
                  <a:rPr lang="zh-CN" altLang="en-US" sz="2400" dirty="0">
                    <a:cs typeface="+mn-ea"/>
                    <a:sym typeface="Times New Roman" panose="02020603050405020304" pitchFamily="18" charset="0"/>
                  </a:rPr>
                  <a:t>基于密度的簇是基于密度可达性的最大的密度相连对象的集合，</a:t>
                </a:r>
                <a:r>
                  <a:rPr lang="zh-CN" altLang="en-US" sz="2400">
                    <a:cs typeface="+mn-ea"/>
                    <a:sym typeface="Times New Roman" panose="02020603050405020304" pitchFamily="18" charset="0"/>
                  </a:rPr>
                  <a:t>即簇</a:t>
                </a:r>
                <a:r>
                  <a:rPr lang="en-US" altLang="zh-CN" sz="2400" dirty="0">
                    <a:cs typeface="+mn-ea"/>
                    <a:sym typeface="Times New Roman" panose="02020603050405020304" pitchFamily="18" charset="0"/>
                  </a:rPr>
                  <a:t>C </a:t>
                </a:r>
                <a:r>
                  <a:rPr lang="zh-CN" altLang="en-US" sz="2400" dirty="0">
                    <a:cs typeface="+mn-ea"/>
                    <a:sym typeface="Times New Roman" panose="02020603050405020304" pitchFamily="18" charset="0"/>
                  </a:rPr>
                  <a:t>满足</a:t>
                </a:r>
              </a:p>
              <a:p>
                <a:pPr marL="817200" lvl="1" indent="-360000" algn="just" fontAlgn="base">
                  <a:lnSpc>
                    <a:spcPct val="130000"/>
                  </a:lnSpc>
                  <a:spcBef>
                    <a:spcPts val="600"/>
                  </a:spcBef>
                  <a:buClr>
                    <a:srgbClr val="FF6600"/>
                  </a:buClr>
                  <a:buSzPct val="80000"/>
                  <a:buFont typeface="Wingdings" panose="05000000000000000000" pitchFamily="2" charset="2"/>
                  <a:buChar char="l"/>
                </a:pPr>
                <a:r>
                  <a:rPr lang="zh-CN" altLang="en-US" sz="2200" dirty="0">
                    <a:latin typeface="Times New Roman" panose="02020603050405020304" pitchFamily="18" charset="0"/>
                    <a:ea typeface="微软雅黑" panose="020B0503020204020204" pitchFamily="34" charset="-122"/>
                    <a:cs typeface="+mn-ea"/>
                    <a:sym typeface="Times New Roman" panose="02020603050405020304" pitchFamily="18" charset="0"/>
                  </a:rPr>
                  <a:t>连通性</a:t>
                </a:r>
                <a:r>
                  <a:rPr lang="zh-CN" altLang="en-US" sz="2200">
                    <a:latin typeface="Times New Roman" panose="02020603050405020304" pitchFamily="18" charset="0"/>
                    <a:ea typeface="微软雅黑" panose="020B0503020204020204" pitchFamily="34" charset="-122"/>
                    <a:cs typeface="+mn-ea"/>
                    <a:sym typeface="Times New Roman" panose="02020603050405020304" pitchFamily="18" charset="0"/>
                  </a:rPr>
                  <a:t>：对于</a:t>
                </a:r>
                <a:r>
                  <a:rPr lang="en-US" altLang="zh-CN" sz="2200" dirty="0">
                    <a:latin typeface="Times New Roman" panose="02020603050405020304" pitchFamily="18" charset="0"/>
                    <a:ea typeface="微软雅黑" panose="020B0503020204020204" pitchFamily="34" charset="-122"/>
                    <a:cs typeface="+mn-ea"/>
                    <a:sym typeface="Times New Roman" panose="02020603050405020304" pitchFamily="18" charset="0"/>
                  </a:rPr>
                  <a:t>C </a:t>
                </a:r>
                <a:r>
                  <a:rPr lang="zh-CN" altLang="en-US" sz="2200" dirty="0">
                    <a:latin typeface="Times New Roman" panose="02020603050405020304" pitchFamily="18" charset="0"/>
                    <a:ea typeface="微软雅黑" panose="020B0503020204020204" pitchFamily="34" charset="-122"/>
                    <a:cs typeface="+mn-ea"/>
                    <a:sym typeface="Times New Roman" panose="02020603050405020304" pitchFamily="18" charset="0"/>
                  </a:rPr>
                  <a:t>中</a:t>
                </a:r>
                <a:r>
                  <a:rPr lang="zh-CN" altLang="en-US" sz="2200">
                    <a:latin typeface="Times New Roman" panose="02020603050405020304" pitchFamily="18" charset="0"/>
                    <a:ea typeface="微软雅黑" panose="020B0503020204020204" pitchFamily="34" charset="-122"/>
                    <a:cs typeface="+mn-ea"/>
                    <a:sym typeface="Times New Roman" panose="02020603050405020304" pitchFamily="18" charset="0"/>
                  </a:rPr>
                  <a:t>任意的</a:t>
                </a:r>
                <a:r>
                  <a:rPr lang="en-US" altLang="zh-CN" sz="2200">
                    <a:latin typeface="Times New Roman" panose="02020603050405020304" pitchFamily="18" charset="0"/>
                    <a:ea typeface="微软雅黑" panose="020B0503020204020204" pitchFamily="34" charset="-122"/>
                    <a:cs typeface="+mn-ea"/>
                    <a:sym typeface="Times New Roman" panose="02020603050405020304" pitchFamily="18" charset="0"/>
                  </a:rPr>
                  <a:t>p </a:t>
                </a:r>
                <a:r>
                  <a:rPr lang="zh-CN" altLang="en-US" sz="2200">
                    <a:latin typeface="Times New Roman" panose="02020603050405020304" pitchFamily="18" charset="0"/>
                    <a:ea typeface="微软雅黑" panose="020B0503020204020204" pitchFamily="34" charset="-122"/>
                    <a:cs typeface="+mn-ea"/>
                    <a:sym typeface="Times New Roman" panose="02020603050405020304" pitchFamily="18" charset="0"/>
                  </a:rPr>
                  <a:t>和</a:t>
                </a:r>
                <a:r>
                  <a:rPr lang="en-US" altLang="zh-CN" sz="2200">
                    <a:latin typeface="Times New Roman" panose="02020603050405020304" pitchFamily="18" charset="0"/>
                    <a:ea typeface="微软雅黑" panose="020B0503020204020204" pitchFamily="34" charset="-122"/>
                    <a:cs typeface="+mn-ea"/>
                    <a:sym typeface="Times New Roman" panose="02020603050405020304" pitchFamily="18" charset="0"/>
                  </a:rPr>
                  <a:t>q</a:t>
                </a:r>
                <a:r>
                  <a:rPr lang="zh-CN" altLang="en-US" sz="2200">
                    <a:latin typeface="Times New Roman" panose="02020603050405020304" pitchFamily="18" charset="0"/>
                    <a:ea typeface="微软雅黑" panose="020B0503020204020204" pitchFamily="34" charset="-122"/>
                    <a:cs typeface="+mn-ea"/>
                    <a:sym typeface="Times New Roman" panose="02020603050405020304" pitchFamily="18" charset="0"/>
                  </a:rPr>
                  <a:t>，</a:t>
                </a:r>
                <a:r>
                  <a:rPr lang="en-US" altLang="zh-CN" sz="2200">
                    <a:latin typeface="Times New Roman" panose="02020603050405020304" pitchFamily="18" charset="0"/>
                    <a:ea typeface="微软雅黑" panose="020B0503020204020204" pitchFamily="34" charset="-122"/>
                    <a:cs typeface="+mn-ea"/>
                    <a:sym typeface="Times New Roman" panose="02020603050405020304" pitchFamily="18" charset="0"/>
                  </a:rPr>
                  <a:t>p </a:t>
                </a:r>
                <a:r>
                  <a:rPr lang="zh-CN" altLang="en-US" sz="2200">
                    <a:latin typeface="Times New Roman" panose="02020603050405020304" pitchFamily="18" charset="0"/>
                    <a:ea typeface="微软雅黑" panose="020B0503020204020204" pitchFamily="34" charset="-122"/>
                    <a:cs typeface="+mn-ea"/>
                    <a:sym typeface="Times New Roman" panose="02020603050405020304" pitchFamily="18" charset="0"/>
                  </a:rPr>
                  <a:t>与</a:t>
                </a:r>
                <a:r>
                  <a:rPr lang="en-US" altLang="zh-CN" sz="2200" dirty="0">
                    <a:latin typeface="Times New Roman" panose="02020603050405020304" pitchFamily="18" charset="0"/>
                    <a:ea typeface="微软雅黑" panose="020B0503020204020204" pitchFamily="34" charset="-122"/>
                    <a:cs typeface="+mn-ea"/>
                    <a:sym typeface="Times New Roman" panose="02020603050405020304" pitchFamily="18" charset="0"/>
                  </a:rPr>
                  <a:t>q </a:t>
                </a:r>
                <a:r>
                  <a:rPr lang="zh-CN" altLang="en-US" sz="2200" dirty="0">
                    <a:latin typeface="Times New Roman" panose="02020603050405020304" pitchFamily="18" charset="0"/>
                    <a:ea typeface="微软雅黑" panose="020B0503020204020204" pitchFamily="34" charset="-122"/>
                    <a:cs typeface="+mn-ea"/>
                    <a:sym typeface="Times New Roman" panose="02020603050405020304" pitchFamily="18" charset="0"/>
                  </a:rPr>
                  <a:t>是关于</a:t>
                </a:r>
                <a14:m>
                  <m:oMath xmlns:m="http://schemas.openxmlformats.org/officeDocument/2006/math">
                    <m:r>
                      <a:rPr lang="zh-CN" altLang="en-US" sz="2200">
                        <a:latin typeface="Cambria Math" panose="02040503050406030204" pitchFamily="18" charset="0"/>
                        <a:cs typeface="+mn-ea"/>
                        <a:sym typeface="Times New Roman" panose="02020603050405020304" pitchFamily="18" charset="0"/>
                      </a:rPr>
                      <m:t>𝜀</m:t>
                    </m:r>
                  </m:oMath>
                </a14:m>
                <a:r>
                  <a:rPr lang="zh-CN" altLang="en-US" sz="2200" dirty="0">
                    <a:latin typeface="Times New Roman" panose="02020603050405020304" pitchFamily="18" charset="0"/>
                    <a:ea typeface="微软雅黑" panose="020B0503020204020204" pitchFamily="34" charset="-122"/>
                    <a:cs typeface="+mn-ea"/>
                    <a:sym typeface="Times New Roman" panose="02020603050405020304" pitchFamily="18" charset="0"/>
                  </a:rPr>
                  <a:t>和</a:t>
                </a:r>
                <a:r>
                  <a:rPr lang="en-US" altLang="zh-CN" sz="2200" dirty="0">
                    <a:latin typeface="Times New Roman" panose="02020603050405020304" pitchFamily="18" charset="0"/>
                    <a:ea typeface="微软雅黑" panose="020B0503020204020204" pitchFamily="34" charset="-122"/>
                    <a:cs typeface="+mn-ea"/>
                    <a:sym typeface="Times New Roman" panose="02020603050405020304" pitchFamily="18" charset="0"/>
                  </a:rPr>
                  <a:t>MinPts</a:t>
                </a:r>
                <a:r>
                  <a:rPr lang="zh-CN" altLang="en-US" sz="2200" dirty="0">
                    <a:latin typeface="Times New Roman" panose="02020603050405020304" pitchFamily="18" charset="0"/>
                    <a:ea typeface="微软雅黑" panose="020B0503020204020204" pitchFamily="34" charset="-122"/>
                    <a:cs typeface="+mn-ea"/>
                    <a:sym typeface="Times New Roman" panose="02020603050405020304" pitchFamily="18" charset="0"/>
                  </a:rPr>
                  <a:t>密度相连的</a:t>
                </a:r>
              </a:p>
              <a:p>
                <a:pPr marL="817200" lvl="1" indent="-360000" algn="just" fontAlgn="base">
                  <a:lnSpc>
                    <a:spcPct val="130000"/>
                  </a:lnSpc>
                  <a:spcBef>
                    <a:spcPts val="600"/>
                  </a:spcBef>
                  <a:buClr>
                    <a:srgbClr val="FF6600"/>
                  </a:buClr>
                  <a:buSzPct val="80000"/>
                  <a:buFont typeface="Wingdings" panose="05000000000000000000" pitchFamily="2" charset="2"/>
                  <a:buChar char="l"/>
                </a:pPr>
                <a:r>
                  <a:rPr lang="zh-CN" altLang="en-US" sz="2200" dirty="0">
                    <a:latin typeface="Times New Roman" panose="02020603050405020304" pitchFamily="18" charset="0"/>
                    <a:ea typeface="微软雅黑" panose="020B0503020204020204" pitchFamily="34" charset="-122"/>
                    <a:cs typeface="+mn-ea"/>
                    <a:sym typeface="Times New Roman" panose="02020603050405020304" pitchFamily="18" charset="0"/>
                  </a:rPr>
                  <a:t>极大性：对于</a:t>
                </a:r>
                <a:r>
                  <a:rPr lang="zh-CN" altLang="en-US" sz="2200">
                    <a:latin typeface="Times New Roman" panose="02020603050405020304" pitchFamily="18" charset="0"/>
                    <a:ea typeface="微软雅黑" panose="020B0503020204020204" pitchFamily="34" charset="-122"/>
                    <a:cs typeface="+mn-ea"/>
                    <a:sym typeface="Times New Roman" panose="02020603050405020304" pitchFamily="18" charset="0"/>
                  </a:rPr>
                  <a:t>任意的</a:t>
                </a:r>
                <a:r>
                  <a:rPr lang="en-US" altLang="zh-CN" sz="2200">
                    <a:latin typeface="Times New Roman" panose="02020603050405020304" pitchFamily="18" charset="0"/>
                    <a:ea typeface="微软雅黑" panose="020B0503020204020204" pitchFamily="34" charset="-122"/>
                    <a:cs typeface="+mn-ea"/>
                    <a:sym typeface="Times New Roman" panose="02020603050405020304" pitchFamily="18" charset="0"/>
                  </a:rPr>
                  <a:t>p </a:t>
                </a:r>
                <a:r>
                  <a:rPr lang="zh-CN" altLang="en-US" sz="2200">
                    <a:latin typeface="Times New Roman" panose="02020603050405020304" pitchFamily="18" charset="0"/>
                    <a:ea typeface="微软雅黑" panose="020B0503020204020204" pitchFamily="34" charset="-122"/>
                    <a:cs typeface="+mn-ea"/>
                    <a:sym typeface="Times New Roman" panose="02020603050405020304" pitchFamily="18" charset="0"/>
                  </a:rPr>
                  <a:t>和</a:t>
                </a:r>
                <a:r>
                  <a:rPr lang="en-US" altLang="zh-CN" sz="2200" dirty="0">
                    <a:latin typeface="Times New Roman" panose="02020603050405020304" pitchFamily="18" charset="0"/>
                    <a:ea typeface="微软雅黑" panose="020B0503020204020204" pitchFamily="34" charset="-122"/>
                    <a:cs typeface="+mn-ea"/>
                    <a:sym typeface="Times New Roman" panose="02020603050405020304" pitchFamily="18" charset="0"/>
                  </a:rPr>
                  <a:t>q</a:t>
                </a:r>
                <a:r>
                  <a:rPr lang="zh-CN" altLang="en-US" sz="2200">
                    <a:latin typeface="Times New Roman" panose="02020603050405020304" pitchFamily="18" charset="0"/>
                    <a:ea typeface="微软雅黑" panose="020B0503020204020204" pitchFamily="34" charset="-122"/>
                    <a:cs typeface="+mn-ea"/>
                    <a:sym typeface="Times New Roman" panose="02020603050405020304" pitchFamily="18" charset="0"/>
                  </a:rPr>
                  <a:t>，如果</a:t>
                </a:r>
                <a:r>
                  <a:rPr lang="en-US" altLang="zh-CN" sz="2200">
                    <a:latin typeface="Times New Roman" panose="02020603050405020304" pitchFamily="18" charset="0"/>
                    <a:ea typeface="微软雅黑" panose="020B0503020204020204" pitchFamily="34" charset="-122"/>
                    <a:cs typeface="+mn-ea"/>
                    <a:sym typeface="Times New Roman" panose="02020603050405020304" pitchFamily="18" charset="0"/>
                  </a:rPr>
                  <a:t>p </a:t>
                </a:r>
                <a:r>
                  <a:rPr lang="zh-CN" altLang="en-US" sz="2200">
                    <a:latin typeface="Times New Roman" panose="02020603050405020304" pitchFamily="18" charset="0"/>
                    <a:ea typeface="微软雅黑" panose="020B0503020204020204" pitchFamily="34" charset="-122"/>
                    <a:cs typeface="+mn-ea"/>
                    <a:sym typeface="Times New Roman" panose="02020603050405020304" pitchFamily="18" charset="0"/>
                  </a:rPr>
                  <a:t>属于</a:t>
                </a:r>
                <a:r>
                  <a:rPr lang="en-US" altLang="zh-CN" sz="2200" dirty="0">
                    <a:latin typeface="Times New Roman" panose="02020603050405020304" pitchFamily="18" charset="0"/>
                    <a:ea typeface="微软雅黑" panose="020B0503020204020204" pitchFamily="34" charset="-122"/>
                    <a:cs typeface="+mn-ea"/>
                    <a:sym typeface="Times New Roman" panose="02020603050405020304" pitchFamily="18" charset="0"/>
                  </a:rPr>
                  <a:t>C </a:t>
                </a:r>
                <a:r>
                  <a:rPr lang="zh-CN" altLang="en-US" sz="2200" dirty="0">
                    <a:latin typeface="Times New Roman" panose="02020603050405020304" pitchFamily="18" charset="0"/>
                    <a:ea typeface="微软雅黑" panose="020B0503020204020204" pitchFamily="34" charset="-122"/>
                    <a:cs typeface="+mn-ea"/>
                    <a:sym typeface="Times New Roman" panose="02020603050405020304" pitchFamily="18" charset="0"/>
                  </a:rPr>
                  <a:t>簇</a:t>
                </a:r>
                <a:r>
                  <a:rPr lang="zh-CN" altLang="en-US" sz="2200">
                    <a:latin typeface="Times New Roman" panose="02020603050405020304" pitchFamily="18" charset="0"/>
                    <a:ea typeface="微软雅黑" panose="020B0503020204020204" pitchFamily="34" charset="-122"/>
                    <a:cs typeface="+mn-ea"/>
                    <a:sym typeface="Times New Roman" panose="02020603050405020304" pitchFamily="18" charset="0"/>
                  </a:rPr>
                  <a:t>，并且</a:t>
                </a:r>
                <a:r>
                  <a:rPr lang="en-US" altLang="zh-CN" sz="2200" dirty="0">
                    <a:latin typeface="Times New Roman" panose="02020603050405020304" pitchFamily="18" charset="0"/>
                    <a:ea typeface="微软雅黑" panose="020B0503020204020204" pitchFamily="34" charset="-122"/>
                    <a:cs typeface="+mn-ea"/>
                    <a:sym typeface="Times New Roman" panose="02020603050405020304" pitchFamily="18" charset="0"/>
                  </a:rPr>
                  <a:t>q </a:t>
                </a:r>
                <a:r>
                  <a:rPr lang="zh-CN" altLang="en-US" sz="2200">
                    <a:latin typeface="Times New Roman" panose="02020603050405020304" pitchFamily="18" charset="0"/>
                    <a:ea typeface="微软雅黑" panose="020B0503020204020204" pitchFamily="34" charset="-122"/>
                    <a:cs typeface="+mn-ea"/>
                    <a:sym typeface="Times New Roman" panose="02020603050405020304" pitchFamily="18" charset="0"/>
                  </a:rPr>
                  <a:t>是从</a:t>
                </a:r>
                <a:r>
                  <a:rPr lang="en-US" altLang="zh-CN" sz="2200" dirty="0">
                    <a:latin typeface="Times New Roman" panose="02020603050405020304" pitchFamily="18" charset="0"/>
                    <a:ea typeface="微软雅黑" panose="020B0503020204020204" pitchFamily="34" charset="-122"/>
                    <a:cs typeface="+mn-ea"/>
                    <a:sym typeface="Times New Roman" panose="02020603050405020304" pitchFamily="18" charset="0"/>
                  </a:rPr>
                  <a:t>p </a:t>
                </a:r>
                <a:r>
                  <a:rPr lang="zh-CN" altLang="en-US" sz="2200" dirty="0">
                    <a:latin typeface="Times New Roman" panose="02020603050405020304" pitchFamily="18" charset="0"/>
                    <a:ea typeface="微软雅黑" panose="020B0503020204020204" pitchFamily="34" charset="-122"/>
                    <a:cs typeface="+mn-ea"/>
                    <a:sym typeface="Times New Roman" panose="02020603050405020304" pitchFamily="18" charset="0"/>
                  </a:rPr>
                  <a:t>出发关于</a:t>
                </a:r>
                <a14:m>
                  <m:oMath xmlns:m="http://schemas.openxmlformats.org/officeDocument/2006/math">
                    <m:r>
                      <a:rPr lang="zh-CN" altLang="en-US" sz="2200">
                        <a:latin typeface="Cambria Math" panose="02040503050406030204" pitchFamily="18" charset="0"/>
                        <a:cs typeface="+mn-ea"/>
                        <a:sym typeface="Times New Roman" panose="02020603050405020304" pitchFamily="18" charset="0"/>
                      </a:rPr>
                      <m:t>𝜀</m:t>
                    </m:r>
                  </m:oMath>
                </a14:m>
                <a:r>
                  <a:rPr lang="zh-CN" altLang="en-US" sz="2200" dirty="0">
                    <a:latin typeface="Times New Roman" panose="02020603050405020304" pitchFamily="18" charset="0"/>
                    <a:ea typeface="微软雅黑" panose="020B0503020204020204" pitchFamily="34" charset="-122"/>
                    <a:cs typeface="+mn-ea"/>
                    <a:sym typeface="Times New Roman" panose="02020603050405020304" pitchFamily="18" charset="0"/>
                  </a:rPr>
                  <a:t>和</a:t>
                </a:r>
                <a:r>
                  <a:rPr lang="en-US" altLang="zh-CN" sz="2200" dirty="0">
                    <a:latin typeface="Times New Roman" panose="02020603050405020304" pitchFamily="18" charset="0"/>
                    <a:ea typeface="微软雅黑" panose="020B0503020204020204" pitchFamily="34" charset="-122"/>
                    <a:cs typeface="+mn-ea"/>
                    <a:sym typeface="Times New Roman" panose="02020603050405020304" pitchFamily="18" charset="0"/>
                  </a:rPr>
                  <a:t>MinPts</a:t>
                </a:r>
                <a:r>
                  <a:rPr lang="zh-CN" altLang="en-US" sz="2200" dirty="0">
                    <a:latin typeface="Times New Roman" panose="02020603050405020304" pitchFamily="18" charset="0"/>
                    <a:ea typeface="微软雅黑" panose="020B0503020204020204" pitchFamily="34" charset="-122"/>
                    <a:cs typeface="+mn-ea"/>
                    <a:sym typeface="Times New Roman" panose="02020603050405020304" pitchFamily="18" charset="0"/>
                  </a:rPr>
                  <a:t>密度可达的</a:t>
                </a:r>
                <a:r>
                  <a:rPr lang="zh-CN" altLang="en-US" sz="2200">
                    <a:latin typeface="Times New Roman" panose="02020603050405020304" pitchFamily="18" charset="0"/>
                    <a:ea typeface="微软雅黑" panose="020B0503020204020204" pitchFamily="34" charset="-122"/>
                    <a:cs typeface="+mn-ea"/>
                    <a:sym typeface="Times New Roman" panose="02020603050405020304" pitchFamily="18" charset="0"/>
                  </a:rPr>
                  <a:t>，则</a:t>
                </a:r>
                <a:r>
                  <a:rPr lang="en-US" altLang="zh-CN" sz="2200" dirty="0">
                    <a:latin typeface="Times New Roman" panose="02020603050405020304" pitchFamily="18" charset="0"/>
                    <a:ea typeface="微软雅黑" panose="020B0503020204020204" pitchFamily="34" charset="-122"/>
                    <a:cs typeface="+mn-ea"/>
                    <a:sym typeface="Times New Roman" panose="02020603050405020304" pitchFamily="18" charset="0"/>
                  </a:rPr>
                  <a:t>q </a:t>
                </a:r>
                <a:r>
                  <a:rPr lang="zh-CN" altLang="en-US" sz="2200">
                    <a:latin typeface="Times New Roman" panose="02020603050405020304" pitchFamily="18" charset="0"/>
                    <a:ea typeface="微软雅黑" panose="020B0503020204020204" pitchFamily="34" charset="-122"/>
                    <a:cs typeface="+mn-ea"/>
                    <a:sym typeface="Times New Roman" panose="02020603050405020304" pitchFamily="18" charset="0"/>
                  </a:rPr>
                  <a:t>也属于</a:t>
                </a:r>
                <a:r>
                  <a:rPr lang="en-US" altLang="zh-CN" sz="2200" dirty="0">
                    <a:latin typeface="Times New Roman" panose="02020603050405020304" pitchFamily="18" charset="0"/>
                    <a:ea typeface="微软雅黑" panose="020B0503020204020204" pitchFamily="34" charset="-122"/>
                    <a:cs typeface="+mn-ea"/>
                    <a:sym typeface="Times New Roman" panose="02020603050405020304" pitchFamily="18" charset="0"/>
                  </a:rPr>
                  <a:t>C </a:t>
                </a:r>
                <a:r>
                  <a:rPr lang="zh-CN" altLang="en-US" sz="2200" dirty="0">
                    <a:latin typeface="Times New Roman" panose="02020603050405020304" pitchFamily="18" charset="0"/>
                    <a:ea typeface="微软雅黑" panose="020B0503020204020204" pitchFamily="34" charset="-122"/>
                    <a:cs typeface="+mn-ea"/>
                    <a:sym typeface="Times New Roman" panose="02020603050405020304" pitchFamily="18" charset="0"/>
                  </a:rPr>
                  <a:t>簇</a:t>
                </a:r>
              </a:p>
              <a:p>
                <a:pPr marL="360000" indent="-360000" algn="just" fontAlgn="base">
                  <a:lnSpc>
                    <a:spcPct val="130000"/>
                  </a:lnSpc>
                  <a:spcBef>
                    <a:spcPts val="600"/>
                  </a:spcBef>
                  <a:buClr>
                    <a:srgbClr val="FF6600"/>
                  </a:buClr>
                  <a:buSzPct val="80000"/>
                  <a:buFont typeface="Wingdings" panose="05000000000000000000" pitchFamily="2" charset="2"/>
                  <a:buChar char="l"/>
                </a:pPr>
                <a:r>
                  <a:rPr lang="zh-CN" altLang="en-US" sz="2400" dirty="0">
                    <a:cs typeface="+mn-ea"/>
                    <a:sym typeface="Times New Roman" panose="02020603050405020304" pitchFamily="18" charset="0"/>
                  </a:rPr>
                  <a:t>边界点</a:t>
                </a:r>
                <a:r>
                  <a:rPr lang="zh-CN" altLang="en-US" sz="2400">
                    <a:cs typeface="+mn-ea"/>
                    <a:sym typeface="Times New Roman" panose="02020603050405020304" pitchFamily="18" charset="0"/>
                  </a:rPr>
                  <a:t>（ </a:t>
                </a:r>
                <a:r>
                  <a:rPr lang="en-US" altLang="zh-CN" sz="2400" dirty="0">
                    <a:cs typeface="+mn-ea"/>
                    <a:sym typeface="Times New Roman" panose="02020603050405020304" pitchFamily="18" charset="0"/>
                  </a:rPr>
                  <a:t>Border point </a:t>
                </a:r>
                <a:r>
                  <a:rPr lang="zh-CN" altLang="en-US" sz="2400">
                    <a:cs typeface="+mn-ea"/>
                    <a:sym typeface="Times New Roman" panose="02020603050405020304" pitchFamily="18" charset="0"/>
                  </a:rPr>
                  <a:t>）的</a:t>
                </a:r>
                <a:r>
                  <a:rPr lang="en-US" altLang="zh-CN" sz="2400">
                    <a:cs typeface="+mn-ea"/>
                    <a:sym typeface="Times New Roman" panose="02020603050405020304" pitchFamily="18" charset="0"/>
                  </a:rPr>
                  <a:t>Eps</a:t>
                </a:r>
                <a:r>
                  <a:rPr lang="en-US" altLang="zh-CN" sz="2400" dirty="0">
                    <a:cs typeface="+mn-ea"/>
                    <a:sym typeface="Times New Roman" panose="02020603050405020304" pitchFamily="18" charset="0"/>
                  </a:rPr>
                  <a:t> </a:t>
                </a:r>
                <a:r>
                  <a:rPr lang="zh-CN" altLang="en-US" sz="2400" dirty="0">
                    <a:cs typeface="+mn-ea"/>
                    <a:sym typeface="Times New Roman" panose="02020603050405020304" pitchFamily="18" charset="0"/>
                  </a:rPr>
                  <a:t>邻域</a:t>
                </a:r>
                <a:r>
                  <a:rPr lang="zh-CN" altLang="en-US" sz="2400">
                    <a:cs typeface="+mn-ea"/>
                    <a:sym typeface="Times New Roman" panose="02020603050405020304" pitchFamily="18" charset="0"/>
                  </a:rPr>
                  <a:t>有少于</a:t>
                </a:r>
                <a:r>
                  <a:rPr lang="en-US" altLang="zh-CN" sz="2400">
                    <a:cs typeface="+mn-ea"/>
                    <a:sym typeface="Times New Roman" panose="02020603050405020304" pitchFamily="18" charset="0"/>
                  </a:rPr>
                  <a:t>MinPts</a:t>
                </a:r>
                <a:r>
                  <a:rPr lang="en-US" altLang="zh-CN" sz="2400" dirty="0">
                    <a:cs typeface="+mn-ea"/>
                    <a:sym typeface="Times New Roman" panose="02020603050405020304" pitchFamily="18" charset="0"/>
                  </a:rPr>
                  <a:t> </a:t>
                </a:r>
                <a:r>
                  <a:rPr lang="zh-CN" altLang="en-US" sz="2400">
                    <a:cs typeface="+mn-ea"/>
                    <a:sym typeface="Times New Roman" panose="02020603050405020304" pitchFamily="18" charset="0"/>
                  </a:rPr>
                  <a:t>个对象</a:t>
                </a:r>
                <a:r>
                  <a:rPr lang="en-US" altLang="zh-CN" sz="2400" dirty="0">
                    <a:cs typeface="+mn-ea"/>
                    <a:sym typeface="Times New Roman" panose="02020603050405020304" pitchFamily="18" charset="0"/>
                  </a:rPr>
                  <a:t>, </a:t>
                </a:r>
                <a:r>
                  <a:rPr lang="zh-CN" altLang="en-US" sz="2400" dirty="0">
                    <a:cs typeface="+mn-ea"/>
                    <a:sym typeface="Times New Roman" panose="02020603050405020304" pitchFamily="18" charset="0"/>
                  </a:rPr>
                  <a:t>但它的邻域中有核心对象</a:t>
                </a:r>
              </a:p>
              <a:p>
                <a:pPr marL="360000" indent="-360000" algn="just" fontAlgn="base">
                  <a:lnSpc>
                    <a:spcPct val="130000"/>
                  </a:lnSpc>
                  <a:spcBef>
                    <a:spcPts val="600"/>
                  </a:spcBef>
                  <a:buClr>
                    <a:srgbClr val="FF6600"/>
                  </a:buClr>
                  <a:buSzPct val="80000"/>
                  <a:buFont typeface="Wingdings" panose="05000000000000000000" pitchFamily="2" charset="2"/>
                  <a:buChar char="l"/>
                </a:pPr>
                <a:r>
                  <a:rPr lang="zh-CN" altLang="en-US" sz="2400" dirty="0">
                    <a:cs typeface="+mn-ea"/>
                    <a:sym typeface="Times New Roman" panose="02020603050405020304" pitchFamily="18" charset="0"/>
                  </a:rPr>
                  <a:t>噪声点</a:t>
                </a:r>
                <a:r>
                  <a:rPr lang="zh-CN" altLang="en-US" sz="2400">
                    <a:cs typeface="+mn-ea"/>
                    <a:sym typeface="Times New Roman" panose="02020603050405020304" pitchFamily="18" charset="0"/>
                  </a:rPr>
                  <a:t>（ </a:t>
                </a:r>
                <a:r>
                  <a:rPr lang="en-US" altLang="zh-CN" sz="2400" dirty="0">
                    <a:cs typeface="+mn-ea"/>
                    <a:sym typeface="Times New Roman" panose="02020603050405020304" pitchFamily="18" charset="0"/>
                  </a:rPr>
                  <a:t>Noise point </a:t>
                </a:r>
                <a:r>
                  <a:rPr lang="zh-CN" altLang="en-US" sz="2400" dirty="0">
                    <a:cs typeface="+mn-ea"/>
                    <a:sym typeface="Times New Roman" panose="02020603050405020304" pitchFamily="18" charset="0"/>
                  </a:rPr>
                  <a:t>）是除核心对象和边界点之外的点 </a:t>
                </a:r>
              </a:p>
              <a:p>
                <a:pPr marL="360000" indent="-360000" algn="just" fontAlgn="base">
                  <a:lnSpc>
                    <a:spcPct val="130000"/>
                  </a:lnSpc>
                  <a:spcBef>
                    <a:spcPts val="600"/>
                  </a:spcBef>
                  <a:buClr>
                    <a:srgbClr val="FF6600"/>
                  </a:buClr>
                  <a:buSzPct val="80000"/>
                  <a:buFont typeface="Wingdings" panose="05000000000000000000" pitchFamily="2" charset="2"/>
                  <a:buChar char="l"/>
                </a:pPr>
                <a:r>
                  <a:rPr lang="zh-CN" altLang="en-US" sz="2400" dirty="0">
                    <a:cs typeface="+mn-ea"/>
                    <a:sym typeface="Times New Roman" panose="02020603050405020304" pitchFamily="18" charset="0"/>
                  </a:rPr>
                  <a:t>典型算法</a:t>
                </a:r>
              </a:p>
              <a:p>
                <a:pPr marL="817200" lvl="1" indent="-360000" algn="just" fontAlgn="base">
                  <a:lnSpc>
                    <a:spcPct val="130000"/>
                  </a:lnSpc>
                  <a:spcBef>
                    <a:spcPts val="600"/>
                  </a:spcBef>
                  <a:buClr>
                    <a:srgbClr val="FF6600"/>
                  </a:buClr>
                  <a:buSzPct val="80000"/>
                  <a:buFont typeface="Wingdings" panose="05000000000000000000" pitchFamily="2" charset="2"/>
                  <a:buChar char="l"/>
                </a:pPr>
                <a:r>
                  <a:rPr lang="en-US" altLang="zh-CN" sz="2200">
                    <a:latin typeface="Times New Roman" panose="02020603050405020304" pitchFamily="18" charset="0"/>
                    <a:ea typeface="微软雅黑" panose="020B0503020204020204" pitchFamily="34" charset="-122"/>
                    <a:cs typeface="+mn-ea"/>
                    <a:sym typeface="Times New Roman" panose="02020603050405020304" pitchFamily="18" charset="0"/>
                  </a:rPr>
                  <a:t>DBSCAN</a:t>
                </a:r>
                <a:r>
                  <a:rPr lang="zh-CN" altLang="en-US" sz="2200">
                    <a:latin typeface="Times New Roman" panose="02020603050405020304" pitchFamily="18" charset="0"/>
                    <a:ea typeface="微软雅黑" panose="020B0503020204020204" pitchFamily="34" charset="-122"/>
                    <a:cs typeface="+mn-ea"/>
                    <a:sym typeface="Times New Roman" panose="02020603050405020304" pitchFamily="18" charset="0"/>
                  </a:rPr>
                  <a:t>、</a:t>
                </a:r>
                <a:r>
                  <a:rPr lang="en-US" altLang="zh-CN" sz="2200" dirty="0">
                    <a:latin typeface="Times New Roman" panose="02020603050405020304" pitchFamily="18" charset="0"/>
                    <a:ea typeface="微软雅黑" panose="020B0503020204020204" pitchFamily="34" charset="-122"/>
                    <a:cs typeface="+mn-ea"/>
                    <a:sym typeface="Times New Roman" panose="02020603050405020304" pitchFamily="18" charset="0"/>
                  </a:rPr>
                  <a:t> </a:t>
                </a:r>
                <a:r>
                  <a:rPr lang="en-US" altLang="zh-CN" sz="2200">
                    <a:latin typeface="Times New Roman" panose="02020603050405020304" pitchFamily="18" charset="0"/>
                    <a:ea typeface="微软雅黑" panose="020B0503020204020204" pitchFamily="34" charset="-122"/>
                    <a:cs typeface="+mn-ea"/>
                    <a:sym typeface="Times New Roman" panose="02020603050405020304" pitchFamily="18" charset="0"/>
                  </a:rPr>
                  <a:t>DENCLUE</a:t>
                </a:r>
                <a:r>
                  <a:rPr lang="zh-CN" altLang="en-US" sz="2200">
                    <a:latin typeface="Times New Roman" panose="02020603050405020304" pitchFamily="18" charset="0"/>
                    <a:ea typeface="微软雅黑" panose="020B0503020204020204" pitchFamily="34" charset="-122"/>
                    <a:cs typeface="+mn-ea"/>
                    <a:sym typeface="Times New Roman" panose="02020603050405020304" pitchFamily="18" charset="0"/>
                  </a:rPr>
                  <a:t>、</a:t>
                </a:r>
                <a:r>
                  <a:rPr lang="en-US" altLang="zh-CN" sz="2200">
                    <a:latin typeface="Times New Roman" panose="02020603050405020304" pitchFamily="18" charset="0"/>
                    <a:ea typeface="微软雅黑" panose="020B0503020204020204" pitchFamily="34" charset="-122"/>
                    <a:cs typeface="+mn-ea"/>
                    <a:sym typeface="Times New Roman" panose="02020603050405020304" pitchFamily="18" charset="0"/>
                  </a:rPr>
                  <a:t> OPTICS</a:t>
                </a:r>
                <a:endParaRPr lang="en-US" altLang="zh-CN" sz="2200" dirty="0">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mc:Choice>
        <mc:Fallback xmlns="">
          <p:sp>
            <p:nvSpPr>
              <p:cNvPr id="3" name="内容占位符 2"/>
              <p:cNvSpPr>
                <a:spLocks noGrp="1" noRot="1" noChangeAspect="1" noMove="1" noResize="1" noEditPoints="1" noAdjustHandles="1" noChangeArrowheads="1" noChangeShapeType="1" noTextEdit="1"/>
              </p:cNvSpPr>
              <p:nvPr>
                <p:ph idx="4294967295"/>
              </p:nvPr>
            </p:nvSpPr>
            <p:spPr>
              <a:xfrm>
                <a:off x="252000" y="756000"/>
                <a:ext cx="8640000" cy="5592300"/>
              </a:xfrm>
              <a:prstGeom prst="rect">
                <a:avLst/>
              </a:prstGeom>
              <a:blipFill>
                <a:blip r:embed="rId2"/>
                <a:stretch>
                  <a:fillRect l="-705" r="-1269" b="-1418"/>
                </a:stretch>
              </a:blipFill>
            </p:spPr>
            <p:txBody>
              <a:bodyPr/>
              <a:lstStyle/>
              <a:p>
                <a:r>
                  <a:rPr lang="zh-CN" altLang="en-US">
                    <a:noFill/>
                  </a:rPr>
                  <a:t> </a:t>
                </a:r>
              </a:p>
            </p:txBody>
          </p:sp>
        </mc:Fallback>
      </mc:AlternateContent>
      <p:pic>
        <p:nvPicPr>
          <p:cNvPr id="327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56176" y="5301208"/>
            <a:ext cx="2379296" cy="14487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74771932"/>
      </p:ext>
    </p:extLst>
  </p:cSld>
  <p:clrMapOvr>
    <a:masterClrMapping/>
  </p:clrMapOvr>
  <p:transition spd="med">
    <p:split orient="vert"/>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a:spLocks noGrp="1" noChangeArrowheads="1"/>
          </p:cNvSpPr>
          <p:nvPr>
            <p:ph type="title" idx="4294967295"/>
          </p:nvPr>
        </p:nvSpPr>
        <p:spPr>
          <a:xfrm>
            <a:off x="756000" y="108000"/>
            <a:ext cx="8229600" cy="492443"/>
          </a:xfrm>
          <a:prstGeom prst="rect">
            <a:avLst/>
          </a:prstGeom>
        </p:spPr>
        <p:txBody>
          <a:bodyPr wrap="square">
            <a:spAutoFit/>
          </a:bodyPr>
          <a:lstStyle/>
          <a:p>
            <a:pPr fontAlgn="base">
              <a:lnSpc>
                <a:spcPct val="100000"/>
              </a:lnSpc>
              <a:spcAft>
                <a:spcPct val="0"/>
              </a:spcAft>
            </a:pPr>
            <a:r>
              <a:rPr lang="en-US" altLang="zh-CN" sz="2600" b="1" spc="50" dirty="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2.3.3</a:t>
            </a:r>
            <a:r>
              <a:rPr lang="zh-CN" altLang="en-US" sz="2600" b="1" spc="50" dirty="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 基本</a:t>
            </a:r>
            <a:r>
              <a:rPr lang="zh-CN" altLang="en-US"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概念理解</a:t>
            </a:r>
            <a:endParaRPr lang="en-US" altLang="zh-CN" sz="2600" b="1" spc="50" dirty="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pic>
        <p:nvPicPr>
          <p:cNvPr id="542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2000" y="1188000"/>
            <a:ext cx="6480000" cy="4668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53935541"/>
      </p:ext>
    </p:extLst>
  </p:cSld>
  <p:clrMapOvr>
    <a:masterClrMapping/>
  </p:clrMapOvr>
  <p:transition spd="med">
    <p:split orient="vert"/>
  </p:transition>
</p:sld>
</file>

<file path=ppt/tags/tag1.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Lst>
</file>

<file path=ppt/tags/tag1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00.xml><?xml version="1.0" encoding="utf-8"?>
<p:tagLst xmlns:a="http://schemas.openxmlformats.org/drawingml/2006/main" xmlns:r="http://schemas.openxmlformats.org/officeDocument/2006/relationships" xmlns:p="http://schemas.openxmlformats.org/presentationml/2006/main">
  <p:tag name="RAINPROBLEM" val="MultipleChoiceMA"/>
  <p:tag name="PROBLEMSCORE" val="1.0"/>
  <p:tag name="PROBLEMSCORE_HALF" val="0.0"/>
</p:tagLst>
</file>

<file path=ppt/tags/tag101.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102.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03.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04.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05.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106.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107.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108.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MA"/>
</p:tagLst>
</file>

<file path=ppt/tags/tag10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1.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110.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MA"/>
</p:tagLst>
</file>

<file path=ppt/tags/tag11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1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1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1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15.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Lst>
</file>

<file path=ppt/tags/tag116.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117.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18.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19.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20.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21.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22.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23.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24.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125.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12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27.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12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2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3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3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6.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17.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18.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19.xml><?xml version="1.0" encoding="utf-8"?>
<p:tagLst xmlns:a="http://schemas.openxmlformats.org/drawingml/2006/main" xmlns:r="http://schemas.openxmlformats.org/officeDocument/2006/relationships" xmlns:p="http://schemas.openxmlformats.org/presentationml/2006/main">
  <p:tag name="RAINPROBLEM" val="FillBlank"/>
  <p:tag name="PROBLEMBLANKKEYWORD" val="填空"/>
  <p:tag name="PROBLEMSCORE" val="2.0"/>
  <p:tag name="PROBLEMBLANK" val="[{&quot;Num&quot;:1,&quot;Score&quot;:1.0,&quot;Answers&quot;:[&quot;196&quot;],&quot;CaseSensitive&quot;:false,&quot;FuzzyMatch&quot;:true},{&quot;Num&quot;:2,&quot;Score&quot;:1.0,&quot;Answers&quot;:[&quot;189.67&quot;],&quot;CaseSensitive&quot;:false,&quot;FuzzyMatch&quot;:true}]"/>
</p:tagLst>
</file>

<file path=ppt/tags/tag2.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20.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21.xml><?xml version="1.0" encoding="utf-8"?>
<p:tagLst xmlns:a="http://schemas.openxmlformats.org/drawingml/2006/main" xmlns:r="http://schemas.openxmlformats.org/officeDocument/2006/relationships" xmlns:p="http://schemas.openxmlformats.org/presentationml/2006/main">
  <p:tag name="PRODUCTVERSIONTIP3" val="PRODUCTVERSIONTIP3"/>
</p:tagLst>
</file>

<file path=ppt/tags/tag22.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2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4.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FillBlank"/>
</p:tagLst>
</file>

<file path=ppt/tags/tag2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9.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Lst>
</file>

<file path=ppt/tags/tag3.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30.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31.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32.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33.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34.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35.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3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7.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3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4.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4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4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42.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43.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44.xml><?xml version="1.0" encoding="utf-8"?>
<p:tagLst xmlns:a="http://schemas.openxmlformats.org/drawingml/2006/main" xmlns:r="http://schemas.openxmlformats.org/officeDocument/2006/relationships" xmlns:p="http://schemas.openxmlformats.org/presentationml/2006/main">
  <p:tag name="RAINPROBLEM" val="MultipleChoiceMA"/>
  <p:tag name="PROBLEMSCORE" val="1.0"/>
  <p:tag name="PROBLEMSCORE_HALF" val="0.0"/>
</p:tagLst>
</file>

<file path=ppt/tags/tag45.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46.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47.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48.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49.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5.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50.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51.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52.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53.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54.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MA"/>
</p:tagLst>
</file>

<file path=ppt/tags/tag5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6.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MA"/>
</p:tagLst>
</file>

<file path=ppt/tags/tag5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6.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6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61.xml><?xml version="1.0" encoding="utf-8"?>
<p:tagLst xmlns:a="http://schemas.openxmlformats.org/drawingml/2006/main" xmlns:r="http://schemas.openxmlformats.org/officeDocument/2006/relationships" xmlns:p="http://schemas.openxmlformats.org/presentationml/2006/main">
  <p:tag name="RAINPROBLEM" val="MultipleChoiceMA"/>
  <p:tag name="PROBLEMSCORE" val="1.0"/>
  <p:tag name="PROBLEMSCORE_HALF" val="0.0"/>
</p:tagLst>
</file>

<file path=ppt/tags/tag62.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63.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64.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65.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66.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67.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Wrong"/>
</p:tagLst>
</file>

<file path=ppt/tags/tag68.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69.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7.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70.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71.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MA"/>
</p:tagLst>
</file>

<file path=ppt/tags/tag7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73.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MA"/>
</p:tagLst>
</file>

<file path=ppt/tags/tag7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7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7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7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78.xml><?xml version="1.0" encoding="utf-8"?>
<p:tagLst xmlns:a="http://schemas.openxmlformats.org/drawingml/2006/main" xmlns:r="http://schemas.openxmlformats.org/officeDocument/2006/relationships" xmlns:p="http://schemas.openxmlformats.org/presentationml/2006/main">
  <p:tag name="RAINPROBLEM" val="FillBlank"/>
  <p:tag name="PROBLEMBLANKKEYWORD" val="填空"/>
  <p:tag name="PROBLEMSCORE" val="0.0"/>
  <p:tag name="PROBLEMBLANK" val="[]"/>
</p:tagLst>
</file>

<file path=ppt/tags/tag79.xml><?xml version="1.0" encoding="utf-8"?>
<p:tagLst xmlns:a="http://schemas.openxmlformats.org/drawingml/2006/main" xmlns:r="http://schemas.openxmlformats.org/officeDocument/2006/relationships" xmlns:p="http://schemas.openxmlformats.org/presentationml/2006/main">
  <p:tag name="RAINPROBLEM" val="ProblemSubmit"/>
  <p:tag name="RAINPROBLEMTYPE" val="FillBlank"/>
</p:tagLst>
</file>

<file path=ppt/tags/tag8.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80.xml><?xml version="1.0" encoding="utf-8"?>
<p:tagLst xmlns:a="http://schemas.openxmlformats.org/drawingml/2006/main" xmlns:r="http://schemas.openxmlformats.org/officeDocument/2006/relationships" xmlns:p="http://schemas.openxmlformats.org/presentationml/2006/main">
  <p:tag name="PRODUCTVERSIONTIP3" val="PRODUCTVERSIONTIP3"/>
</p:tagLst>
</file>

<file path=ppt/tags/tag81.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82.xml><?xml version="1.0" encoding="utf-8"?>
<p:tagLst xmlns:a="http://schemas.openxmlformats.org/drawingml/2006/main" xmlns:r="http://schemas.openxmlformats.org/officeDocument/2006/relationships" xmlns:p="http://schemas.openxmlformats.org/presentationml/2006/main">
  <p:tag name="RAINPROBLEM" val="ProblemWarning"/>
</p:tagLst>
</file>

<file path=ppt/tags/tag8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84.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FillBlank"/>
</p:tagLst>
</file>

<file path=ppt/tags/tag8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8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8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8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89.xml><?xml version="1.0" encoding="utf-8"?>
<p:tagLst xmlns:a="http://schemas.openxmlformats.org/drawingml/2006/main" xmlns:r="http://schemas.openxmlformats.org/officeDocument/2006/relationships" xmlns:p="http://schemas.openxmlformats.org/presentationml/2006/main">
  <p:tag name="RAINPROBLEM" val="FillBlank"/>
  <p:tag name="PROBLEMBLANKKEYWORD" val="填空"/>
  <p:tag name="PROBLEMSCORE" val="0.0"/>
  <p:tag name="PROBLEMBLANK" val="[]"/>
</p:tagLst>
</file>

<file path=ppt/tags/tag9.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90.xml><?xml version="1.0" encoding="utf-8"?>
<p:tagLst xmlns:a="http://schemas.openxmlformats.org/drawingml/2006/main" xmlns:r="http://schemas.openxmlformats.org/officeDocument/2006/relationships" xmlns:p="http://schemas.openxmlformats.org/presentationml/2006/main">
  <p:tag name="RAINPROBLEM" val="ProblemSubmit"/>
  <p:tag name="RAINPROBLEMTYPE" val="FillBlank"/>
</p:tagLst>
</file>

<file path=ppt/tags/tag91.xml><?xml version="1.0" encoding="utf-8"?>
<p:tagLst xmlns:a="http://schemas.openxmlformats.org/drawingml/2006/main" xmlns:r="http://schemas.openxmlformats.org/officeDocument/2006/relationships" xmlns:p="http://schemas.openxmlformats.org/presentationml/2006/main">
  <p:tag name="PRODUCTVERSIONTIP3" val="PRODUCTVERSIONTIP3"/>
</p:tagLst>
</file>

<file path=ppt/tags/tag92.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93.xml><?xml version="1.0" encoding="utf-8"?>
<p:tagLst xmlns:a="http://schemas.openxmlformats.org/drawingml/2006/main" xmlns:r="http://schemas.openxmlformats.org/officeDocument/2006/relationships" xmlns:p="http://schemas.openxmlformats.org/presentationml/2006/main">
  <p:tag name="RAINPROBLEM" val="ProblemWarning"/>
</p:tagLst>
</file>

<file path=ppt/tags/tag9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95.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FillBlank"/>
</p:tagLst>
</file>

<file path=ppt/tags/tag9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9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9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9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heme/theme1.xml><?xml version="1.0" encoding="utf-8"?>
<a:theme xmlns:a="http://schemas.openxmlformats.org/drawingml/2006/main" name="2_Office 主题​​">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qfomv45i">
      <a:majorFont>
        <a:latin typeface="Times New Roman"/>
        <a:ea typeface="微软雅黑"/>
        <a:cs typeface=""/>
      </a:majorFont>
      <a:minorFont>
        <a:latin typeface="Times New Roman"/>
        <a:ea typeface="微软雅黑"/>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26733</TotalTime>
  <Words>9393</Words>
  <Application>Microsoft Office PowerPoint</Application>
  <PresentationFormat>全屏显示(4:3)</PresentationFormat>
  <Paragraphs>1376</Paragraphs>
  <Slides>123</Slides>
  <Notes>2</Notes>
  <HiddenSlides>0</HiddenSlides>
  <MMClips>0</MMClips>
  <ScaleCrop>false</ScaleCrop>
  <HeadingPairs>
    <vt:vector size="8" baseType="variant">
      <vt:variant>
        <vt:lpstr>已用的字体</vt:lpstr>
      </vt:variant>
      <vt:variant>
        <vt:i4>10</vt:i4>
      </vt:variant>
      <vt:variant>
        <vt:lpstr>主题</vt:lpstr>
      </vt:variant>
      <vt:variant>
        <vt:i4>1</vt:i4>
      </vt:variant>
      <vt:variant>
        <vt:lpstr>嵌入 OLE 服务器</vt:lpstr>
      </vt:variant>
      <vt:variant>
        <vt:i4>5</vt:i4>
      </vt:variant>
      <vt:variant>
        <vt:lpstr>幻灯片标题</vt:lpstr>
      </vt:variant>
      <vt:variant>
        <vt:i4>123</vt:i4>
      </vt:variant>
    </vt:vector>
  </HeadingPairs>
  <TitlesOfParts>
    <vt:vector size="139" baseType="lpstr">
      <vt:lpstr>等线</vt:lpstr>
      <vt:lpstr>微软雅黑</vt:lpstr>
      <vt:lpstr>微软雅黑</vt:lpstr>
      <vt:lpstr>微软雅黑 Light</vt:lpstr>
      <vt:lpstr>Arial</vt:lpstr>
      <vt:lpstr>Calibri</vt:lpstr>
      <vt:lpstr>Cambria Math</vt:lpstr>
      <vt:lpstr>Symbol</vt:lpstr>
      <vt:lpstr>Times New Roman</vt:lpstr>
      <vt:lpstr>Wingdings</vt:lpstr>
      <vt:lpstr>2_Office 主题​​</vt:lpstr>
      <vt:lpstr>Microsoft Word Picture</vt:lpstr>
      <vt:lpstr>Equation</vt:lpstr>
      <vt:lpstr>Equation.DSMT4</vt:lpstr>
      <vt:lpstr>Equation.3</vt:lpstr>
      <vt:lpstr>Visio</vt:lpstr>
      <vt:lpstr>PowerPoint 演示文稿</vt:lpstr>
      <vt:lpstr>物以类聚、人以群分</vt:lpstr>
      <vt:lpstr>聚类效果</vt:lpstr>
      <vt:lpstr>学习目标</vt:lpstr>
      <vt:lpstr>PowerPoint 演示文稿</vt:lpstr>
      <vt:lpstr>1 聚类分析概述</vt:lpstr>
      <vt:lpstr>分类 vs. 聚类</vt:lpstr>
      <vt:lpstr>聚类的应用</vt:lpstr>
      <vt:lpstr>数据挖掘对聚类的要求</vt:lpstr>
      <vt:lpstr>PowerPoint 演示文稿</vt:lpstr>
      <vt:lpstr>PowerPoint 演示文稿</vt:lpstr>
      <vt:lpstr>2 基本聚类方法</vt:lpstr>
      <vt:lpstr>2.1 划分方法</vt:lpstr>
      <vt:lpstr>PowerPoint 演示文稿</vt:lpstr>
      <vt:lpstr>2.1.1 KMeans</vt:lpstr>
      <vt:lpstr>PowerPoint 演示文稿</vt:lpstr>
      <vt:lpstr>PowerPoint 演示文稿</vt:lpstr>
      <vt:lpstr>PowerPoint 演示文稿</vt:lpstr>
      <vt:lpstr>PowerPoint 演示文稿</vt:lpstr>
      <vt:lpstr>PowerPoint 演示文稿</vt:lpstr>
      <vt:lpstr>2.1.1 k-means计算示例</vt:lpstr>
      <vt:lpstr>PowerPoint 演示文稿</vt:lpstr>
      <vt:lpstr>PowerPoint 演示文稿</vt:lpstr>
      <vt:lpstr>PowerPoint 演示文稿</vt:lpstr>
      <vt:lpstr>PowerPoint 演示文稿</vt:lpstr>
      <vt:lpstr>PowerPoint 演示文稿</vt:lpstr>
      <vt:lpstr>PowerPoint 演示文稿</vt:lpstr>
      <vt:lpstr>2.1.1 k-means算法效率分析</vt:lpstr>
      <vt:lpstr>2.1.1 k-means优缺点</vt:lpstr>
      <vt:lpstr>2.1.1 KMeans的问题</vt:lpstr>
      <vt:lpstr>PowerPoint 演示文稿</vt:lpstr>
      <vt:lpstr>PowerPoint 演示文稿</vt:lpstr>
      <vt:lpstr>PowerPoint 演示文稿</vt:lpstr>
      <vt:lpstr>PowerPoint 演示文稿</vt:lpstr>
      <vt:lpstr>PowerPoint 演示文稿</vt:lpstr>
      <vt:lpstr>PowerPoint 演示文稿</vt:lpstr>
      <vt:lpstr>2.1.2 k-modes算法 —— 解决数据敏感的问题</vt:lpstr>
      <vt:lpstr>2.1.3 KMeans++算法 —— 解决初始点选择问题</vt:lpstr>
      <vt:lpstr>2.1.3 KMeans++算法 —— 解决初始点选择问题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2.1.4 k-中心点PAM算法示例</vt:lpstr>
      <vt:lpstr>2.1.4 k-中心点PAM算法示例</vt:lpstr>
      <vt:lpstr>2.1.4 k-中心点PAM算法示例</vt:lpstr>
      <vt:lpstr>2.1.4 k-中心点PAM算法示例</vt:lpstr>
      <vt:lpstr>2.1.4 k-中心点方法</vt:lpstr>
      <vt:lpstr>2.1.4 PAM算法</vt:lpstr>
      <vt:lpstr>2.1.4 代价函数</vt:lpstr>
      <vt:lpstr>PowerPoint 演示文稿</vt:lpstr>
      <vt:lpstr>PowerPoint 演示文稿</vt:lpstr>
      <vt:lpstr>2.1.4 k-中心点PAM算法示例</vt:lpstr>
      <vt:lpstr>2.1.4 k-中心点PAM算法示例</vt:lpstr>
      <vt:lpstr>2.1.4 k-中心点PAM算法示例</vt:lpstr>
      <vt:lpstr>2.1.4 k-中心点PAM算法示例</vt:lpstr>
      <vt:lpstr>2.1.4 k-中心点PAM算法示例</vt:lpstr>
      <vt:lpstr>2.1.4 k-中心点PAM算法示例</vt:lpstr>
      <vt:lpstr>2.1.4 k-中心点PAM算法示例</vt:lpstr>
      <vt:lpstr>2.1.4 k-中心点PAM算法示例</vt:lpstr>
      <vt:lpstr>2.1.4 PAM算法</vt:lpstr>
      <vt:lpstr>2.1.4 PAM算法示意</vt:lpstr>
      <vt:lpstr>2.1.4 PAM算法</vt:lpstr>
      <vt:lpstr>2.1.4 PAM算法</vt:lpstr>
      <vt:lpstr>PowerPoint 演示文稿</vt:lpstr>
      <vt:lpstr>PowerPoint 演示文稿</vt:lpstr>
      <vt:lpstr>2.2 层次方法</vt:lpstr>
      <vt:lpstr>2.2 层次聚类过程图示</vt:lpstr>
      <vt:lpstr>2.2.1 AGNES算法</vt:lpstr>
      <vt:lpstr>PowerPoint 演示文稿</vt:lpstr>
      <vt:lpstr>PowerPoint 演示文稿</vt:lpstr>
      <vt:lpstr>PowerPoint 演示文稿</vt:lpstr>
      <vt:lpstr>PowerPoint 演示文稿</vt:lpstr>
      <vt:lpstr>PowerPoint 演示文稿</vt:lpstr>
      <vt:lpstr>PowerPoint 演示文稿</vt:lpstr>
      <vt:lpstr>2.2.1 AGNES算法 —— 平均距离</vt:lpstr>
      <vt:lpstr>2.2.1 单连接算法</vt:lpstr>
      <vt:lpstr>PowerPoint 演示文稿</vt:lpstr>
      <vt:lpstr>PowerPoint 演示文稿</vt:lpstr>
      <vt:lpstr>PowerPoint 演示文稿</vt:lpstr>
      <vt:lpstr>PowerPoint 演示文稿</vt:lpstr>
      <vt:lpstr>PowerPoint 演示文稿</vt:lpstr>
      <vt:lpstr>PowerPoint 演示文稿</vt:lpstr>
      <vt:lpstr>2.2.2 层次方法的问题及改进</vt:lpstr>
      <vt:lpstr>2.2.2 层次方法变形（single-pass单遍聚类）</vt:lpstr>
      <vt:lpstr>PowerPoint 演示文稿</vt:lpstr>
      <vt:lpstr>PowerPoint 演示文稿</vt:lpstr>
      <vt:lpstr>2.3 基于密度的方法</vt:lpstr>
      <vt:lpstr>2.3.1 密度概念</vt:lpstr>
      <vt:lpstr>PowerPoint 演示文稿</vt:lpstr>
      <vt:lpstr>PowerPoint 演示文稿</vt:lpstr>
      <vt:lpstr>2.3.2 基于密度的簇</vt:lpstr>
      <vt:lpstr>2.3.3 基本概念理解</vt:lpstr>
      <vt:lpstr>PowerPoint 演示文稿</vt:lpstr>
      <vt:lpstr>PowerPoint 演示文稿</vt:lpstr>
      <vt:lpstr>PowerPoint 演示文稿</vt:lpstr>
      <vt:lpstr>2.3.4 DBSCAN</vt:lpstr>
      <vt:lpstr>2.3.5 DBSCAN优点</vt:lpstr>
      <vt:lpstr>2.3.6 DBSCAN缺点</vt:lpstr>
      <vt:lpstr>2.3.6 DBSCAN缺点</vt:lpstr>
      <vt:lpstr>PowerPoint 演示文稿</vt:lpstr>
      <vt:lpstr>PowerPoint 演示文稿</vt:lpstr>
      <vt:lpstr>3 聚类评估</vt:lpstr>
      <vt:lpstr>2.3.1 估计聚类趋势</vt:lpstr>
      <vt:lpstr>2.3.2 确定数据集中的簇数</vt:lpstr>
      <vt:lpstr>2.3.3 测定聚类质量</vt:lpstr>
      <vt:lpstr>2.3.4 测定聚类质量</vt:lpstr>
      <vt:lpstr>PowerPoint 演示文稿</vt:lpstr>
      <vt:lpstr>PowerPoint 演示文稿</vt:lpstr>
      <vt:lpstr>2.3.4 测定聚类质量</vt:lpstr>
      <vt:lpstr>2.3.4 测定聚类质量</vt:lpstr>
      <vt:lpstr>3.4 测定聚类质量</vt:lpstr>
      <vt:lpstr>PowerPoint 演示文稿</vt:lpstr>
      <vt:lpstr>PowerPoint 演示文稿</vt:lpstr>
      <vt:lpstr>3.4 测定聚类质量</vt:lpstr>
      <vt:lpstr>3.4 测定聚类质量</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基于异构多源信息的安全分析、态势感知与决策关键技术与系统</dc:title>
  <dc:creator>Mirror</dc:creator>
  <cp:lastModifiedBy>zyding</cp:lastModifiedBy>
  <cp:revision>1003</cp:revision>
  <dcterms:created xsi:type="dcterms:W3CDTF">2017-03-02T08:29:50Z</dcterms:created>
  <dcterms:modified xsi:type="dcterms:W3CDTF">2022-02-22T04:03:54Z</dcterms:modified>
</cp:coreProperties>
</file>